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20"/>
  </p:notesMasterIdLst>
  <p:handoutMasterIdLst>
    <p:handoutMasterId r:id="rId21"/>
  </p:handoutMasterIdLst>
  <p:sldIdLst>
    <p:sldId id="258" r:id="rId2"/>
    <p:sldId id="264" r:id="rId3"/>
    <p:sldId id="268" r:id="rId4"/>
    <p:sldId id="277" r:id="rId5"/>
    <p:sldId id="278" r:id="rId6"/>
    <p:sldId id="279" r:id="rId7"/>
    <p:sldId id="280" r:id="rId8"/>
    <p:sldId id="281" r:id="rId9"/>
    <p:sldId id="282" r:id="rId10"/>
    <p:sldId id="283" r:id="rId11"/>
    <p:sldId id="284" r:id="rId12"/>
    <p:sldId id="285" r:id="rId13"/>
    <p:sldId id="286" r:id="rId14"/>
    <p:sldId id="287" r:id="rId15"/>
    <p:sldId id="288" r:id="rId16"/>
    <p:sldId id="269" r:id="rId17"/>
    <p:sldId id="289" r:id="rId18"/>
    <p:sldId id="267" r:id="rId19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22"/>
      <p:bold r:id="rId23"/>
      <p:italic r:id="rId24"/>
      <p:boldItalic r:id="rId25"/>
    </p:embeddedFont>
    <p:embeddedFont>
      <p:font typeface="Twinkl" pitchFamily="2" charset="0"/>
      <p:regular r:id="rId26"/>
      <p:bold r:id="rId2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2857" userDrawn="1">
          <p15:clr>
            <a:srgbClr val="A4A3A4"/>
          </p15:clr>
        </p15:guide>
        <p15:guide id="4" pos="340" userDrawn="1">
          <p15:clr>
            <a:srgbClr val="A4A3A4"/>
          </p15:clr>
        </p15:guide>
        <p15:guide id="5" orient="horz" pos="3974" userDrawn="1">
          <p15:clr>
            <a:srgbClr val="A4A3A4"/>
          </p15:clr>
        </p15:guide>
        <p15:guide id="6" pos="5420" userDrawn="1">
          <p15:clr>
            <a:srgbClr val="A4A3A4"/>
          </p15:clr>
        </p15:guide>
        <p15:guide id="7" orient="horz" pos="346" userDrawn="1">
          <p15:clr>
            <a:srgbClr val="A4A3A4"/>
          </p15:clr>
        </p15:guide>
        <p15:guide id="8" pos="476" userDrawn="1">
          <p15:clr>
            <a:srgbClr val="A4A3A4"/>
          </p15:clr>
        </p15:guide>
        <p15:guide id="9" orient="horz" pos="482" userDrawn="1">
          <p15:clr>
            <a:srgbClr val="A4A3A4"/>
          </p15:clr>
        </p15:guide>
        <p15:guide id="10" orient="horz" pos="3816" userDrawn="1">
          <p15:clr>
            <a:srgbClr val="A4A3A4"/>
          </p15:clr>
        </p15:guide>
        <p15:guide id="11" pos="528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516D"/>
    <a:srgbClr val="A7DCFD"/>
    <a:srgbClr val="F9B000"/>
    <a:srgbClr val="ACDDFC"/>
    <a:srgbClr val="C84B42"/>
    <a:srgbClr val="7FC349"/>
    <a:srgbClr val="18A0DB"/>
    <a:srgbClr val="DE1E5A"/>
    <a:srgbClr val="BC0105"/>
    <a:srgbClr val="4DB1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69" autoAdjust="0"/>
    <p:restoredTop sz="94660"/>
  </p:normalViewPr>
  <p:slideViewPr>
    <p:cSldViewPr snapToGrid="0" showGuides="1">
      <p:cViewPr varScale="1">
        <p:scale>
          <a:sx n="101" d="100"/>
          <a:sy n="101" d="100"/>
        </p:scale>
        <p:origin x="1380" y="102"/>
      </p:cViewPr>
      <p:guideLst>
        <p:guide orient="horz" pos="2183"/>
        <p:guide pos="2857"/>
        <p:guide pos="340"/>
        <p:guide orient="horz" pos="3974"/>
        <p:guide pos="5420"/>
        <p:guide orient="horz" pos="346"/>
        <p:guide pos="476"/>
        <p:guide orient="horz" pos="482"/>
        <p:guide orient="horz" pos="3816"/>
        <p:guide pos="52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77" d="100"/>
          <a:sy n="77" d="100"/>
        </p:scale>
        <p:origin x="2646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34F151-63AC-41CE-96F5-7702E930870C}" type="datetimeFigureOut">
              <a:rPr lang="en-GB" smtClean="0"/>
              <a:t>10/10/2019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76B846-B279-40AC-BFF5-DBC4013370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53970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02C5D1-7818-41B5-ABAD-5E4B38A5388F}" type="datetimeFigureOut">
              <a:rPr lang="en-GB" smtClean="0"/>
              <a:t>10/10/2019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521341-850D-40E1-BB3D-87946DC9B06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70487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hyperlink" Target="https://www.twinkl.co.uk/" TargetMode="Externa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4" Type="http://schemas.openxmlformats.org/officeDocument/2006/relationships/hyperlink" Target="https://www.twinkl.co.uk/" TargetMode="Externa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2767" y="6196125"/>
            <a:ext cx="576495" cy="580719"/>
          </a:xfrm>
          <a:prstGeom prst="rect">
            <a:avLst/>
          </a:prstGeom>
        </p:spPr>
      </p:pic>
      <p:sp>
        <p:nvSpPr>
          <p:cNvPr id="2" name="Rectangle 1">
            <a:hlinkClick r:id="rId4"/>
          </p:cNvPr>
          <p:cNvSpPr/>
          <p:nvPr userDrawn="1"/>
        </p:nvSpPr>
        <p:spPr>
          <a:xfrm>
            <a:off x="4137660" y="5561814"/>
            <a:ext cx="868680" cy="553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7040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2497" y="5734211"/>
            <a:ext cx="576495" cy="58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8710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457198" y="478895"/>
            <a:ext cx="8220075" cy="994306"/>
          </a:xfrm>
        </p:spPr>
        <p:txBody>
          <a:bodyPr>
            <a:noAutofit/>
          </a:bodyPr>
          <a:lstStyle>
            <a:lvl1pPr>
              <a:defRPr>
                <a:latin typeface="Twinkl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1079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im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7523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2767" y="6196125"/>
            <a:ext cx="576495" cy="580719"/>
          </a:xfrm>
          <a:prstGeom prst="rect">
            <a:avLst/>
          </a:prstGeom>
        </p:spPr>
      </p:pic>
      <p:sp>
        <p:nvSpPr>
          <p:cNvPr id="4" name="Rectangle 3">
            <a:hlinkClick r:id="rId4"/>
          </p:cNvPr>
          <p:cNvSpPr/>
          <p:nvPr userDrawn="1"/>
        </p:nvSpPr>
        <p:spPr>
          <a:xfrm>
            <a:off x="4137660" y="3152488"/>
            <a:ext cx="868680" cy="553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1973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9745" y="695325"/>
            <a:ext cx="8164510" cy="1150938"/>
          </a:xfrm>
          <a:prstGeom prst="roundRect">
            <a:avLst>
              <a:gd name="adj" fmla="val 9641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 anchorCtr="1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745" y="1957386"/>
            <a:ext cx="8164510" cy="4387851"/>
          </a:xfrm>
          <a:prstGeom prst="roundRect">
            <a:avLst>
              <a:gd name="adj" fmla="val 2585"/>
            </a:avLst>
          </a:prstGeom>
          <a:noFill/>
          <a:ln w="25400">
            <a:noFill/>
          </a:ln>
        </p:spPr>
        <p:txBody>
          <a:bodyPr vert="horz" lIns="252000" tIns="252000" rIns="252000" bIns="25200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389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7" r:id="rId2"/>
    <p:sldLayoutId id="2147483662" r:id="rId3"/>
    <p:sldLayoutId id="2147483663" r:id="rId4"/>
    <p:sldLayoutId id="2147483666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rgbClr val="1C1C1C"/>
          </a:solidFill>
          <a:latin typeface="Twinkl" pitchFamily="50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twinkl.co.uk/resources/ks1-twinkl-originals-key-stage-1/twinkl-educational-publishing-fiction-story-books-story-primary-resources-english-key-stage-1/a-tale-of-two-feathers-fiction-ks1-twinkl-originals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twinkl.co.uk/resources/ks1-twinkl-originals-key-stage-1/twinkl-educational-publishing-fiction-story-books-story-primary-resources-english-key-stage-1/a-tale-of-two-feathers-fiction-ks1-twinkl-originals" TargetMode="Externa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jpg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jpg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hlinkClick r:id="rId2"/>
          </p:cNvPr>
          <p:cNvSpPr/>
          <p:nvPr/>
        </p:nvSpPr>
        <p:spPr>
          <a:xfrm>
            <a:off x="4038600" y="5248275"/>
            <a:ext cx="990600" cy="5810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18862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4158110" y="3215192"/>
            <a:ext cx="3930664" cy="1010297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A7DC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24000" rtlCol="0" anchor="ctr"/>
          <a:lstStyle/>
          <a:p>
            <a:r>
              <a:rPr lang="en-GB" dirty="0">
                <a:solidFill>
                  <a:schemeClr val="tx1"/>
                </a:solidFill>
              </a:rPr>
              <a:t>Mice are active when there is less light. This helps them avoid being spotted.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158110" y="4444597"/>
            <a:ext cx="3930664" cy="1010297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A7DC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24000" rtlCol="0" anchor="ctr"/>
          <a:lstStyle/>
          <a:p>
            <a:r>
              <a:rPr lang="en-GB" dirty="0">
                <a:solidFill>
                  <a:schemeClr val="tx1"/>
                </a:solidFill>
              </a:rPr>
              <a:t>Mice don’t have very good eyesight so they use touch and smell to help them find food.</a:t>
            </a:r>
          </a:p>
        </p:txBody>
      </p:sp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/>
              <a:t>Nocturnal Animals</a:t>
            </a:r>
            <a:endParaRPr lang="en-GB" sz="3600" dirty="0"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50884" y="1431301"/>
            <a:ext cx="76327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dirty="0"/>
              <a:t>Why might being awake at night help some animals to </a:t>
            </a:r>
            <a:r>
              <a:rPr lang="en-GB" b="1" dirty="0"/>
              <a:t>survive</a:t>
            </a:r>
            <a:r>
              <a:rPr lang="en-GB" dirty="0"/>
              <a:t>?</a:t>
            </a:r>
          </a:p>
        </p:txBody>
      </p:sp>
      <p:sp>
        <p:nvSpPr>
          <p:cNvPr id="2" name="Rounded Rectangle 1"/>
          <p:cNvSpPr/>
          <p:nvPr/>
        </p:nvSpPr>
        <p:spPr>
          <a:xfrm>
            <a:off x="755650" y="2937705"/>
            <a:ext cx="3542097" cy="3120194"/>
          </a:xfrm>
          <a:prstGeom prst="roundRect">
            <a:avLst>
              <a:gd name="adj" fmla="val 6562"/>
            </a:avLst>
          </a:prstGeom>
          <a:blipFill>
            <a:blip r:embed="rId2"/>
            <a:srcRect/>
            <a:stretch>
              <a:fillRect l="-14747" t="-22116" r="-48297"/>
            </a:stretch>
          </a:blipFill>
          <a:ln w="19050">
            <a:solidFill>
              <a:srgbClr val="F9B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Rounded Rectangle 13"/>
          <p:cNvSpPr/>
          <p:nvPr/>
        </p:nvSpPr>
        <p:spPr>
          <a:xfrm>
            <a:off x="1042701" y="1938102"/>
            <a:ext cx="6978650" cy="818367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EA51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Some animals come out at night to try to avoid being </a:t>
            </a:r>
            <a:br>
              <a:rPr lang="en-GB" dirty="0">
                <a:solidFill>
                  <a:schemeClr val="tx1"/>
                </a:solidFill>
              </a:rPr>
            </a:br>
            <a:r>
              <a:rPr lang="en-GB" dirty="0">
                <a:solidFill>
                  <a:schemeClr val="tx1"/>
                </a:solidFill>
              </a:rPr>
              <a:t>caught and eaten by </a:t>
            </a:r>
            <a:r>
              <a:rPr lang="en-GB" b="1" dirty="0">
                <a:solidFill>
                  <a:schemeClr val="tx1"/>
                </a:solidFill>
              </a:rPr>
              <a:t>predators</a:t>
            </a:r>
            <a:r>
              <a:rPr lang="en-GB" dirty="0">
                <a:solidFill>
                  <a:schemeClr val="tx1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9079014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4158110" y="3354379"/>
            <a:ext cx="3930664" cy="1286555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A7DC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24000" rtlCol="0" anchor="ctr"/>
          <a:lstStyle/>
          <a:p>
            <a:r>
              <a:rPr lang="en-GB" dirty="0">
                <a:solidFill>
                  <a:schemeClr val="tx1"/>
                </a:solidFill>
              </a:rPr>
              <a:t>Bats hunt for insects at night to avoid hunting at the same time as lots of other animals that eat insects, like birds.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158110" y="4818883"/>
            <a:ext cx="3930664" cy="770682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A7DC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24000" rtlCol="0" anchor="ctr"/>
          <a:lstStyle/>
          <a:p>
            <a:r>
              <a:rPr lang="en-GB" dirty="0">
                <a:solidFill>
                  <a:schemeClr val="tx1"/>
                </a:solidFill>
              </a:rPr>
              <a:t>This helps them to get the food they need to survive.</a:t>
            </a:r>
          </a:p>
        </p:txBody>
      </p:sp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/>
              <a:t>Nocturnal Animals</a:t>
            </a:r>
            <a:endParaRPr lang="en-GB" sz="3600" dirty="0"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50884" y="1431301"/>
            <a:ext cx="76327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dirty="0"/>
              <a:t>Why might being awake at night help some animals to </a:t>
            </a:r>
            <a:r>
              <a:rPr lang="en-GB" b="1" dirty="0"/>
              <a:t>survive</a:t>
            </a:r>
            <a:r>
              <a:rPr lang="en-GB" dirty="0"/>
              <a:t>?</a:t>
            </a:r>
          </a:p>
        </p:txBody>
      </p:sp>
      <p:sp>
        <p:nvSpPr>
          <p:cNvPr id="2" name="Rounded Rectangle 1"/>
          <p:cNvSpPr/>
          <p:nvPr/>
        </p:nvSpPr>
        <p:spPr>
          <a:xfrm>
            <a:off x="755650" y="2937705"/>
            <a:ext cx="3542097" cy="3120194"/>
          </a:xfrm>
          <a:prstGeom prst="roundRect">
            <a:avLst>
              <a:gd name="adj" fmla="val 6562"/>
            </a:avLst>
          </a:prstGeom>
          <a:blipFill>
            <a:blip r:embed="rId2"/>
            <a:srcRect/>
            <a:stretch>
              <a:fillRect l="-13134" t="-7502" r="-17423"/>
            </a:stretch>
          </a:blipFill>
          <a:ln w="19050">
            <a:solidFill>
              <a:srgbClr val="F9B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Rounded Rectangle 13"/>
          <p:cNvSpPr/>
          <p:nvPr/>
        </p:nvSpPr>
        <p:spPr>
          <a:xfrm>
            <a:off x="1042701" y="1938102"/>
            <a:ext cx="6978650" cy="818367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EA51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Some </a:t>
            </a:r>
            <a:r>
              <a:rPr lang="en-GB" b="1" dirty="0">
                <a:solidFill>
                  <a:schemeClr val="tx1"/>
                </a:solidFill>
              </a:rPr>
              <a:t>predators</a:t>
            </a:r>
            <a:r>
              <a:rPr lang="en-GB" dirty="0">
                <a:solidFill>
                  <a:schemeClr val="tx1"/>
                </a:solidFill>
              </a:rPr>
              <a:t> also come out at night. Hunting at night means there are fewer animals hunting for the same </a:t>
            </a:r>
            <a:r>
              <a:rPr lang="en-GB" b="1" dirty="0">
                <a:solidFill>
                  <a:schemeClr val="tx1"/>
                </a:solidFill>
              </a:rPr>
              <a:t>prey</a:t>
            </a:r>
            <a:r>
              <a:rPr lang="en-GB" dirty="0">
                <a:solidFill>
                  <a:schemeClr val="tx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594664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3805684" y="3030776"/>
            <a:ext cx="4582665" cy="807800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A7DC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24000" rtlCol="0" anchor="ctr"/>
          <a:lstStyle/>
          <a:p>
            <a:r>
              <a:rPr lang="en-GB" dirty="0">
                <a:solidFill>
                  <a:schemeClr val="tx1"/>
                </a:solidFill>
              </a:rPr>
              <a:t>At night, it is dark. Lots of animals (like humans) find it hard to see in the dark.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3805684" y="3968790"/>
            <a:ext cx="4582665" cy="811150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A7DC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24000" rtlCol="0" anchor="ctr"/>
          <a:lstStyle/>
          <a:p>
            <a:r>
              <a:rPr lang="en-GB" dirty="0">
                <a:solidFill>
                  <a:schemeClr val="tx1"/>
                </a:solidFill>
              </a:rPr>
              <a:t>Nocturnal animals often have big eyes that let more light in.</a:t>
            </a:r>
          </a:p>
        </p:txBody>
      </p:sp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/>
              <a:t>Amazing Adaptations</a:t>
            </a:r>
            <a:endParaRPr lang="en-GB" sz="3600" dirty="0"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50884" y="1431301"/>
            <a:ext cx="76327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dirty="0"/>
              <a:t>Nocturnal animals often have special features that </a:t>
            </a:r>
            <a:br>
              <a:rPr lang="en-GB" dirty="0"/>
            </a:br>
            <a:r>
              <a:rPr lang="en-GB" dirty="0"/>
              <a:t>help them to survive at night.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3805685" y="2350843"/>
            <a:ext cx="1766440" cy="586862"/>
          </a:xfrm>
          <a:prstGeom prst="roundRect">
            <a:avLst>
              <a:gd name="adj" fmla="val 23159"/>
            </a:avLst>
          </a:prstGeom>
          <a:solidFill>
            <a:srgbClr val="EA516D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24000" rtlCol="0" anchor="ctr"/>
          <a:lstStyle/>
          <a:p>
            <a:r>
              <a:rPr lang="en-GB" sz="2400" b="1" dirty="0">
                <a:solidFill>
                  <a:schemeClr val="bg1"/>
                </a:solidFill>
              </a:rPr>
              <a:t>Eyesight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3805684" y="4910154"/>
            <a:ext cx="4582665" cy="1050021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A7DC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24000" rtlCol="0" anchor="ctr"/>
          <a:lstStyle/>
          <a:p>
            <a:r>
              <a:rPr lang="en-GB" dirty="0">
                <a:solidFill>
                  <a:schemeClr val="tx1"/>
                </a:solidFill>
              </a:rPr>
              <a:t>Some nocturnal animals have night vision! This means that they can see in the dark but not in colour.</a:t>
            </a:r>
          </a:p>
        </p:txBody>
      </p:sp>
      <p:sp>
        <p:nvSpPr>
          <p:cNvPr id="2" name="Rounded Rectangle 1"/>
          <p:cNvSpPr/>
          <p:nvPr/>
        </p:nvSpPr>
        <p:spPr>
          <a:xfrm>
            <a:off x="755650" y="2200275"/>
            <a:ext cx="3183322" cy="3857624"/>
          </a:xfrm>
          <a:prstGeom prst="roundRect">
            <a:avLst>
              <a:gd name="adj" fmla="val 6562"/>
            </a:avLst>
          </a:prstGeom>
          <a:blipFill>
            <a:blip r:embed="rId2"/>
            <a:srcRect/>
            <a:stretch>
              <a:fillRect l="-135" t="-1790" r="-1055" b="-7840"/>
            </a:stretch>
          </a:blip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" name="Rounded Rectangle 12"/>
          <p:cNvSpPr/>
          <p:nvPr/>
        </p:nvSpPr>
        <p:spPr>
          <a:xfrm>
            <a:off x="830585" y="5467349"/>
            <a:ext cx="1464940" cy="515505"/>
          </a:xfrm>
          <a:prstGeom prst="roundRect">
            <a:avLst>
              <a:gd name="adj" fmla="val 39788"/>
            </a:avLst>
          </a:prstGeom>
          <a:solidFill>
            <a:srgbClr val="EA516D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r>
              <a:rPr lang="en-GB" sz="2000" b="1" dirty="0">
                <a:solidFill>
                  <a:schemeClr val="bg1"/>
                </a:solidFill>
              </a:rPr>
              <a:t>barn owl</a:t>
            </a:r>
          </a:p>
        </p:txBody>
      </p:sp>
    </p:spTree>
    <p:extLst>
      <p:ext uri="{BB962C8B-B14F-4D97-AF65-F5344CB8AC3E}">
        <p14:creationId xmlns:p14="http://schemas.microsoft.com/office/powerpoint/2010/main" val="3690675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8" grpId="0" animBg="1"/>
      <p:bldP spid="10" grpId="0" animBg="1"/>
      <p:bldP spid="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3805684" y="2303702"/>
            <a:ext cx="4582665" cy="807800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A7DC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24000" rtlCol="0" anchor="ctr"/>
          <a:lstStyle/>
          <a:p>
            <a:r>
              <a:rPr lang="en-GB" dirty="0">
                <a:solidFill>
                  <a:schemeClr val="tx1"/>
                </a:solidFill>
              </a:rPr>
              <a:t>Many nocturnal animals have </a:t>
            </a:r>
          </a:p>
          <a:p>
            <a:r>
              <a:rPr lang="en-GB" dirty="0">
                <a:solidFill>
                  <a:schemeClr val="tx1"/>
                </a:solidFill>
              </a:rPr>
              <a:t>excellent hearing.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3805684" y="3241716"/>
            <a:ext cx="4582665" cy="811150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A7DC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24000" rtlCol="0" anchor="ctr"/>
          <a:lstStyle/>
          <a:p>
            <a:r>
              <a:rPr lang="en-GB" dirty="0">
                <a:solidFill>
                  <a:schemeClr val="tx1"/>
                </a:solidFill>
              </a:rPr>
              <a:t>Some have big cupped ears to capture more sound.</a:t>
            </a:r>
          </a:p>
        </p:txBody>
      </p:sp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/>
              <a:t>Amazing Adaptations</a:t>
            </a:r>
            <a:endParaRPr lang="en-GB" sz="3600" dirty="0">
              <a:latin typeface="+mn-lt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3805685" y="1623769"/>
            <a:ext cx="1766440" cy="586862"/>
          </a:xfrm>
          <a:prstGeom prst="roundRect">
            <a:avLst>
              <a:gd name="adj" fmla="val 23159"/>
            </a:avLst>
          </a:prstGeom>
          <a:solidFill>
            <a:srgbClr val="EA516D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24000" rtlCol="0" anchor="ctr"/>
          <a:lstStyle/>
          <a:p>
            <a:r>
              <a:rPr lang="en-GB" sz="2400" b="1" dirty="0">
                <a:solidFill>
                  <a:schemeClr val="bg1"/>
                </a:solidFill>
              </a:rPr>
              <a:t>Hearing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3805684" y="4183080"/>
            <a:ext cx="4582665" cy="1050021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A7DC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24000" rtlCol="0" anchor="ctr"/>
          <a:lstStyle/>
          <a:p>
            <a:r>
              <a:rPr lang="en-GB" dirty="0">
                <a:solidFill>
                  <a:schemeClr val="tx1"/>
                </a:solidFill>
              </a:rPr>
              <a:t>They can often move each ear in different directions to help them work out where a sound is coming from.</a:t>
            </a:r>
          </a:p>
        </p:txBody>
      </p:sp>
      <p:sp>
        <p:nvSpPr>
          <p:cNvPr id="2" name="Rounded Rectangle 1"/>
          <p:cNvSpPr/>
          <p:nvPr/>
        </p:nvSpPr>
        <p:spPr>
          <a:xfrm>
            <a:off x="755650" y="1520054"/>
            <a:ext cx="3183322" cy="3857624"/>
          </a:xfrm>
          <a:prstGeom prst="roundRect">
            <a:avLst>
              <a:gd name="adj" fmla="val 6562"/>
            </a:avLst>
          </a:prstGeom>
          <a:blipFill>
            <a:blip r:embed="rId2"/>
            <a:srcRect/>
            <a:stretch>
              <a:fillRect l="-36810" r="-34280" b="-1548"/>
            </a:stretch>
          </a:blipFill>
          <a:ln w="19050">
            <a:solidFill>
              <a:srgbClr val="EA51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Rounded Rectangle 11"/>
          <p:cNvSpPr/>
          <p:nvPr/>
        </p:nvSpPr>
        <p:spPr>
          <a:xfrm>
            <a:off x="4021586" y="5330825"/>
            <a:ext cx="2017264" cy="539547"/>
          </a:xfrm>
          <a:prstGeom prst="roundRect">
            <a:avLst>
              <a:gd name="adj" fmla="val 21963"/>
            </a:avLst>
          </a:prstGeom>
          <a:solidFill>
            <a:schemeClr val="bg1"/>
          </a:solidFill>
          <a:ln w="19050">
            <a:solidFill>
              <a:srgbClr val="A7DC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72000" rtlCol="0" anchor="ctr"/>
          <a:lstStyle/>
          <a:p>
            <a:r>
              <a:rPr lang="en-GB" dirty="0">
                <a:solidFill>
                  <a:schemeClr val="tx1"/>
                </a:solidFill>
              </a:rPr>
              <a:t>Can you do this?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830585" y="4786745"/>
            <a:ext cx="1303846" cy="515505"/>
          </a:xfrm>
          <a:prstGeom prst="roundRect">
            <a:avLst>
              <a:gd name="adj" fmla="val 39788"/>
            </a:avLst>
          </a:prstGeom>
          <a:solidFill>
            <a:srgbClr val="EA516D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r>
              <a:rPr lang="en-GB" sz="2000" b="1" dirty="0">
                <a:solidFill>
                  <a:schemeClr val="bg1"/>
                </a:solidFill>
              </a:rPr>
              <a:t>possum</a:t>
            </a:r>
          </a:p>
        </p:txBody>
      </p:sp>
    </p:spTree>
    <p:extLst>
      <p:ext uri="{BB962C8B-B14F-4D97-AF65-F5344CB8AC3E}">
        <p14:creationId xmlns:p14="http://schemas.microsoft.com/office/powerpoint/2010/main" val="3042198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8" grpId="0" animBg="1"/>
      <p:bldP spid="10" grpId="0" animBg="1"/>
      <p:bldP spid="2" grpId="0" animBg="1"/>
      <p:bldP spid="12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3805684" y="2559854"/>
            <a:ext cx="4582665" cy="1027250"/>
          </a:xfrm>
          <a:prstGeom prst="roundRect">
            <a:avLst>
              <a:gd name="adj" fmla="val 11045"/>
            </a:avLst>
          </a:prstGeom>
          <a:solidFill>
            <a:schemeClr val="bg1"/>
          </a:solidFill>
          <a:ln w="19050">
            <a:solidFill>
              <a:srgbClr val="A7DC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24000" rtlCol="0" anchor="ctr"/>
          <a:lstStyle/>
          <a:p>
            <a:r>
              <a:rPr lang="en-GB" dirty="0">
                <a:solidFill>
                  <a:schemeClr val="tx1"/>
                </a:solidFill>
              </a:rPr>
              <a:t>Some animals, like bats, use echolocation to help them work out where things are.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3805684" y="3715001"/>
            <a:ext cx="4582665" cy="1069733"/>
          </a:xfrm>
          <a:prstGeom prst="roundRect">
            <a:avLst>
              <a:gd name="adj" fmla="val 12168"/>
            </a:avLst>
          </a:prstGeom>
          <a:solidFill>
            <a:schemeClr val="bg1"/>
          </a:solidFill>
          <a:ln w="19050">
            <a:solidFill>
              <a:srgbClr val="A7DC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24000" rtlCol="0" anchor="ctr"/>
          <a:lstStyle/>
          <a:p>
            <a:r>
              <a:rPr lang="en-GB" dirty="0">
                <a:solidFill>
                  <a:schemeClr val="tx1"/>
                </a:solidFill>
              </a:rPr>
              <a:t>They send out a sound and the sound that comes back tells them how close or far away something is.</a:t>
            </a:r>
          </a:p>
        </p:txBody>
      </p:sp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/>
              <a:t>Amazing Adaptations</a:t>
            </a:r>
            <a:endParaRPr lang="en-GB" sz="3600" dirty="0">
              <a:latin typeface="+mn-lt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3805684" y="1799557"/>
            <a:ext cx="2402611" cy="586862"/>
          </a:xfrm>
          <a:prstGeom prst="roundRect">
            <a:avLst>
              <a:gd name="adj" fmla="val 23159"/>
            </a:avLst>
          </a:prstGeom>
          <a:solidFill>
            <a:srgbClr val="EA516D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24000" rtlCol="0" anchor="ctr"/>
          <a:lstStyle/>
          <a:p>
            <a:r>
              <a:rPr lang="en-GB" sz="2400" b="1" dirty="0">
                <a:solidFill>
                  <a:schemeClr val="bg1"/>
                </a:solidFill>
              </a:rPr>
              <a:t>Echolocation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3805684" y="4910109"/>
            <a:ext cx="4582665" cy="810659"/>
          </a:xfrm>
          <a:prstGeom prst="roundRect">
            <a:avLst>
              <a:gd name="adj" fmla="val 10730"/>
            </a:avLst>
          </a:prstGeom>
          <a:solidFill>
            <a:schemeClr val="bg1"/>
          </a:solidFill>
          <a:ln w="19050">
            <a:solidFill>
              <a:srgbClr val="A7DC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24000" rtlCol="0" anchor="ctr"/>
          <a:lstStyle/>
          <a:p>
            <a:r>
              <a:rPr lang="en-GB" dirty="0">
                <a:solidFill>
                  <a:schemeClr val="tx1"/>
                </a:solidFill>
              </a:rPr>
              <a:t>This is a handy way to find something when there is no light to help you see!</a:t>
            </a:r>
          </a:p>
        </p:txBody>
      </p:sp>
      <p:sp>
        <p:nvSpPr>
          <p:cNvPr id="2" name="Rounded Rectangle 1"/>
          <p:cNvSpPr/>
          <p:nvPr/>
        </p:nvSpPr>
        <p:spPr>
          <a:xfrm>
            <a:off x="755650" y="1694046"/>
            <a:ext cx="3183322" cy="4152097"/>
          </a:xfrm>
          <a:prstGeom prst="roundRect">
            <a:avLst>
              <a:gd name="adj" fmla="val 6562"/>
            </a:avLst>
          </a:prstGeom>
          <a:blipFill>
            <a:blip r:embed="rId2"/>
            <a:srcRect/>
            <a:stretch>
              <a:fillRect l="-133" t="-10419" r="-234" b="-7840"/>
            </a:stretch>
          </a:blipFill>
          <a:ln w="19050">
            <a:solidFill>
              <a:srgbClr val="EA51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" name="Rounded Rectangle 12"/>
          <p:cNvSpPr/>
          <p:nvPr/>
        </p:nvSpPr>
        <p:spPr>
          <a:xfrm>
            <a:off x="830585" y="5252888"/>
            <a:ext cx="807716" cy="515505"/>
          </a:xfrm>
          <a:prstGeom prst="roundRect">
            <a:avLst>
              <a:gd name="adj" fmla="val 32397"/>
            </a:avLst>
          </a:prstGeom>
          <a:solidFill>
            <a:srgbClr val="EA516D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r>
              <a:rPr lang="en-GB" sz="2000" b="1" dirty="0">
                <a:solidFill>
                  <a:schemeClr val="bg1"/>
                </a:solidFill>
              </a:rPr>
              <a:t>bat</a:t>
            </a:r>
          </a:p>
        </p:txBody>
      </p:sp>
    </p:spTree>
    <p:extLst>
      <p:ext uri="{BB962C8B-B14F-4D97-AF65-F5344CB8AC3E}">
        <p14:creationId xmlns:p14="http://schemas.microsoft.com/office/powerpoint/2010/main" val="3439273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8" grpId="0" animBg="1"/>
      <p:bldP spid="10" grpId="0" animBg="1"/>
      <p:bldP spid="2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3805684" y="2309029"/>
            <a:ext cx="4582665" cy="802471"/>
          </a:xfrm>
          <a:prstGeom prst="roundRect">
            <a:avLst>
              <a:gd name="adj" fmla="val 11045"/>
            </a:avLst>
          </a:prstGeom>
          <a:solidFill>
            <a:schemeClr val="bg1"/>
          </a:solidFill>
          <a:ln w="19050">
            <a:solidFill>
              <a:srgbClr val="A7DC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24000" rtlCol="0" anchor="ctr"/>
          <a:lstStyle/>
          <a:p>
            <a:r>
              <a:rPr lang="en-GB" dirty="0">
                <a:solidFill>
                  <a:schemeClr val="tx1"/>
                </a:solidFill>
              </a:rPr>
              <a:t>Another way to find food without using sight is to use your nose.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3805684" y="3222247"/>
            <a:ext cx="4582665" cy="818899"/>
          </a:xfrm>
          <a:prstGeom prst="roundRect">
            <a:avLst>
              <a:gd name="adj" fmla="val 12168"/>
            </a:avLst>
          </a:prstGeom>
          <a:solidFill>
            <a:schemeClr val="bg1"/>
          </a:solidFill>
          <a:ln w="19050">
            <a:solidFill>
              <a:srgbClr val="A7DC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24000" rtlCol="0" anchor="ctr"/>
          <a:lstStyle/>
          <a:p>
            <a:r>
              <a:rPr lang="en-GB" dirty="0">
                <a:solidFill>
                  <a:schemeClr val="tx1"/>
                </a:solidFill>
              </a:rPr>
              <a:t>Some nocturnal animals have a super sense of smell.</a:t>
            </a:r>
          </a:p>
        </p:txBody>
      </p:sp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/>
              <a:t>Amazing Adaptations</a:t>
            </a:r>
            <a:endParaRPr lang="en-GB" sz="3600" dirty="0">
              <a:latin typeface="+mn-lt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3805685" y="1548732"/>
            <a:ext cx="1452116" cy="586862"/>
          </a:xfrm>
          <a:prstGeom prst="roundRect">
            <a:avLst>
              <a:gd name="adj" fmla="val 23159"/>
            </a:avLst>
          </a:prstGeom>
          <a:solidFill>
            <a:srgbClr val="EA516D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24000" rtlCol="0" anchor="ctr"/>
          <a:lstStyle/>
          <a:p>
            <a:r>
              <a:rPr lang="en-GB" sz="2400" b="1" dirty="0">
                <a:solidFill>
                  <a:schemeClr val="bg1"/>
                </a:solidFill>
              </a:rPr>
              <a:t>Smell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3805684" y="4151893"/>
            <a:ext cx="4582665" cy="810659"/>
          </a:xfrm>
          <a:prstGeom prst="roundRect">
            <a:avLst>
              <a:gd name="adj" fmla="val 10730"/>
            </a:avLst>
          </a:prstGeom>
          <a:solidFill>
            <a:schemeClr val="bg1"/>
          </a:solidFill>
          <a:ln w="19050">
            <a:solidFill>
              <a:srgbClr val="A7DC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24000" rtlCol="0" anchor="ctr"/>
          <a:lstStyle/>
          <a:p>
            <a:r>
              <a:rPr lang="en-GB" dirty="0">
                <a:solidFill>
                  <a:schemeClr val="tx1"/>
                </a:solidFill>
              </a:rPr>
              <a:t>Foxes can smell and track down food that is miles away from them.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805684" y="5073299"/>
            <a:ext cx="4582665" cy="984601"/>
          </a:xfrm>
          <a:prstGeom prst="roundRect">
            <a:avLst>
              <a:gd name="adj" fmla="val 10730"/>
            </a:avLst>
          </a:prstGeom>
          <a:solidFill>
            <a:schemeClr val="bg1"/>
          </a:solidFill>
          <a:ln w="19050">
            <a:solidFill>
              <a:srgbClr val="A7DC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24000" rtlCol="0" anchor="ctr"/>
          <a:lstStyle/>
          <a:p>
            <a:r>
              <a:rPr lang="en-GB" dirty="0">
                <a:solidFill>
                  <a:schemeClr val="tx1"/>
                </a:solidFill>
              </a:rPr>
              <a:t>Could you smell a snack that was in another room? Or along the street? Or in a different town?</a:t>
            </a:r>
          </a:p>
        </p:txBody>
      </p:sp>
      <p:sp>
        <p:nvSpPr>
          <p:cNvPr id="2" name="Rounded Rectangle 1"/>
          <p:cNvSpPr/>
          <p:nvPr/>
        </p:nvSpPr>
        <p:spPr>
          <a:xfrm>
            <a:off x="755650" y="1443221"/>
            <a:ext cx="3183322" cy="4614679"/>
          </a:xfrm>
          <a:prstGeom prst="roundRect">
            <a:avLst>
              <a:gd name="adj" fmla="val 6562"/>
            </a:avLst>
          </a:prstGeom>
          <a:blipFill>
            <a:blip r:embed="rId2"/>
            <a:srcRect/>
            <a:stretch>
              <a:fillRect l="-35448" t="-133" r="-54593" b="3"/>
            </a:stretch>
          </a:blipFill>
          <a:ln w="19050">
            <a:solidFill>
              <a:srgbClr val="EA51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Rounded Rectangle 13"/>
          <p:cNvSpPr/>
          <p:nvPr/>
        </p:nvSpPr>
        <p:spPr>
          <a:xfrm>
            <a:off x="830585" y="5467349"/>
            <a:ext cx="807716" cy="515505"/>
          </a:xfrm>
          <a:prstGeom prst="roundRect">
            <a:avLst>
              <a:gd name="adj" fmla="val 39788"/>
            </a:avLst>
          </a:prstGeom>
          <a:solidFill>
            <a:srgbClr val="EA516D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r>
              <a:rPr lang="en-GB" sz="2000" b="1" dirty="0">
                <a:solidFill>
                  <a:schemeClr val="bg1"/>
                </a:solidFill>
              </a:rPr>
              <a:t>fox</a:t>
            </a:r>
          </a:p>
        </p:txBody>
      </p:sp>
    </p:spTree>
    <p:extLst>
      <p:ext uri="{BB962C8B-B14F-4D97-AF65-F5344CB8AC3E}">
        <p14:creationId xmlns:p14="http://schemas.microsoft.com/office/powerpoint/2010/main" val="1507337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8" grpId="0" animBg="1"/>
      <p:bldP spid="10" grpId="0" animBg="1"/>
      <p:bldP spid="12" grpId="0" animBg="1"/>
      <p:bldP spid="2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/>
        </p:nvSpPr>
        <p:spPr>
          <a:xfrm>
            <a:off x="785874" y="1473201"/>
            <a:ext cx="2685988" cy="2138143"/>
          </a:xfrm>
          <a:prstGeom prst="roundRect">
            <a:avLst>
              <a:gd name="adj" fmla="val 8824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>
                <a:solidFill>
                  <a:schemeClr val="tx1"/>
                </a:solidFill>
              </a:rPr>
              <a:t>Humans are </a:t>
            </a:r>
            <a:r>
              <a:rPr lang="en-GB" b="1" dirty="0">
                <a:solidFill>
                  <a:schemeClr val="tx1"/>
                </a:solidFill>
              </a:rPr>
              <a:t>diurnal</a:t>
            </a:r>
            <a:r>
              <a:rPr lang="en-GB" dirty="0">
                <a:solidFill>
                  <a:schemeClr val="tx1"/>
                </a:solidFill>
              </a:rPr>
              <a:t>.</a:t>
            </a:r>
          </a:p>
          <a:p>
            <a:r>
              <a:rPr lang="en-GB" dirty="0">
                <a:solidFill>
                  <a:schemeClr val="tx1"/>
                </a:solidFill>
              </a:rPr>
              <a:t>If humans were </a:t>
            </a:r>
            <a:r>
              <a:rPr lang="en-GB" b="1" dirty="0">
                <a:solidFill>
                  <a:schemeClr val="tx1"/>
                </a:solidFill>
              </a:rPr>
              <a:t>nocturnal</a:t>
            </a:r>
            <a:r>
              <a:rPr lang="en-GB" dirty="0">
                <a:solidFill>
                  <a:schemeClr val="tx1"/>
                </a:solidFill>
              </a:rPr>
              <a:t>, how might they be different? Think about the special features that nocturnal animals have.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Nocturnal Humans?</a:t>
            </a:r>
          </a:p>
        </p:txBody>
      </p:sp>
      <p:sp>
        <p:nvSpPr>
          <p:cNvPr id="3" name="Rectangle 2"/>
          <p:cNvSpPr/>
          <p:nvPr/>
        </p:nvSpPr>
        <p:spPr>
          <a:xfrm>
            <a:off x="3562413" y="1435101"/>
            <a:ext cx="426543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/>
              <a:t>Nocturnal humans might…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81"/>
          <a:stretch/>
        </p:blipFill>
        <p:spPr>
          <a:xfrm>
            <a:off x="5534025" y="3028950"/>
            <a:ext cx="1546726" cy="2945136"/>
          </a:xfrm>
          <a:prstGeom prst="rect">
            <a:avLst/>
          </a:prstGeom>
        </p:spPr>
      </p:pic>
      <p:sp>
        <p:nvSpPr>
          <p:cNvPr id="24" name="Rounded Rectangle 23"/>
          <p:cNvSpPr/>
          <p:nvPr/>
        </p:nvSpPr>
        <p:spPr>
          <a:xfrm>
            <a:off x="3689496" y="2385005"/>
            <a:ext cx="1911888" cy="734328"/>
          </a:xfrm>
          <a:prstGeom prst="roundRect">
            <a:avLst>
              <a:gd name="adj" fmla="val 15845"/>
            </a:avLst>
          </a:prstGeom>
          <a:solidFill>
            <a:schemeClr val="bg1"/>
          </a:solidFill>
          <a:ln w="19050">
            <a:solidFill>
              <a:srgbClr val="F9B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schemeClr val="tx1"/>
                </a:solidFill>
              </a:rPr>
              <a:t>have bigger eyes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schemeClr val="tx1"/>
                </a:solidFill>
              </a:rPr>
              <a:t>be able to see in the dark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5819018" y="2027366"/>
            <a:ext cx="2569332" cy="575155"/>
          </a:xfrm>
          <a:prstGeom prst="roundRect">
            <a:avLst>
              <a:gd name="adj" fmla="val 15845"/>
            </a:avLst>
          </a:prstGeom>
          <a:solidFill>
            <a:schemeClr val="bg1"/>
          </a:solidFill>
          <a:ln w="19050">
            <a:solidFill>
              <a:srgbClr val="F9B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schemeClr val="tx1"/>
                </a:solidFill>
              </a:rPr>
              <a:t>have big, cupped ears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schemeClr val="tx1"/>
                </a:solidFill>
              </a:rPr>
              <a:t>be able to move their ears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2896438" y="4927520"/>
            <a:ext cx="2515357" cy="575155"/>
          </a:xfrm>
          <a:prstGeom prst="roundRect">
            <a:avLst>
              <a:gd name="adj" fmla="val 15845"/>
            </a:avLst>
          </a:prstGeom>
          <a:solidFill>
            <a:schemeClr val="bg1"/>
          </a:solidFill>
          <a:ln w="19050">
            <a:solidFill>
              <a:srgbClr val="F9B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400" dirty="0">
                <a:solidFill>
                  <a:schemeClr val="tx1"/>
                </a:solidFill>
              </a:rPr>
              <a:t>use echolocation to work out where things are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6719394" y="4444368"/>
            <a:ext cx="1668956" cy="575155"/>
          </a:xfrm>
          <a:prstGeom prst="roundRect">
            <a:avLst>
              <a:gd name="adj" fmla="val 15845"/>
            </a:avLst>
          </a:prstGeom>
          <a:solidFill>
            <a:schemeClr val="bg1"/>
          </a:solidFill>
          <a:ln w="19050">
            <a:solidFill>
              <a:srgbClr val="F9B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400" dirty="0">
                <a:solidFill>
                  <a:schemeClr val="tx1"/>
                </a:solidFill>
              </a:rPr>
              <a:t>have an excellent sense of smell</a:t>
            </a: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237"/>
          <a:stretch/>
        </p:blipFill>
        <p:spPr>
          <a:xfrm>
            <a:off x="4759664" y="3028950"/>
            <a:ext cx="783886" cy="2945136"/>
          </a:xfrm>
          <a:prstGeom prst="rect">
            <a:avLst/>
          </a:prstGeom>
        </p:spPr>
      </p:pic>
      <p:cxnSp>
        <p:nvCxnSpPr>
          <p:cNvPr id="11" name="Straight Arrow Connector 10"/>
          <p:cNvCxnSpPr/>
          <p:nvPr/>
        </p:nvCxnSpPr>
        <p:spPr>
          <a:xfrm>
            <a:off x="5208998" y="3119333"/>
            <a:ext cx="877477" cy="252438"/>
          </a:xfrm>
          <a:prstGeom prst="straightConnector1">
            <a:avLst/>
          </a:prstGeom>
          <a:ln w="19050">
            <a:solidFill>
              <a:srgbClr val="F9B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>
            <a:stCxn id="25" idx="2"/>
          </p:cNvCxnSpPr>
          <p:nvPr/>
        </p:nvCxnSpPr>
        <p:spPr>
          <a:xfrm flipH="1">
            <a:off x="6670408" y="2602521"/>
            <a:ext cx="433276" cy="803109"/>
          </a:xfrm>
          <a:prstGeom prst="straightConnector1">
            <a:avLst/>
          </a:prstGeom>
          <a:ln w="19050">
            <a:solidFill>
              <a:srgbClr val="F9B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>
            <a:stCxn id="27" idx="0"/>
          </p:cNvCxnSpPr>
          <p:nvPr/>
        </p:nvCxnSpPr>
        <p:spPr>
          <a:xfrm flipH="1" flipV="1">
            <a:off x="6256422" y="3529264"/>
            <a:ext cx="1297450" cy="915104"/>
          </a:xfrm>
          <a:prstGeom prst="straightConnector1">
            <a:avLst/>
          </a:prstGeom>
          <a:ln w="19050">
            <a:solidFill>
              <a:srgbClr val="F9B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4455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4" grpId="0" animBg="1"/>
      <p:bldP spid="25" grpId="0" animBg="1"/>
      <p:bldP spid="26" grpId="0" animBg="1"/>
      <p:bldP spid="2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755650" y="2197465"/>
            <a:ext cx="7632699" cy="964596"/>
          </a:xfrm>
          <a:prstGeom prst="roundRect">
            <a:avLst>
              <a:gd name="adj" fmla="val 14498"/>
            </a:avLst>
          </a:prstGeom>
          <a:solidFill>
            <a:srgbClr val="AFD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/>
              <a:t>Glossary</a:t>
            </a:r>
            <a:endParaRPr lang="en-GB" sz="3600" dirty="0"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43813" y="2269889"/>
            <a:ext cx="7238162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en-GB" b="1" dirty="0"/>
              <a:t>diurnal</a:t>
            </a:r>
            <a:r>
              <a:rPr lang="en-GB" b="1" dirty="0">
                <a:solidFill>
                  <a:srgbClr val="A7DCFD"/>
                </a:solidFill>
              </a:rPr>
              <a:t> </a:t>
            </a:r>
            <a:r>
              <a:rPr lang="en-GB" dirty="0">
                <a:solidFill>
                  <a:srgbClr val="A7DCFD"/>
                </a:solidFill>
              </a:rPr>
              <a:t>– active during the day, asleep at night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755650" y="4565043"/>
            <a:ext cx="7632699" cy="1398961"/>
          </a:xfrm>
          <a:prstGeom prst="roundRect">
            <a:avLst>
              <a:gd name="adj" fmla="val 11262"/>
            </a:avLst>
          </a:prstGeom>
          <a:solidFill>
            <a:srgbClr val="AFD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4" name="Rectangle 23"/>
          <p:cNvSpPr/>
          <p:nvPr/>
        </p:nvSpPr>
        <p:spPr>
          <a:xfrm>
            <a:off x="943813" y="4637468"/>
            <a:ext cx="7238162" cy="12464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en-GB" b="1" dirty="0">
                <a:solidFill>
                  <a:srgbClr val="A7DCFD"/>
                </a:solidFill>
              </a:rPr>
              <a:t>survive </a:t>
            </a:r>
            <a:r>
              <a:rPr lang="en-GB" dirty="0">
                <a:solidFill>
                  <a:srgbClr val="A7DCFD"/>
                </a:solidFill>
              </a:rPr>
              <a:t>– stay alive</a:t>
            </a:r>
          </a:p>
          <a:p>
            <a:pPr>
              <a:lnSpc>
                <a:spcPct val="150000"/>
              </a:lnSpc>
            </a:pPr>
            <a:r>
              <a:rPr lang="en-GB" b="1" dirty="0"/>
              <a:t>adaptation </a:t>
            </a:r>
            <a:r>
              <a:rPr lang="en-GB" dirty="0">
                <a:solidFill>
                  <a:srgbClr val="A7DCFD"/>
                </a:solidFill>
              </a:rPr>
              <a:t>– a special feature that helps an animal to survive </a:t>
            </a:r>
            <a:br>
              <a:rPr lang="en-GB" dirty="0">
                <a:solidFill>
                  <a:srgbClr val="A7DCFD"/>
                </a:solidFill>
              </a:rPr>
            </a:br>
            <a:r>
              <a:rPr lang="en-GB" dirty="0">
                <a:solidFill>
                  <a:srgbClr val="A7DCFD"/>
                </a:solidFill>
              </a:rPr>
              <a:t>in its habitat</a:t>
            </a:r>
          </a:p>
        </p:txBody>
      </p:sp>
      <p:sp>
        <p:nvSpPr>
          <p:cNvPr id="25" name="Rectangle 24"/>
          <p:cNvSpPr/>
          <p:nvPr/>
        </p:nvSpPr>
        <p:spPr>
          <a:xfrm>
            <a:off x="750884" y="1431301"/>
            <a:ext cx="76327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dirty="0"/>
              <a:t>Can you remember what each of these words means? </a:t>
            </a:r>
          </a:p>
          <a:p>
            <a:pPr algn="ctr"/>
            <a:r>
              <a:rPr lang="en-GB" dirty="0"/>
              <a:t>Click each word to check its meaning.</a:t>
            </a:r>
          </a:p>
        </p:txBody>
      </p:sp>
      <p:sp>
        <p:nvSpPr>
          <p:cNvPr id="3" name="Rectangle 2"/>
          <p:cNvSpPr/>
          <p:nvPr/>
        </p:nvSpPr>
        <p:spPr>
          <a:xfrm>
            <a:off x="1686113" y="2228080"/>
            <a:ext cx="65139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dirty="0"/>
              <a:t>– active during the day, asleep at night</a:t>
            </a:r>
          </a:p>
        </p:txBody>
      </p:sp>
      <p:sp>
        <p:nvSpPr>
          <p:cNvPr id="6" name="Rectangle 5"/>
          <p:cNvSpPr/>
          <p:nvPr/>
        </p:nvSpPr>
        <p:spPr>
          <a:xfrm>
            <a:off x="855552" y="2641400"/>
            <a:ext cx="63182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b="1" dirty="0"/>
              <a:t>nocturnal</a:t>
            </a:r>
            <a:r>
              <a:rPr lang="en-GB" b="1" dirty="0">
                <a:solidFill>
                  <a:srgbClr val="A7DCFD"/>
                </a:solidFill>
              </a:rPr>
              <a:t> </a:t>
            </a:r>
            <a:r>
              <a:rPr lang="en-GB" dirty="0">
                <a:solidFill>
                  <a:srgbClr val="A7DCFD"/>
                </a:solidFill>
              </a:rPr>
              <a:t>– active at night, asleep during the day</a:t>
            </a:r>
          </a:p>
        </p:txBody>
      </p:sp>
      <p:sp>
        <p:nvSpPr>
          <p:cNvPr id="27" name="Rectangle 26"/>
          <p:cNvSpPr/>
          <p:nvPr/>
        </p:nvSpPr>
        <p:spPr>
          <a:xfrm>
            <a:off x="1941356" y="2639221"/>
            <a:ext cx="65139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dirty="0"/>
              <a:t>– active at night, asleep during the day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755650" y="3383658"/>
            <a:ext cx="7632699" cy="964596"/>
          </a:xfrm>
          <a:prstGeom prst="roundRect">
            <a:avLst>
              <a:gd name="adj" fmla="val 14498"/>
            </a:avLst>
          </a:prstGeom>
          <a:solidFill>
            <a:srgbClr val="AFD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0" name="Rectangle 39"/>
          <p:cNvSpPr/>
          <p:nvPr/>
        </p:nvSpPr>
        <p:spPr>
          <a:xfrm>
            <a:off x="943813" y="3456082"/>
            <a:ext cx="7238162" cy="4154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en-GB" b="1" dirty="0"/>
              <a:t>prey</a:t>
            </a:r>
            <a:r>
              <a:rPr lang="en-GB" b="1" dirty="0">
                <a:solidFill>
                  <a:srgbClr val="A7DCFD"/>
                </a:solidFill>
              </a:rPr>
              <a:t> </a:t>
            </a:r>
            <a:r>
              <a:rPr lang="en-GB" dirty="0">
                <a:solidFill>
                  <a:srgbClr val="A7DCFD"/>
                </a:solidFill>
              </a:rPr>
              <a:t>– active during the day, asleep at night</a:t>
            </a:r>
          </a:p>
        </p:txBody>
      </p:sp>
      <p:sp>
        <p:nvSpPr>
          <p:cNvPr id="41" name="Rectangle 40"/>
          <p:cNvSpPr/>
          <p:nvPr/>
        </p:nvSpPr>
        <p:spPr>
          <a:xfrm>
            <a:off x="1378301" y="3414273"/>
            <a:ext cx="65139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dirty="0"/>
              <a:t>– an animal that is eaten by other animals</a:t>
            </a:r>
          </a:p>
        </p:txBody>
      </p:sp>
      <p:sp>
        <p:nvSpPr>
          <p:cNvPr id="42" name="Rectangle 41"/>
          <p:cNvSpPr/>
          <p:nvPr/>
        </p:nvSpPr>
        <p:spPr>
          <a:xfrm>
            <a:off x="855552" y="3827593"/>
            <a:ext cx="631825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b="1" dirty="0"/>
              <a:t>predator</a:t>
            </a:r>
            <a:r>
              <a:rPr lang="en-GB" b="1" dirty="0">
                <a:solidFill>
                  <a:srgbClr val="A7DCFD"/>
                </a:solidFill>
              </a:rPr>
              <a:t> </a:t>
            </a:r>
            <a:r>
              <a:rPr lang="en-GB" dirty="0">
                <a:solidFill>
                  <a:srgbClr val="A7DCFD"/>
                </a:solidFill>
              </a:rPr>
              <a:t>– active at night, asleep during the day</a:t>
            </a:r>
          </a:p>
        </p:txBody>
      </p:sp>
      <p:sp>
        <p:nvSpPr>
          <p:cNvPr id="43" name="Rectangle 42"/>
          <p:cNvSpPr/>
          <p:nvPr/>
        </p:nvSpPr>
        <p:spPr>
          <a:xfrm>
            <a:off x="1832718" y="3825414"/>
            <a:ext cx="65139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dirty="0"/>
              <a:t>– an animal that eats other animals</a:t>
            </a:r>
          </a:p>
        </p:txBody>
      </p:sp>
      <p:sp>
        <p:nvSpPr>
          <p:cNvPr id="44" name="Rectangle 43"/>
          <p:cNvSpPr/>
          <p:nvPr/>
        </p:nvSpPr>
        <p:spPr>
          <a:xfrm>
            <a:off x="970972" y="4634011"/>
            <a:ext cx="7238162" cy="4154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en-GB" b="1" dirty="0"/>
              <a:t>survive</a:t>
            </a:r>
            <a:r>
              <a:rPr lang="en-GB" b="1" dirty="0">
                <a:solidFill>
                  <a:srgbClr val="A7DCFD"/>
                </a:solidFill>
              </a:rPr>
              <a:t> </a:t>
            </a:r>
            <a:r>
              <a:rPr lang="en-GB" dirty="0">
                <a:solidFill>
                  <a:srgbClr val="A7DCFD"/>
                </a:solidFill>
              </a:rPr>
              <a:t>– active during the day, asleep at night</a:t>
            </a:r>
          </a:p>
        </p:txBody>
      </p:sp>
      <p:sp>
        <p:nvSpPr>
          <p:cNvPr id="45" name="Rectangle 44"/>
          <p:cNvSpPr/>
          <p:nvPr/>
        </p:nvSpPr>
        <p:spPr>
          <a:xfrm>
            <a:off x="1695170" y="4592202"/>
            <a:ext cx="65139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dirty="0"/>
              <a:t>– stay alive</a:t>
            </a:r>
          </a:p>
        </p:txBody>
      </p:sp>
      <p:sp>
        <p:nvSpPr>
          <p:cNvPr id="7" name="Rectangle 6"/>
          <p:cNvSpPr/>
          <p:nvPr/>
        </p:nvSpPr>
        <p:spPr>
          <a:xfrm>
            <a:off x="2077717" y="5100371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dirty="0"/>
              <a:t>– a special feature that helps an animal to survive in its habitat</a:t>
            </a:r>
          </a:p>
        </p:txBody>
      </p:sp>
    </p:spTree>
    <p:extLst>
      <p:ext uri="{BB962C8B-B14F-4D97-AF65-F5344CB8AC3E}">
        <p14:creationId xmlns:p14="http://schemas.microsoft.com/office/powerpoint/2010/main" val="1969077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3" grpId="0"/>
      <p:bldP spid="27" grpId="0"/>
      <p:bldP spid="41" grpId="0"/>
      <p:bldP spid="43" grpId="0"/>
      <p:bldP spid="45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hlinkClick r:id="rId2"/>
          </p:cNvPr>
          <p:cNvSpPr/>
          <p:nvPr/>
        </p:nvSpPr>
        <p:spPr>
          <a:xfrm>
            <a:off x="4076700" y="3138487"/>
            <a:ext cx="990600" cy="5810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80758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ounded Rectangle 25"/>
          <p:cNvSpPr/>
          <p:nvPr/>
        </p:nvSpPr>
        <p:spPr>
          <a:xfrm>
            <a:off x="1042701" y="2425607"/>
            <a:ext cx="6978650" cy="3235918"/>
          </a:xfrm>
          <a:prstGeom prst="roundRect">
            <a:avLst>
              <a:gd name="adj" fmla="val 4893"/>
            </a:avLst>
          </a:prstGeom>
          <a:blipFill>
            <a:blip r:embed="rId2"/>
            <a:srcRect/>
            <a:stretch>
              <a:fillRect t="-20880" b="-11775"/>
            </a:stretch>
          </a:blipFill>
          <a:ln w="28575">
            <a:solidFill>
              <a:srgbClr val="F9B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/>
              <a:t>Awake during the Day</a:t>
            </a:r>
            <a:endParaRPr lang="en-GB" sz="3600" dirty="0"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50884" y="1431301"/>
            <a:ext cx="76327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dirty="0"/>
              <a:t>Some animals are awake during the day.</a:t>
            </a:r>
          </a:p>
          <a:p>
            <a:pPr algn="ctr"/>
            <a:r>
              <a:rPr lang="en-GB" dirty="0"/>
              <a:t>They hunt, eat and move during daylight hours.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042701" y="2095500"/>
            <a:ext cx="6978650" cy="589948"/>
          </a:xfrm>
          <a:prstGeom prst="roundRect">
            <a:avLst/>
          </a:prstGeom>
          <a:solidFill>
            <a:srgbClr val="A7DC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Can you think of any animals that are awake during the day?  </a:t>
            </a:r>
          </a:p>
        </p:txBody>
      </p:sp>
    </p:spTree>
    <p:extLst>
      <p:ext uri="{BB962C8B-B14F-4D97-AF65-F5344CB8AC3E}">
        <p14:creationId xmlns:p14="http://schemas.microsoft.com/office/powerpoint/2010/main" val="1286237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3.33333E-6 L 2.77778E-7 0.06297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1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Awake during the Day</a:t>
            </a:r>
          </a:p>
        </p:txBody>
      </p:sp>
      <p:sp>
        <p:nvSpPr>
          <p:cNvPr id="38" name="Rectangle 37"/>
          <p:cNvSpPr/>
          <p:nvPr/>
        </p:nvSpPr>
        <p:spPr>
          <a:xfrm>
            <a:off x="750884" y="1431301"/>
            <a:ext cx="76327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dirty="0"/>
              <a:t>Here are some animals you might have spotted during the day.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1636408" y="2021305"/>
            <a:ext cx="1703558" cy="1931492"/>
            <a:chOff x="1636408" y="2021305"/>
            <a:chExt cx="1703558" cy="1931492"/>
          </a:xfrm>
        </p:grpSpPr>
        <p:sp>
          <p:nvSpPr>
            <p:cNvPr id="6" name="Oval 5"/>
            <p:cNvSpPr/>
            <p:nvPr/>
          </p:nvSpPr>
          <p:spPr>
            <a:xfrm>
              <a:off x="1713297" y="2021305"/>
              <a:ext cx="1552703" cy="1552703"/>
            </a:xfrm>
            <a:prstGeom prst="ellipse">
              <a:avLst/>
            </a:prstGeom>
            <a:blipFill>
              <a:blip r:embed="rId2"/>
              <a:srcRect/>
              <a:stretch>
                <a:fillRect l="-7199" r="-19532" b="170"/>
              </a:stretch>
            </a:blipFill>
            <a:ln w="28575">
              <a:solidFill>
                <a:srgbClr val="F9B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39" name="Rectangle 38"/>
            <p:cNvSpPr/>
            <p:nvPr/>
          </p:nvSpPr>
          <p:spPr>
            <a:xfrm>
              <a:off x="1636408" y="3675798"/>
              <a:ext cx="1703558" cy="27699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GB" dirty="0"/>
                <a:t>mallard duck</a:t>
              </a: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3718759" y="2021305"/>
            <a:ext cx="1703558" cy="1931492"/>
            <a:chOff x="3718759" y="2021305"/>
            <a:chExt cx="1703558" cy="1931492"/>
          </a:xfrm>
        </p:grpSpPr>
        <p:sp>
          <p:nvSpPr>
            <p:cNvPr id="42" name="Oval 41"/>
            <p:cNvSpPr/>
            <p:nvPr/>
          </p:nvSpPr>
          <p:spPr>
            <a:xfrm>
              <a:off x="3795648" y="2021305"/>
              <a:ext cx="1552703" cy="1552703"/>
            </a:xfrm>
            <a:prstGeom prst="ellipse">
              <a:avLst/>
            </a:prstGeom>
            <a:blipFill>
              <a:blip r:embed="rId3"/>
              <a:srcRect/>
              <a:stretch>
                <a:fillRect l="-48656" t="-3239" r="-34238" b="-6556"/>
              </a:stretch>
            </a:blipFill>
            <a:ln w="28575">
              <a:solidFill>
                <a:srgbClr val="F9B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3" name="Rectangle 42"/>
            <p:cNvSpPr/>
            <p:nvPr/>
          </p:nvSpPr>
          <p:spPr>
            <a:xfrm>
              <a:off x="3718759" y="3675798"/>
              <a:ext cx="1703558" cy="27699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GB" dirty="0"/>
                <a:t>butterfly</a:t>
              </a: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4809821" y="4161374"/>
            <a:ext cx="1703558" cy="1931492"/>
            <a:chOff x="5724221" y="2021305"/>
            <a:chExt cx="1703558" cy="1931492"/>
          </a:xfrm>
        </p:grpSpPr>
        <p:sp>
          <p:nvSpPr>
            <p:cNvPr id="44" name="Oval 43"/>
            <p:cNvSpPr/>
            <p:nvPr/>
          </p:nvSpPr>
          <p:spPr>
            <a:xfrm>
              <a:off x="5801110" y="2021305"/>
              <a:ext cx="1552703" cy="1552703"/>
            </a:xfrm>
            <a:prstGeom prst="ellipse">
              <a:avLst/>
            </a:prstGeom>
            <a:blipFill>
              <a:blip r:embed="rId4"/>
              <a:srcRect/>
              <a:stretch>
                <a:fillRect l="-29159" t="-11144" r="-37165" b="-3278"/>
              </a:stretch>
            </a:blipFill>
            <a:ln w="28575">
              <a:solidFill>
                <a:srgbClr val="F9B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5" name="Rectangle 44"/>
            <p:cNvSpPr/>
            <p:nvPr/>
          </p:nvSpPr>
          <p:spPr>
            <a:xfrm>
              <a:off x="5724221" y="3675798"/>
              <a:ext cx="1703558" cy="27699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GB" dirty="0"/>
                <a:t>human</a:t>
              </a: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2698480" y="4161374"/>
            <a:ext cx="1703558" cy="1931492"/>
            <a:chOff x="2698480" y="4161374"/>
            <a:chExt cx="1703558" cy="1931492"/>
          </a:xfrm>
        </p:grpSpPr>
        <p:sp>
          <p:nvSpPr>
            <p:cNvPr id="46" name="Oval 45"/>
            <p:cNvSpPr/>
            <p:nvPr/>
          </p:nvSpPr>
          <p:spPr>
            <a:xfrm>
              <a:off x="2775369" y="4161374"/>
              <a:ext cx="1552703" cy="1552703"/>
            </a:xfrm>
            <a:prstGeom prst="ellipse">
              <a:avLst/>
            </a:prstGeom>
            <a:blipFill>
              <a:blip r:embed="rId5"/>
              <a:srcRect/>
              <a:stretch>
                <a:fillRect l="-4953" t="-448" r="-24207"/>
              </a:stretch>
            </a:blipFill>
            <a:ln w="28575">
              <a:solidFill>
                <a:srgbClr val="F9B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" name="Rectangle 46"/>
            <p:cNvSpPr/>
            <p:nvPr/>
          </p:nvSpPr>
          <p:spPr>
            <a:xfrm>
              <a:off x="2698480" y="5815867"/>
              <a:ext cx="1703558" cy="27699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GB" dirty="0"/>
                <a:t>squirrel</a:t>
              </a: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5801110" y="2021305"/>
            <a:ext cx="1703558" cy="1931492"/>
            <a:chOff x="4703942" y="4161374"/>
            <a:chExt cx="1703558" cy="1931492"/>
          </a:xfrm>
        </p:grpSpPr>
        <p:sp>
          <p:nvSpPr>
            <p:cNvPr id="48" name="Oval 47"/>
            <p:cNvSpPr/>
            <p:nvPr/>
          </p:nvSpPr>
          <p:spPr>
            <a:xfrm>
              <a:off x="4780831" y="4161374"/>
              <a:ext cx="1552703" cy="1552703"/>
            </a:xfrm>
            <a:prstGeom prst="ellipse">
              <a:avLst/>
            </a:prstGeom>
            <a:blipFill>
              <a:blip r:embed="rId6"/>
              <a:srcRect/>
              <a:stretch>
                <a:fillRect l="-60559" t="-6878" r="-33659" b="-25777"/>
              </a:stretch>
            </a:blipFill>
            <a:ln w="28575">
              <a:solidFill>
                <a:srgbClr val="F9B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9" name="Rectangle 48"/>
            <p:cNvSpPr/>
            <p:nvPr/>
          </p:nvSpPr>
          <p:spPr>
            <a:xfrm>
              <a:off x="4703942" y="5815867"/>
              <a:ext cx="1703558" cy="27699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GB" dirty="0"/>
                <a:t>blue tit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17645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/>
              <a:t>Diurnal Animals</a:t>
            </a:r>
            <a:endParaRPr lang="en-GB" sz="3600" dirty="0"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50884" y="1431301"/>
            <a:ext cx="76327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dirty="0"/>
              <a:t>Animals that are awake during the day are called </a:t>
            </a:r>
            <a:r>
              <a:rPr lang="en-GB" b="1" dirty="0"/>
              <a:t>diurnal</a:t>
            </a:r>
            <a:r>
              <a:rPr lang="en-GB" dirty="0"/>
              <a:t>.</a:t>
            </a:r>
          </a:p>
          <a:p>
            <a:pPr algn="ctr"/>
            <a:r>
              <a:rPr lang="en-GB" dirty="0"/>
              <a:t>What do you think diurnal animals do at night-time?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914400" y="5184065"/>
            <a:ext cx="3542097" cy="83172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Diurnal animals sleep </a:t>
            </a:r>
            <a:br>
              <a:rPr lang="en-GB" dirty="0">
                <a:solidFill>
                  <a:schemeClr val="tx1"/>
                </a:solidFill>
              </a:rPr>
            </a:br>
            <a:r>
              <a:rPr lang="en-GB" dirty="0">
                <a:solidFill>
                  <a:schemeClr val="tx1"/>
                </a:solidFill>
              </a:rPr>
              <a:t>at night-time. </a:t>
            </a:r>
          </a:p>
        </p:txBody>
      </p:sp>
      <p:sp>
        <p:nvSpPr>
          <p:cNvPr id="2" name="Rounded Rectangle 1"/>
          <p:cNvSpPr/>
          <p:nvPr/>
        </p:nvSpPr>
        <p:spPr>
          <a:xfrm>
            <a:off x="914400" y="2329314"/>
            <a:ext cx="3542097" cy="2762450"/>
          </a:xfrm>
          <a:prstGeom prst="roundRect">
            <a:avLst>
              <a:gd name="adj" fmla="val 6562"/>
            </a:avLst>
          </a:prstGeom>
          <a:blipFill>
            <a:blip r:embed="rId2"/>
            <a:srcRect/>
            <a:stretch>
              <a:fillRect l="-28805" t="-20880" r="-3260" b="-11775"/>
            </a:stretch>
          </a:blipFill>
          <a:ln w="19050">
            <a:solidFill>
              <a:srgbClr val="F9B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ounded Rectangle 7"/>
          <p:cNvSpPr/>
          <p:nvPr/>
        </p:nvSpPr>
        <p:spPr>
          <a:xfrm>
            <a:off x="4657154" y="2329314"/>
            <a:ext cx="3542097" cy="2762450"/>
          </a:xfrm>
          <a:prstGeom prst="roundRect">
            <a:avLst>
              <a:gd name="adj" fmla="val 6562"/>
            </a:avLst>
          </a:prstGeom>
          <a:blipFill>
            <a:blip r:embed="rId3"/>
            <a:srcRect/>
            <a:stretch>
              <a:fillRect l="-2405" r="-6876" b="-11786"/>
            </a:stretch>
          </a:blipFill>
          <a:ln w="19050">
            <a:solidFill>
              <a:srgbClr val="F9B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Rounded Rectangle 8"/>
          <p:cNvSpPr/>
          <p:nvPr/>
        </p:nvSpPr>
        <p:spPr>
          <a:xfrm>
            <a:off x="4657154" y="5184065"/>
            <a:ext cx="3542097" cy="83172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That includes humans!</a:t>
            </a:r>
          </a:p>
        </p:txBody>
      </p:sp>
    </p:spTree>
    <p:extLst>
      <p:ext uri="{BB962C8B-B14F-4D97-AF65-F5344CB8AC3E}">
        <p14:creationId xmlns:p14="http://schemas.microsoft.com/office/powerpoint/2010/main" val="1123596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animBg="1"/>
      <p:bldP spid="8" grpId="0" animBg="1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ounded Rectangle 19"/>
          <p:cNvSpPr/>
          <p:nvPr/>
        </p:nvSpPr>
        <p:spPr>
          <a:xfrm>
            <a:off x="914513" y="4071488"/>
            <a:ext cx="4639262" cy="1258582"/>
          </a:xfrm>
          <a:prstGeom prst="roundRect">
            <a:avLst>
              <a:gd name="adj" fmla="val 10797"/>
            </a:avLst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 dirty="0">
              <a:solidFill>
                <a:schemeClr val="tx1"/>
              </a:solidFill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914513" y="1550533"/>
            <a:ext cx="4639262" cy="2058940"/>
          </a:xfrm>
          <a:prstGeom prst="roundRect">
            <a:avLst>
              <a:gd name="adj" fmla="val 7992"/>
            </a:avLst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 dirty="0">
              <a:solidFill>
                <a:schemeClr val="tx1"/>
              </a:solidFill>
            </a:endParaRPr>
          </a:p>
        </p:txBody>
      </p:sp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/>
              <a:t>Diurnal Animals</a:t>
            </a:r>
            <a:endParaRPr lang="en-GB" sz="3600" dirty="0"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185511" y="1764160"/>
            <a:ext cx="3261856" cy="166199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GB" dirty="0"/>
              <a:t>Diurnal animals are best suited to being awake during the day.</a:t>
            </a:r>
          </a:p>
          <a:p>
            <a:r>
              <a:rPr lang="en-GB" dirty="0"/>
              <a:t>Many diurnal animals need light to help them see. This means that they can see and find food to eat. </a:t>
            </a:r>
          </a:p>
        </p:txBody>
      </p:sp>
      <p:sp>
        <p:nvSpPr>
          <p:cNvPr id="2" name="Rounded Rectangle 1"/>
          <p:cNvSpPr/>
          <p:nvPr/>
        </p:nvSpPr>
        <p:spPr>
          <a:xfrm>
            <a:off x="4936958" y="1379712"/>
            <a:ext cx="2738732" cy="2135913"/>
          </a:xfrm>
          <a:prstGeom prst="roundRect">
            <a:avLst>
              <a:gd name="adj" fmla="val 6562"/>
            </a:avLst>
          </a:prstGeom>
          <a:blipFill>
            <a:blip r:embed="rId2"/>
            <a:srcRect/>
            <a:stretch>
              <a:fillRect l="-45297" t="-46928" r="-16930" b="14273"/>
            </a:stretch>
          </a:blipFill>
          <a:ln w="19050">
            <a:solidFill>
              <a:srgbClr val="F9B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Rounded Rectangle 8"/>
          <p:cNvSpPr/>
          <p:nvPr/>
        </p:nvSpPr>
        <p:spPr>
          <a:xfrm>
            <a:off x="4340992" y="3029291"/>
            <a:ext cx="3930664" cy="697117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</a:rPr>
              <a:t>Bees look for the brightly coloured flowers that contain the nectar they eat.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162729" y="4285280"/>
            <a:ext cx="3493857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GB" dirty="0"/>
              <a:t>Being able to see also means that they can spot predators that might want to eat them. 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4936958" y="3834491"/>
            <a:ext cx="2738732" cy="2135913"/>
          </a:xfrm>
          <a:prstGeom prst="roundRect">
            <a:avLst>
              <a:gd name="adj" fmla="val 6562"/>
            </a:avLst>
          </a:prstGeom>
          <a:blipFill>
            <a:blip r:embed="rId3"/>
            <a:srcRect/>
            <a:stretch>
              <a:fillRect l="-2108" t="-2052" r="-2108" b="16832"/>
            </a:stretch>
          </a:blipFill>
          <a:ln w="19050">
            <a:solidFill>
              <a:srgbClr val="F9B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" name="Rounded Rectangle 18"/>
          <p:cNvSpPr/>
          <p:nvPr/>
        </p:nvSpPr>
        <p:spPr>
          <a:xfrm>
            <a:off x="4656586" y="5505461"/>
            <a:ext cx="3299476" cy="573026"/>
          </a:xfrm>
          <a:prstGeom prst="roundRect">
            <a:avLst>
              <a:gd name="adj" fmla="val 16709"/>
            </a:avLst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 err="1">
                <a:solidFill>
                  <a:schemeClr val="tx1"/>
                </a:solidFill>
              </a:rPr>
              <a:t>Meerkats</a:t>
            </a:r>
            <a:r>
              <a:rPr lang="en-GB" sz="1600" dirty="0">
                <a:solidFill>
                  <a:schemeClr val="tx1"/>
                </a:solidFill>
              </a:rPr>
              <a:t> look out for danger.</a:t>
            </a:r>
          </a:p>
        </p:txBody>
      </p:sp>
      <p:sp>
        <p:nvSpPr>
          <p:cNvPr id="22" name="Rectangle 21"/>
          <p:cNvSpPr/>
          <p:nvPr/>
        </p:nvSpPr>
        <p:spPr>
          <a:xfrm>
            <a:off x="1079136" y="5505461"/>
            <a:ext cx="3297078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GB" dirty="0"/>
              <a:t>Being diurnal helps these animals to </a:t>
            </a:r>
            <a:r>
              <a:rPr lang="en-GB" b="1" dirty="0"/>
              <a:t>survive</a:t>
            </a:r>
            <a:r>
              <a:rPr lang="en-GB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79329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0" grpId="0" animBg="1"/>
      <p:bldP spid="2" grpId="0" animBg="1"/>
      <p:bldP spid="9" grpId="0" animBg="1"/>
      <p:bldP spid="11" grpId="0"/>
      <p:bldP spid="18" grpId="0" animBg="1"/>
      <p:bldP spid="19" grpId="0" animBg="1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/>
              <a:t>Awake at Night</a:t>
            </a:r>
            <a:endParaRPr lang="en-GB" sz="3600" dirty="0"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50884" y="1431301"/>
            <a:ext cx="76327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dirty="0"/>
              <a:t>Some animals come out at night.</a:t>
            </a:r>
          </a:p>
          <a:p>
            <a:pPr algn="ctr"/>
            <a:r>
              <a:rPr lang="en-GB" dirty="0"/>
              <a:t>They hunt, eat and move during night-time hours.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042701" y="2095500"/>
            <a:ext cx="6978650" cy="589948"/>
          </a:xfrm>
          <a:prstGeom prst="roundRect">
            <a:avLst/>
          </a:prstGeom>
          <a:solidFill>
            <a:srgbClr val="A7DC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Can you think of any animals that are awake during the night?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1042701" y="2425607"/>
            <a:ext cx="6978650" cy="3235918"/>
          </a:xfrm>
          <a:prstGeom prst="roundRect">
            <a:avLst>
              <a:gd name="adj" fmla="val 4893"/>
            </a:avLst>
          </a:prstGeom>
          <a:blipFill>
            <a:blip r:embed="rId2"/>
            <a:srcRect/>
            <a:stretch>
              <a:fillRect t="-30581" b="-11777"/>
            </a:stretch>
          </a:blipFill>
          <a:ln w="28575">
            <a:solidFill>
              <a:srgbClr val="F9B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47347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3.33333E-6 L 2.77778E-7 0.06158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0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Awake at Night</a:t>
            </a:r>
          </a:p>
        </p:txBody>
      </p:sp>
      <p:sp>
        <p:nvSpPr>
          <p:cNvPr id="38" name="Rectangle 37"/>
          <p:cNvSpPr/>
          <p:nvPr/>
        </p:nvSpPr>
        <p:spPr>
          <a:xfrm>
            <a:off x="750884" y="1431301"/>
            <a:ext cx="76327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dirty="0"/>
              <a:t>Here are some animals you might have noticed at night-time.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1636408" y="2021305"/>
            <a:ext cx="1703558" cy="1931492"/>
            <a:chOff x="1636408" y="2021305"/>
            <a:chExt cx="1703558" cy="1931492"/>
          </a:xfrm>
        </p:grpSpPr>
        <p:sp>
          <p:nvSpPr>
            <p:cNvPr id="6" name="Oval 5"/>
            <p:cNvSpPr/>
            <p:nvPr/>
          </p:nvSpPr>
          <p:spPr>
            <a:xfrm>
              <a:off x="1713297" y="2021305"/>
              <a:ext cx="1552703" cy="1552703"/>
            </a:xfrm>
            <a:prstGeom prst="ellipse">
              <a:avLst/>
            </a:prstGeom>
            <a:blipFill>
              <a:blip r:embed="rId2"/>
              <a:srcRect/>
              <a:stretch>
                <a:fillRect l="-7200" r="-43817" b="170"/>
              </a:stretch>
            </a:blipFill>
            <a:ln w="28575">
              <a:solidFill>
                <a:srgbClr val="F9B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39" name="Rectangle 38"/>
            <p:cNvSpPr/>
            <p:nvPr/>
          </p:nvSpPr>
          <p:spPr>
            <a:xfrm>
              <a:off x="1636408" y="3675798"/>
              <a:ext cx="1703558" cy="27699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GB" dirty="0"/>
                <a:t>mouse</a:t>
              </a: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3718759" y="2021305"/>
            <a:ext cx="1703558" cy="1931492"/>
            <a:chOff x="3718759" y="2021305"/>
            <a:chExt cx="1703558" cy="1931492"/>
          </a:xfrm>
        </p:grpSpPr>
        <p:sp>
          <p:nvSpPr>
            <p:cNvPr id="42" name="Oval 41"/>
            <p:cNvSpPr/>
            <p:nvPr/>
          </p:nvSpPr>
          <p:spPr>
            <a:xfrm>
              <a:off x="3795648" y="2021305"/>
              <a:ext cx="1552703" cy="1552703"/>
            </a:xfrm>
            <a:prstGeom prst="ellipse">
              <a:avLst/>
            </a:prstGeom>
            <a:blipFill>
              <a:blip r:embed="rId3"/>
              <a:srcRect/>
              <a:stretch>
                <a:fillRect l="-38118" t="-2439" r="-33414" b="-535"/>
              </a:stretch>
            </a:blipFill>
            <a:ln w="28575">
              <a:solidFill>
                <a:srgbClr val="F9B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43" name="Rectangle 42"/>
            <p:cNvSpPr/>
            <p:nvPr/>
          </p:nvSpPr>
          <p:spPr>
            <a:xfrm>
              <a:off x="3718759" y="3675798"/>
              <a:ext cx="1703558" cy="27699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GB" dirty="0"/>
                <a:t>moth</a:t>
              </a: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5724221" y="2021305"/>
            <a:ext cx="1703558" cy="1931492"/>
            <a:chOff x="5724221" y="2021305"/>
            <a:chExt cx="1703558" cy="1931492"/>
          </a:xfrm>
        </p:grpSpPr>
        <p:sp>
          <p:nvSpPr>
            <p:cNvPr id="44" name="Oval 43"/>
            <p:cNvSpPr/>
            <p:nvPr/>
          </p:nvSpPr>
          <p:spPr>
            <a:xfrm>
              <a:off x="5801110" y="2021305"/>
              <a:ext cx="1552703" cy="1552703"/>
            </a:xfrm>
            <a:prstGeom prst="ellipse">
              <a:avLst/>
            </a:prstGeom>
            <a:blipFill>
              <a:blip r:embed="rId4"/>
              <a:srcRect/>
              <a:stretch>
                <a:fillRect l="-15930" t="-2042" r="-37166" b="-3279"/>
              </a:stretch>
            </a:blipFill>
            <a:ln w="28575">
              <a:solidFill>
                <a:srgbClr val="F9B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45" name="Rectangle 44"/>
            <p:cNvSpPr/>
            <p:nvPr/>
          </p:nvSpPr>
          <p:spPr>
            <a:xfrm>
              <a:off x="5724221" y="3675798"/>
              <a:ext cx="1703558" cy="27699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GB" dirty="0"/>
                <a:t>hedgehog</a:t>
              </a: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2698480" y="4161374"/>
            <a:ext cx="1703558" cy="1931492"/>
            <a:chOff x="2698480" y="4161374"/>
            <a:chExt cx="1703558" cy="1931492"/>
          </a:xfrm>
        </p:grpSpPr>
        <p:sp>
          <p:nvSpPr>
            <p:cNvPr id="46" name="Oval 45"/>
            <p:cNvSpPr/>
            <p:nvPr/>
          </p:nvSpPr>
          <p:spPr>
            <a:xfrm>
              <a:off x="2775369" y="4161374"/>
              <a:ext cx="1552703" cy="1552703"/>
            </a:xfrm>
            <a:prstGeom prst="ellipse">
              <a:avLst/>
            </a:prstGeom>
            <a:blipFill>
              <a:blip r:embed="rId5"/>
              <a:srcRect/>
              <a:stretch>
                <a:fillRect l="-4953" t="-448" r="-24207"/>
              </a:stretch>
            </a:blipFill>
            <a:ln w="28575">
              <a:solidFill>
                <a:srgbClr val="F9B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47" name="Rectangle 46"/>
            <p:cNvSpPr/>
            <p:nvPr/>
          </p:nvSpPr>
          <p:spPr>
            <a:xfrm>
              <a:off x="2698480" y="5815867"/>
              <a:ext cx="1703558" cy="27699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GB" dirty="0"/>
                <a:t>bat</a:t>
              </a: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4703942" y="4161374"/>
            <a:ext cx="1703558" cy="1931492"/>
            <a:chOff x="4703942" y="4161374"/>
            <a:chExt cx="1703558" cy="1931492"/>
          </a:xfrm>
        </p:grpSpPr>
        <p:sp>
          <p:nvSpPr>
            <p:cNvPr id="48" name="Oval 47"/>
            <p:cNvSpPr/>
            <p:nvPr/>
          </p:nvSpPr>
          <p:spPr>
            <a:xfrm>
              <a:off x="4780831" y="4161374"/>
              <a:ext cx="1552703" cy="1552703"/>
            </a:xfrm>
            <a:prstGeom prst="ellipse">
              <a:avLst/>
            </a:prstGeom>
            <a:blipFill>
              <a:blip r:embed="rId6"/>
              <a:srcRect/>
              <a:stretch>
                <a:fillRect l="-24396" t="-13434" r="-41680"/>
              </a:stretch>
            </a:blipFill>
            <a:ln w="28575">
              <a:solidFill>
                <a:srgbClr val="F9B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49" name="Rectangle 48"/>
            <p:cNvSpPr/>
            <p:nvPr/>
          </p:nvSpPr>
          <p:spPr>
            <a:xfrm>
              <a:off x="4703942" y="5815867"/>
              <a:ext cx="1703558" cy="27699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GB" dirty="0"/>
                <a:t>fox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74791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/>
              <a:t>Nocturnal Animals</a:t>
            </a:r>
            <a:endParaRPr lang="en-GB" sz="3600" dirty="0"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50884" y="1431301"/>
            <a:ext cx="76327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dirty="0"/>
              <a:t>Animals that are awake at night-time are called </a:t>
            </a:r>
            <a:r>
              <a:rPr lang="en-GB" b="1" dirty="0"/>
              <a:t>nocturnal</a:t>
            </a:r>
            <a:r>
              <a:rPr lang="en-GB" dirty="0"/>
              <a:t>.</a:t>
            </a:r>
          </a:p>
          <a:p>
            <a:pPr algn="ctr"/>
            <a:r>
              <a:rPr lang="en-GB" dirty="0"/>
              <a:t>When do you think these animals sleep?</a:t>
            </a:r>
          </a:p>
        </p:txBody>
      </p:sp>
      <p:sp>
        <p:nvSpPr>
          <p:cNvPr id="2" name="Rounded Rectangle 1"/>
          <p:cNvSpPr/>
          <p:nvPr/>
        </p:nvSpPr>
        <p:spPr>
          <a:xfrm>
            <a:off x="924024" y="2937705"/>
            <a:ext cx="3542097" cy="3120194"/>
          </a:xfrm>
          <a:prstGeom prst="roundRect">
            <a:avLst>
              <a:gd name="adj" fmla="val 6562"/>
            </a:avLst>
          </a:prstGeom>
          <a:blipFill>
            <a:blip r:embed="rId2"/>
            <a:srcRect/>
            <a:stretch>
              <a:fillRect l="-34114" t="-10579" r="-28930" b="-11538"/>
            </a:stretch>
          </a:blipFill>
          <a:ln w="19050">
            <a:solidFill>
              <a:srgbClr val="F9B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ounded Rectangle 7"/>
          <p:cNvSpPr/>
          <p:nvPr/>
        </p:nvSpPr>
        <p:spPr>
          <a:xfrm>
            <a:off x="4666778" y="2937705"/>
            <a:ext cx="3542097" cy="3120194"/>
          </a:xfrm>
          <a:prstGeom prst="roundRect">
            <a:avLst>
              <a:gd name="adj" fmla="val 6562"/>
            </a:avLst>
          </a:prstGeom>
          <a:blipFill>
            <a:blip r:embed="rId3"/>
            <a:srcRect/>
            <a:stretch>
              <a:fillRect l="-230" t="-19810" r="-42" b="-26452"/>
            </a:stretch>
          </a:blipFill>
          <a:ln w="19050">
            <a:solidFill>
              <a:srgbClr val="F9B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" name="Rounded Rectangle 9"/>
          <p:cNvSpPr/>
          <p:nvPr/>
        </p:nvSpPr>
        <p:spPr>
          <a:xfrm>
            <a:off x="1042701" y="2124375"/>
            <a:ext cx="6978650" cy="589948"/>
          </a:xfrm>
          <a:prstGeom prst="roundRect">
            <a:avLst/>
          </a:prstGeom>
          <a:solidFill>
            <a:srgbClr val="A7DC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Nocturnal animals sleep during the daytime. </a:t>
            </a:r>
          </a:p>
        </p:txBody>
      </p:sp>
    </p:spTree>
    <p:extLst>
      <p:ext uri="{BB962C8B-B14F-4D97-AF65-F5344CB8AC3E}">
        <p14:creationId xmlns:p14="http://schemas.microsoft.com/office/powerpoint/2010/main" val="486702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4158110" y="3052947"/>
            <a:ext cx="3930664" cy="1019838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A7DC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24000" rtlCol="0" anchor="ctr"/>
          <a:lstStyle/>
          <a:p>
            <a:r>
              <a:rPr lang="en-GB" dirty="0">
                <a:solidFill>
                  <a:schemeClr val="tx1"/>
                </a:solidFill>
              </a:rPr>
              <a:t>Fennec foxes live in hot, desert areas like the Sahara in North Africa. 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158110" y="4205894"/>
            <a:ext cx="3930664" cy="790916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A7DC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24000" rtlCol="0" anchor="ctr"/>
          <a:lstStyle/>
          <a:p>
            <a:r>
              <a:rPr lang="en-GB" dirty="0">
                <a:solidFill>
                  <a:schemeClr val="tx1"/>
                </a:solidFill>
              </a:rPr>
              <a:t>They sleep during the day to avoid the heat.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4158110" y="5129920"/>
            <a:ext cx="3930664" cy="790916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A7DC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24000" rtlCol="0" anchor="ctr"/>
          <a:lstStyle/>
          <a:p>
            <a:r>
              <a:rPr lang="en-GB" dirty="0">
                <a:solidFill>
                  <a:schemeClr val="tx1"/>
                </a:solidFill>
              </a:rPr>
              <a:t>This helps the fennec fox to stay alive.</a:t>
            </a:r>
          </a:p>
        </p:txBody>
      </p:sp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/>
              <a:t>Nocturnal Animals</a:t>
            </a:r>
            <a:endParaRPr lang="en-GB" sz="3600" dirty="0"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50884" y="1431301"/>
            <a:ext cx="76327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dirty="0"/>
              <a:t>Why might being awake at night help some animals to </a:t>
            </a:r>
            <a:r>
              <a:rPr lang="en-GB" b="1" dirty="0"/>
              <a:t>survive</a:t>
            </a:r>
            <a:r>
              <a:rPr lang="en-GB" dirty="0"/>
              <a:t>?</a:t>
            </a:r>
          </a:p>
        </p:txBody>
      </p:sp>
      <p:sp>
        <p:nvSpPr>
          <p:cNvPr id="2" name="Rounded Rectangle 1"/>
          <p:cNvSpPr/>
          <p:nvPr/>
        </p:nvSpPr>
        <p:spPr>
          <a:xfrm>
            <a:off x="755650" y="2937705"/>
            <a:ext cx="3542097" cy="3120194"/>
          </a:xfrm>
          <a:prstGeom prst="roundRect">
            <a:avLst>
              <a:gd name="adj" fmla="val 6562"/>
            </a:avLst>
          </a:prstGeom>
          <a:blipFill>
            <a:blip r:embed="rId2"/>
            <a:srcRect/>
            <a:stretch>
              <a:fillRect l="-3679" t="-1960" r="-32452"/>
            </a:stretch>
          </a:blipFill>
          <a:ln w="19050">
            <a:solidFill>
              <a:srgbClr val="F9B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Rounded Rectangle 13"/>
          <p:cNvSpPr/>
          <p:nvPr/>
        </p:nvSpPr>
        <p:spPr>
          <a:xfrm>
            <a:off x="1042701" y="1938102"/>
            <a:ext cx="6978650" cy="818367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EA51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Some animals sleep or stay undercover during the day to avoid getting too hot. It is usually cooler when the sun has gone down.</a:t>
            </a:r>
          </a:p>
        </p:txBody>
      </p:sp>
    </p:spTree>
    <p:extLst>
      <p:ext uri="{BB962C8B-B14F-4D97-AF65-F5344CB8AC3E}">
        <p14:creationId xmlns:p14="http://schemas.microsoft.com/office/powerpoint/2010/main" val="711776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3" grpId="0" animBg="1"/>
      <p:bldP spid="2" grpId="0" animBg="1"/>
      <p:bldP spid="1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Twinkl Template">
      <a:dk1>
        <a:srgbClr val="1C1C1C"/>
      </a:dk1>
      <a:lt1>
        <a:sysClr val="window" lastClr="FFFFFF"/>
      </a:lt1>
      <a:dk2>
        <a:srgbClr val="4A4A4A"/>
      </a:dk2>
      <a:lt2>
        <a:srgbClr val="F4F2F2"/>
      </a:lt2>
      <a:accent1>
        <a:srgbClr val="E34192"/>
      </a:accent1>
      <a:accent2>
        <a:srgbClr val="EB8634"/>
      </a:accent2>
      <a:accent3>
        <a:srgbClr val="E6C734"/>
      </a:accent3>
      <a:accent4>
        <a:srgbClr val="79AD42"/>
      </a:accent4>
      <a:accent5>
        <a:srgbClr val="23A7F9"/>
      </a:accent5>
      <a:accent6>
        <a:srgbClr val="954EBE"/>
      </a:accent6>
      <a:hlink>
        <a:srgbClr val="23A7F9"/>
      </a:hlink>
      <a:folHlink>
        <a:srgbClr val="757070"/>
      </a:folHlink>
    </a:clrScheme>
    <a:fontScheme name="Custom 1">
      <a:majorFont>
        <a:latin typeface="Twinkl Sb"/>
        <a:ea typeface=""/>
        <a:cs typeface=""/>
      </a:majorFont>
      <a:minorFont>
        <a:latin typeface="Twink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18A0DB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owerPoint Guidance.pptx" id="{34442D15-F5BB-4F73-9606-C8812E688AB8}" vid="{28CC8FB8-836C-49DA-A823-EC8BE3E5205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 Template</Template>
  <TotalTime>646</TotalTime>
  <Words>895</Words>
  <Application>Microsoft Office PowerPoint</Application>
  <PresentationFormat>On-screen Show (4:3)</PresentationFormat>
  <Paragraphs>108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Calibri</vt:lpstr>
      <vt:lpstr>Twinkl</vt:lpstr>
      <vt:lpstr>Arial</vt:lpstr>
      <vt:lpstr>Office Theme</vt:lpstr>
      <vt:lpstr>PowerPoint Presentation</vt:lpstr>
      <vt:lpstr>Awake during the Day</vt:lpstr>
      <vt:lpstr>Awake during the Day</vt:lpstr>
      <vt:lpstr>Diurnal Animals</vt:lpstr>
      <vt:lpstr>Diurnal Animals</vt:lpstr>
      <vt:lpstr>Awake at Night</vt:lpstr>
      <vt:lpstr>Awake at Night</vt:lpstr>
      <vt:lpstr>Nocturnal Animals</vt:lpstr>
      <vt:lpstr>Nocturnal Animals</vt:lpstr>
      <vt:lpstr>Nocturnal Animals</vt:lpstr>
      <vt:lpstr>Nocturnal Animals</vt:lpstr>
      <vt:lpstr>Amazing Adaptations</vt:lpstr>
      <vt:lpstr>Amazing Adaptations</vt:lpstr>
      <vt:lpstr>Amazing Adaptations</vt:lpstr>
      <vt:lpstr>Amazing Adaptations</vt:lpstr>
      <vt:lpstr>Nocturnal Humans?</vt:lpstr>
      <vt:lpstr>Glossary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Guidance</dc:title>
  <dc:creator>Claire Kerekes</dc:creator>
  <cp:lastModifiedBy>Sana Mehmood</cp:lastModifiedBy>
  <cp:revision>52</cp:revision>
  <dcterms:created xsi:type="dcterms:W3CDTF">2019-10-02T07:22:13Z</dcterms:created>
  <dcterms:modified xsi:type="dcterms:W3CDTF">2019-10-10T14:04:05Z</dcterms:modified>
</cp:coreProperties>
</file>