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9"/>
  </p:notesMasterIdLst>
  <p:sldIdLst>
    <p:sldId id="379" r:id="rId5"/>
    <p:sldId id="380" r:id="rId6"/>
    <p:sldId id="256" r:id="rId7"/>
    <p:sldId id="257" r:id="rId8"/>
    <p:sldId id="260" r:id="rId9"/>
    <p:sldId id="259" r:id="rId10"/>
    <p:sldId id="263" r:id="rId11"/>
    <p:sldId id="265" r:id="rId12"/>
    <p:sldId id="266" r:id="rId13"/>
    <p:sldId id="267" r:id="rId14"/>
    <p:sldId id="269" r:id="rId15"/>
    <p:sldId id="270" r:id="rId16"/>
    <p:sldId id="273" r:id="rId17"/>
    <p:sldId id="378" r:id="rId18"/>
    <p:sldId id="350" r:id="rId19"/>
    <p:sldId id="351" r:id="rId20"/>
    <p:sldId id="352" r:id="rId21"/>
    <p:sldId id="353" r:id="rId22"/>
    <p:sldId id="354" r:id="rId23"/>
    <p:sldId id="355" r:id="rId24"/>
    <p:sldId id="356" r:id="rId25"/>
    <p:sldId id="357" r:id="rId26"/>
    <p:sldId id="358" r:id="rId27"/>
    <p:sldId id="359" r:id="rId28"/>
    <p:sldId id="360" r:id="rId29"/>
    <p:sldId id="361" r:id="rId30"/>
    <p:sldId id="362" r:id="rId31"/>
    <p:sldId id="363" r:id="rId32"/>
    <p:sldId id="364" r:id="rId33"/>
    <p:sldId id="381" r:id="rId34"/>
    <p:sldId id="382" r:id="rId35"/>
    <p:sldId id="383" r:id="rId36"/>
    <p:sldId id="384" r:id="rId37"/>
    <p:sldId id="385"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EF9227-04CE-49EE-B229-5515E60F7B0F}" v="1" dt="2020-11-19T16:14:07.3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62" autoAdjust="0"/>
    <p:restoredTop sz="80467" autoAdjust="0"/>
  </p:normalViewPr>
  <p:slideViewPr>
    <p:cSldViewPr snapToGrid="0">
      <p:cViewPr varScale="1">
        <p:scale>
          <a:sx n="68" d="100"/>
          <a:sy n="68" d="100"/>
        </p:scale>
        <p:origin x="696"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4F0DE9-0254-4703-BABF-AB2D6D7232CB}" type="datetimeFigureOut">
              <a:rPr lang="en-GB" smtClean="0"/>
              <a:t>21/01/2021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A9CEBA-CCB4-41D4-B9C3-67D489F5D4BE}" type="slidenum">
              <a:rPr lang="en-GB" smtClean="0"/>
              <a:t>‹#›</a:t>
            </a:fld>
            <a:endParaRPr lang="en-GB"/>
          </a:p>
        </p:txBody>
      </p:sp>
    </p:spTree>
    <p:extLst>
      <p:ext uri="{BB962C8B-B14F-4D97-AF65-F5344CB8AC3E}">
        <p14:creationId xmlns:p14="http://schemas.microsoft.com/office/powerpoint/2010/main" val="3448389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case</a:t>
            </a:r>
            <a:r>
              <a:rPr lang="en-GB" baseline="0" dirty="0"/>
              <a:t> for change</a:t>
            </a:r>
          </a:p>
          <a:p>
            <a:r>
              <a:rPr lang="en-GB" sz="1200" b="0" i="0" u="none" strike="noStrike" kern="1200" baseline="0" dirty="0">
                <a:solidFill>
                  <a:schemeClr val="tx1"/>
                </a:solidFill>
                <a:latin typeface="+mn-lt"/>
                <a:ea typeface="+mn-ea"/>
                <a:cs typeface="+mn-cs"/>
              </a:rPr>
              <a:t>The case for change rests partly on concerns about perceived shortcomings in the present curriculum and assessment arrangements. </a:t>
            </a:r>
          </a:p>
          <a:p>
            <a:r>
              <a:rPr lang="en-GB" sz="1200" b="0" i="0" u="none" strike="noStrike" kern="1200" baseline="0" dirty="0">
                <a:solidFill>
                  <a:schemeClr val="tx1"/>
                </a:solidFill>
                <a:latin typeface="+mn-lt"/>
                <a:ea typeface="+mn-ea"/>
                <a:cs typeface="+mn-cs"/>
              </a:rPr>
              <a:t>Evidence from Programme for International Student Assessment (PISA) surveys,</a:t>
            </a:r>
          </a:p>
          <a:p>
            <a:r>
              <a:rPr lang="en-GB" sz="1200" b="0" i="0" u="none" strike="noStrike" kern="1200" baseline="0" dirty="0">
                <a:solidFill>
                  <a:schemeClr val="tx1"/>
                </a:solidFill>
                <a:latin typeface="+mn-lt"/>
                <a:ea typeface="+mn-ea"/>
                <a:cs typeface="+mn-cs"/>
              </a:rPr>
              <a:t>the relative performance of children and young people in Wales in national qualifications, and evaluations in Estyn reports all demonstrate that levels of achievement are not as high as they could and should be. </a:t>
            </a:r>
          </a:p>
          <a:p>
            <a:r>
              <a:rPr lang="en-GB" sz="1200" b="0" i="0" u="none" strike="noStrike" kern="1200" baseline="0" dirty="0">
                <a:solidFill>
                  <a:schemeClr val="tx1"/>
                </a:solidFill>
                <a:latin typeface="+mn-lt"/>
                <a:ea typeface="+mn-ea"/>
                <a:cs typeface="+mn-cs"/>
              </a:rPr>
              <a:t>An Organisation for Economic Cooperation and Development (OECD) report published in 2014 highlighted the continuing high proportion of young people in Welsh schools whose performance was low and concluded that current assessment and evaluation arrangements are unsatisfactory. </a:t>
            </a:r>
          </a:p>
          <a:p>
            <a:r>
              <a:rPr lang="en-GB" sz="1200" b="0" i="0" u="none" strike="noStrike" kern="1200" baseline="0" dirty="0">
                <a:solidFill>
                  <a:schemeClr val="tx1"/>
                </a:solidFill>
                <a:latin typeface="+mn-lt"/>
                <a:ea typeface="+mn-ea"/>
                <a:cs typeface="+mn-cs"/>
              </a:rPr>
              <a:t>Concerns have been expressed about continuity in primary education and at points of transfer between stages. There is also a strong perception that personal, social and health education and the educational experience of young people at Key Stage 3 require radical improvement. </a:t>
            </a:r>
          </a:p>
          <a:p>
            <a:r>
              <a:rPr lang="en-GB" sz="1200" b="0" i="0" u="none" strike="noStrike" kern="1200" baseline="0" dirty="0">
                <a:solidFill>
                  <a:schemeClr val="tx1"/>
                </a:solidFill>
                <a:latin typeface="+mn-lt"/>
                <a:ea typeface="+mn-ea"/>
                <a:cs typeface="+mn-cs"/>
              </a:rPr>
              <a:t>International surveys such as the OECD’s PISA highlight differences in performance between countries leading to worries in some countries about loss of global competitiveness if their education systems are seen to be weak. The disappointing performance of Wales in successive PISA surveys has been and remains a significant driver for change.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Prof Donaldson asked by WG to conduct a review in 2014.  SF published in 2015.</a:t>
            </a:r>
          </a:p>
          <a:p>
            <a:r>
              <a:rPr lang="en-GB" sz="1200" b="0" i="0" u="none" strike="noStrike" kern="1200" baseline="0" dirty="0">
                <a:solidFill>
                  <a:schemeClr val="tx1"/>
                </a:solidFill>
                <a:latin typeface="+mn-lt"/>
                <a:ea typeface="+mn-ea"/>
                <a:cs typeface="+mn-cs"/>
              </a:rPr>
              <a:t>68 recommendations.</a:t>
            </a:r>
          </a:p>
          <a:p>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4</a:t>
            </a:fld>
            <a:endParaRPr lang="en-GB"/>
          </a:p>
        </p:txBody>
      </p:sp>
    </p:spTree>
    <p:extLst>
      <p:ext uri="{BB962C8B-B14F-4D97-AF65-F5344CB8AC3E}">
        <p14:creationId xmlns:p14="http://schemas.microsoft.com/office/powerpoint/2010/main" val="3725679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Education in Wales:</a:t>
            </a:r>
          </a:p>
          <a:p>
            <a:r>
              <a:rPr lang="en-GB" sz="1200" b="0" i="0" u="none" strike="noStrike" kern="1200" baseline="0" dirty="0">
                <a:solidFill>
                  <a:schemeClr val="tx1"/>
                </a:solidFill>
                <a:latin typeface="+mn-lt"/>
                <a:ea typeface="+mn-ea"/>
                <a:cs typeface="+mn-cs"/>
              </a:rPr>
              <a:t>Our national mission, Action plan 2017–21 is our revised plan of action.  We are more than half way through the national action plan.</a:t>
            </a:r>
          </a:p>
          <a:p>
            <a:r>
              <a:rPr lang="en-GB" sz="1200" b="0" i="0" u="none" strike="noStrike" kern="1200" baseline="0" dirty="0">
                <a:solidFill>
                  <a:schemeClr val="tx1"/>
                </a:solidFill>
                <a:latin typeface="+mn-lt"/>
                <a:ea typeface="+mn-ea"/>
                <a:cs typeface="+mn-cs"/>
              </a:rPr>
              <a:t>Many of the key actions have been implemented.</a:t>
            </a:r>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5</a:t>
            </a:fld>
            <a:endParaRPr lang="en-GB"/>
          </a:p>
        </p:txBody>
      </p:sp>
    </p:spTree>
    <p:extLst>
      <p:ext uri="{BB962C8B-B14F-4D97-AF65-F5344CB8AC3E}">
        <p14:creationId xmlns:p14="http://schemas.microsoft.com/office/powerpoint/2010/main" val="957606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 to creation of a transformational</a:t>
            </a:r>
            <a:r>
              <a:rPr lang="en-GB" baseline="0" dirty="0"/>
              <a:t> curriculum.</a:t>
            </a:r>
          </a:p>
          <a:p>
            <a:r>
              <a:rPr lang="en-GB" baseline="0" dirty="0"/>
              <a:t>Supported by 4 EOs.</a:t>
            </a:r>
          </a:p>
          <a:p>
            <a:r>
              <a:rPr lang="en-GB" baseline="0" dirty="0"/>
              <a:t>The timeline is useful.</a:t>
            </a:r>
          </a:p>
          <a:p>
            <a:r>
              <a:rPr lang="en-GB" baseline="0" dirty="0"/>
              <a:t>Reference throughout the </a:t>
            </a:r>
            <a:r>
              <a:rPr lang="en-GB" baseline="0" dirty="0" err="1"/>
              <a:t>CfW</a:t>
            </a:r>
            <a:r>
              <a:rPr lang="en-GB" baseline="0" dirty="0"/>
              <a:t> guidance to WBFGA.</a:t>
            </a:r>
          </a:p>
          <a:p>
            <a:endParaRPr lang="en-GB" baseline="0" dirty="0"/>
          </a:p>
          <a:p>
            <a:r>
              <a:rPr lang="en-GB" sz="1200" b="0" i="0" u="none" strike="noStrike" kern="1200" baseline="0" dirty="0">
                <a:solidFill>
                  <a:schemeClr val="tx1"/>
                </a:solidFill>
                <a:latin typeface="+mn-lt"/>
                <a:ea typeface="+mn-ea"/>
                <a:cs typeface="+mn-cs"/>
              </a:rPr>
              <a:t>This requires the Welsh Ministers and local authorities, among others, to set objectives designed to maximise their contribution to achieving each of the seven well-being goals and to take all reasonable steps in exercising its functions to meet those goals. One of the Welsh Ministers’ well-being objectives is: ‘supporting young people to make the most of their potential.’ Our approach to curriculum reform contributes to achieving that objective and, through that, maximising our contribution to the well-being goals </a:t>
            </a:r>
            <a:endParaRPr lang="en-GB" baseline="0" dirty="0"/>
          </a:p>
          <a:p>
            <a:endParaRPr lang="en-GB" baseline="0" dirty="0"/>
          </a:p>
        </p:txBody>
      </p:sp>
      <p:sp>
        <p:nvSpPr>
          <p:cNvPr id="4" name="Slide Number Placeholder 3"/>
          <p:cNvSpPr>
            <a:spLocks noGrp="1"/>
          </p:cNvSpPr>
          <p:nvPr>
            <p:ph type="sldNum" sz="quarter" idx="10"/>
          </p:nvPr>
        </p:nvSpPr>
        <p:spPr/>
        <p:txBody>
          <a:bodyPr/>
          <a:lstStyle/>
          <a:p>
            <a:fld id="{E9A9CEBA-CCB4-41D4-B9C3-67D489F5D4BE}" type="slidenum">
              <a:rPr lang="en-GB" smtClean="0"/>
              <a:t>6</a:t>
            </a:fld>
            <a:endParaRPr lang="en-GB"/>
          </a:p>
        </p:txBody>
      </p:sp>
    </p:spTree>
    <p:extLst>
      <p:ext uri="{BB962C8B-B14F-4D97-AF65-F5344CB8AC3E}">
        <p14:creationId xmlns:p14="http://schemas.microsoft.com/office/powerpoint/2010/main" val="1220072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Experiences = The combination of knowledge and skills in a learning environment to further progress learners</a:t>
            </a:r>
            <a:r>
              <a:rPr lang="en-GB" baseline="0" dirty="0"/>
              <a:t> towards the curriculum </a:t>
            </a:r>
            <a:r>
              <a:rPr lang="en-GB" b="1" baseline="0" dirty="0"/>
              <a:t>purposes</a:t>
            </a:r>
            <a:r>
              <a:rPr lang="en-GB" baseline="0" dirty="0"/>
              <a:t>.</a:t>
            </a:r>
          </a:p>
          <a:p>
            <a:endParaRPr lang="en-GB" baseline="0" dirty="0"/>
          </a:p>
          <a:p>
            <a:r>
              <a:rPr lang="en-GB" baseline="0" dirty="0"/>
              <a:t>Knowledge = Facts, information and skills acquired through experience or education; the theoretical or practical understanding of a discipline.</a:t>
            </a:r>
          </a:p>
          <a:p>
            <a:endParaRPr lang="en-GB" baseline="0" dirty="0"/>
          </a:p>
          <a:p>
            <a:r>
              <a:rPr lang="en-GB" baseline="0" dirty="0"/>
              <a:t>Skills = The ability to undertake activities that require application of knowledge, increasing in expertise and competence.</a:t>
            </a:r>
          </a:p>
          <a:p>
            <a:endParaRPr lang="en-GB" baseline="0" dirty="0"/>
          </a:p>
          <a:p>
            <a:r>
              <a:rPr lang="en-GB" baseline="0" dirty="0"/>
              <a:t>4Ps at the heart, driving everything.</a:t>
            </a:r>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7</a:t>
            </a:fld>
            <a:endParaRPr lang="en-GB"/>
          </a:p>
        </p:txBody>
      </p:sp>
    </p:spTree>
    <p:extLst>
      <p:ext uri="{BB962C8B-B14F-4D97-AF65-F5344CB8AC3E}">
        <p14:creationId xmlns:p14="http://schemas.microsoft.com/office/powerpoint/2010/main" val="3850278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need for innovation and creativity: Practitioners select content, enabling them to use their professional skills to drive improved learning and outcomes for their learners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scope for practitioners to make greater links between Areas and disciplines: Practitioners will have the licence to use topics and activities to combine meaningful learning from different Areas, disciplines and concepts. </a:t>
            </a:r>
          </a:p>
          <a:p>
            <a:endParaRPr lang="en-GB" sz="1200" b="0" i="0" u="none" strike="noStrike" kern="1200" baseline="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8</a:t>
            </a:fld>
            <a:endParaRPr lang="en-GB"/>
          </a:p>
        </p:txBody>
      </p:sp>
    </p:spTree>
    <p:extLst>
      <p:ext uri="{BB962C8B-B14F-4D97-AF65-F5344CB8AC3E}">
        <p14:creationId xmlns:p14="http://schemas.microsoft.com/office/powerpoint/2010/main" val="41435650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The Curriculum for Wales guidance has been informed by international evidence of what it means to make progress in learning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It is through exploration of the key ideas and principles contained in these statements that they will develop their learning. Practitioners will need to design learning which supports an increasingly sophisticated understanding and application of the statements of what matters. Taken together, the statements of what matters provide breadth and depth in the curriculum, and a level of consistency in curriculum design across settings and schools. That is why they will be drawn together in a mandatory statement of what matters once the Curriculum and Assessment Bill becomes law </a:t>
            </a:r>
          </a:p>
          <a:p>
            <a:endParaRPr lang="en-GB" sz="1200" b="0" i="0" u="none" strike="noStrike" kern="1200" baseline="0" dirty="0">
              <a:solidFill>
                <a:schemeClr val="tx1"/>
              </a:solidFill>
              <a:latin typeface="+mn-lt"/>
              <a:ea typeface="+mn-ea"/>
              <a:cs typeface="+mn-cs"/>
            </a:endParaRPr>
          </a:p>
          <a:p>
            <a:r>
              <a:rPr lang="en-GB" sz="1200" b="0" i="0" kern="1200" dirty="0">
                <a:solidFill>
                  <a:schemeClr val="tx1"/>
                </a:solidFill>
                <a:effectLst/>
                <a:latin typeface="+mn-lt"/>
                <a:ea typeface="+mn-ea"/>
                <a:cs typeface="+mn-cs"/>
              </a:rPr>
              <a:t>the principles of progression articulate the broader principles of what progression means in the Area as a whole</a:t>
            </a:r>
          </a:p>
          <a:p>
            <a:r>
              <a:rPr lang="en-GB" sz="1200" b="0" i="0" kern="1200" dirty="0">
                <a:solidFill>
                  <a:schemeClr val="tx1"/>
                </a:solidFill>
                <a:effectLst/>
                <a:latin typeface="+mn-lt"/>
                <a:ea typeface="+mn-ea"/>
                <a:cs typeface="+mn-cs"/>
              </a:rPr>
              <a:t>As such, schools and practitioners must use these principles to inform all learning in supporting progression. When considering descriptions of learning or a specific context, topic or experience, the principles of progression help practitioners to understand how learners should progress with greater sophistication or depth</a:t>
            </a:r>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9</a:t>
            </a:fld>
            <a:endParaRPr lang="en-GB"/>
          </a:p>
        </p:txBody>
      </p:sp>
    </p:spTree>
    <p:extLst>
      <p:ext uri="{BB962C8B-B14F-4D97-AF65-F5344CB8AC3E}">
        <p14:creationId xmlns:p14="http://schemas.microsoft.com/office/powerpoint/2010/main" val="2383156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Progression is further supported by descriptions of learning which provide guidance on how learners should progress within each statement of what matters as they journey through the continuum of learning.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five progression steps which provide reference points for the pace of that progression. These expectations are expressed from the learner’s perspective and are framed broadly so that they can sustain learning over a series of years. They are not designed as stand-alone tasks, activities or assessment criteria. While the learning continuum is the same for each learner, the pace of progress through it may differ. As a result, the progression steps only broadly relate to age. They broadly correspond to expectations at ages 5, 8, 11, 14 and 16.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Progression should be supported through ‘deep’ learning. Each description of learning is designed to support increasing depth and </a:t>
            </a:r>
            <a:r>
              <a:rPr lang="en-GB" sz="1200" b="1" i="0" u="none" strike="noStrike" kern="1200" baseline="0" dirty="0">
                <a:solidFill>
                  <a:schemeClr val="tx1"/>
                </a:solidFill>
                <a:latin typeface="+mn-lt"/>
                <a:ea typeface="+mn-ea"/>
                <a:cs typeface="+mn-cs"/>
              </a:rPr>
              <a:t>sophistication</a:t>
            </a:r>
            <a:r>
              <a:rPr lang="en-GB" sz="1200" b="0" i="0" u="none" strike="noStrike" kern="1200" baseline="0" dirty="0">
                <a:solidFill>
                  <a:schemeClr val="tx1"/>
                </a:solidFill>
                <a:latin typeface="+mn-lt"/>
                <a:ea typeface="+mn-ea"/>
                <a:cs typeface="+mn-cs"/>
              </a:rPr>
              <a:t> of learning over time. This allows: space for a variety of diversion, repetition and reflection as learners’ thinking develops over time to new levels of sophistication. They are also designed to be considered through a range of contexts.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Assessment is intrinsic to curriculum design. Its overarching purpose is to support every learner to make progress. Assessment should always focus on moving learning forward by understanding the learning which has already taken place and using this to ensure that each learner is challenged and supported appropriately, according to their individual learning needs. It requires partnerships among all those involved, including the learner. It should recognise the individual learning needs and backgrounds of each learner and encourage a holistic view of each learner’s development. Accordingly, both practitioner and learner should develop an understanding of how the learner learns and their attitude and approach to learning, in order to support them to continue to progress and to foster commitment to their learning. </a:t>
            </a:r>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10</a:t>
            </a:fld>
            <a:endParaRPr lang="en-GB"/>
          </a:p>
        </p:txBody>
      </p:sp>
    </p:spTree>
    <p:extLst>
      <p:ext uri="{BB962C8B-B14F-4D97-AF65-F5344CB8AC3E}">
        <p14:creationId xmlns:p14="http://schemas.microsoft.com/office/powerpoint/2010/main" val="2983000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The purpose of a curriculum is to enable learners to develop as: </a:t>
            </a:r>
          </a:p>
          <a:p>
            <a:r>
              <a:rPr lang="en-GB" sz="1200" b="0" i="0" u="none" strike="noStrike" kern="1200" baseline="0" dirty="0">
                <a:solidFill>
                  <a:schemeClr val="tx1"/>
                </a:solidFill>
                <a:latin typeface="+mn-lt"/>
                <a:ea typeface="+mn-ea"/>
                <a:cs typeface="+mn-cs"/>
              </a:rPr>
              <a:t> ambitious, capable learners, ready to learn throughout their lives </a:t>
            </a:r>
          </a:p>
          <a:p>
            <a:r>
              <a:rPr lang="en-GB" sz="1200" b="0" i="0" u="none" strike="noStrike" kern="1200" baseline="0" dirty="0">
                <a:solidFill>
                  <a:schemeClr val="tx1"/>
                </a:solidFill>
                <a:latin typeface="+mn-lt"/>
                <a:ea typeface="+mn-ea"/>
                <a:cs typeface="+mn-cs"/>
              </a:rPr>
              <a:t> enterprising, creative contributors, ready to play a full part in life and work </a:t>
            </a:r>
          </a:p>
          <a:p>
            <a:r>
              <a:rPr lang="en-GB" sz="1200" b="0" i="0" u="none" strike="noStrike" kern="1200" baseline="0" dirty="0">
                <a:solidFill>
                  <a:schemeClr val="tx1"/>
                </a:solidFill>
                <a:latin typeface="+mn-lt"/>
                <a:ea typeface="+mn-ea"/>
                <a:cs typeface="+mn-cs"/>
              </a:rPr>
              <a:t> ethical, informed citizens of Wales and the world </a:t>
            </a:r>
          </a:p>
          <a:p>
            <a:r>
              <a:rPr lang="en-GB" sz="1200" b="0" i="0" u="none" strike="noStrike" kern="1200" baseline="0" dirty="0">
                <a:solidFill>
                  <a:schemeClr val="tx1"/>
                </a:solidFill>
                <a:latin typeface="+mn-lt"/>
                <a:ea typeface="+mn-ea"/>
                <a:cs typeface="+mn-cs"/>
              </a:rPr>
              <a:t> healthy, confident individuals, ready to lead fulfilling lives as valued members of society.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Enabling learners to progress in relation to these purposes is intended to inform all decisions in relation to school’s curriculum and assessment arrangements </a:t>
            </a:r>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11</a:t>
            </a:fld>
            <a:endParaRPr lang="en-GB"/>
          </a:p>
        </p:txBody>
      </p:sp>
    </p:spTree>
    <p:extLst>
      <p:ext uri="{BB962C8B-B14F-4D97-AF65-F5344CB8AC3E}">
        <p14:creationId xmlns:p14="http://schemas.microsoft.com/office/powerpoint/2010/main" val="18509898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A school’s curriculum will need to reflect the principles of progression set out in the code. The code will be made up of the principles of progression which have been developed by the CAMAU project through engagement with practitioners and, for now, can be found within the area of learning and experience and ‘Designing your curriculum’ sections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Issuing a progression code with mandatory elements will ensure there is consistency in the approach to progression in school curricula. </a:t>
            </a:r>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13</a:t>
            </a:fld>
            <a:endParaRPr lang="en-GB"/>
          </a:p>
        </p:txBody>
      </p:sp>
    </p:spTree>
    <p:extLst>
      <p:ext uri="{BB962C8B-B14F-4D97-AF65-F5344CB8AC3E}">
        <p14:creationId xmlns:p14="http://schemas.microsoft.com/office/powerpoint/2010/main" val="3151219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Introduction</a:t>
            </a:r>
          </a:p>
          <a:p>
            <a:r>
              <a:rPr lang="en-GB" dirty="0"/>
              <a:t>The disciplines spanned by the </a:t>
            </a:r>
            <a:r>
              <a:rPr lang="en-GB" dirty="0" err="1"/>
              <a:t>AoLE</a:t>
            </a:r>
            <a:endParaRPr lang="en-GB" dirty="0"/>
          </a:p>
          <a:p>
            <a:r>
              <a:rPr lang="en-GB" dirty="0"/>
              <a:t>How many what matters statements</a:t>
            </a:r>
          </a:p>
          <a:p>
            <a:r>
              <a:rPr lang="en-GB" dirty="0"/>
              <a:t>How</a:t>
            </a:r>
            <a:r>
              <a:rPr lang="en-GB" baseline="0" dirty="0"/>
              <a:t> the area will develop pupils in relation to progress towards the 4Ps</a:t>
            </a:r>
          </a:p>
          <a:p>
            <a:endParaRPr lang="en-GB" baseline="0" dirty="0"/>
          </a:p>
          <a:p>
            <a:r>
              <a:rPr lang="en-GB" baseline="0" dirty="0"/>
              <a:t>Statements of WMs</a:t>
            </a:r>
          </a:p>
          <a:p>
            <a:r>
              <a:rPr lang="en-GB" baseline="0" dirty="0"/>
              <a:t>Gives each SWM and then elaborates on skills</a:t>
            </a:r>
          </a:p>
          <a:p>
            <a:endParaRPr lang="en-GB" baseline="0" dirty="0"/>
          </a:p>
          <a:p>
            <a:r>
              <a:rPr lang="en-GB" baseline="0" dirty="0" err="1"/>
              <a:t>PoP</a:t>
            </a:r>
            <a:endParaRPr lang="en-GB" baseline="0" dirty="0"/>
          </a:p>
          <a:p>
            <a:r>
              <a:rPr lang="en-GB" baseline="0" dirty="0"/>
              <a:t>How the 5 </a:t>
            </a:r>
            <a:r>
              <a:rPr lang="en-GB" baseline="0" dirty="0" err="1"/>
              <a:t>PoPs</a:t>
            </a:r>
            <a:r>
              <a:rPr lang="en-GB" baseline="0" dirty="0"/>
              <a:t> are specifically developed through the </a:t>
            </a:r>
            <a:r>
              <a:rPr lang="en-GB" baseline="0" dirty="0" err="1"/>
              <a:t>AoLE</a:t>
            </a:r>
            <a:endParaRPr lang="en-GB" baseline="0" dirty="0"/>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14</a:t>
            </a:fld>
            <a:endParaRPr lang="en-GB"/>
          </a:p>
        </p:txBody>
      </p:sp>
    </p:spTree>
    <p:extLst>
      <p:ext uri="{BB962C8B-B14F-4D97-AF65-F5344CB8AC3E}">
        <p14:creationId xmlns:p14="http://schemas.microsoft.com/office/powerpoint/2010/main" val="21683382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Guidance elaborates on each proficiency.  E.g.</a:t>
            </a:r>
          </a:p>
          <a:p>
            <a:r>
              <a:rPr lang="en-GB" sz="1200" b="0" i="0" u="none" strike="noStrike" kern="1200" baseline="0" dirty="0">
                <a:solidFill>
                  <a:schemeClr val="tx1"/>
                </a:solidFill>
                <a:latin typeface="+mn-lt"/>
                <a:ea typeface="+mn-ea"/>
                <a:cs typeface="+mn-cs"/>
              </a:rPr>
              <a:t>Mathematical concepts and ideas should be built on, deepened and connected as learners experience increasingly complex mathematical ideas. Learners demonstrate conceptual understanding through being able to explain and express concepts, find examples (or non-examples) and by being able to represent a concept in different ways, flowing between different representations including verbal, concrete, visual, digital and abstract. </a:t>
            </a:r>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19</a:t>
            </a:fld>
            <a:endParaRPr lang="en-GB"/>
          </a:p>
        </p:txBody>
      </p:sp>
    </p:spTree>
    <p:extLst>
      <p:ext uri="{BB962C8B-B14F-4D97-AF65-F5344CB8AC3E}">
        <p14:creationId xmlns:p14="http://schemas.microsoft.com/office/powerpoint/2010/main" val="204620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Algebra, geometry and statistics cannot be understood without a prior understanding of number and consistent reference to numbers, calculations and the number system. As learners progress, they learn to see numerical expressions as relational rather than computational, e.g. a computation such as 2 + 8 = 10, and that this is the basis for deriving other facts, e.g. 8 + 2 = 10, 8 = 10 – 2, and so on. This lays the foundations for using algebraic symbolisation successfully. </a:t>
            </a:r>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24</a:t>
            </a:fld>
            <a:endParaRPr lang="en-GB"/>
          </a:p>
        </p:txBody>
      </p:sp>
    </p:spTree>
    <p:extLst>
      <p:ext uri="{BB962C8B-B14F-4D97-AF65-F5344CB8AC3E}">
        <p14:creationId xmlns:p14="http://schemas.microsoft.com/office/powerpoint/2010/main" val="553940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there are still more in </a:t>
            </a:r>
            <a:r>
              <a:rPr lang="en-GB" dirty="0" err="1"/>
              <a:t>CfW</a:t>
            </a:r>
            <a:r>
              <a:rPr lang="en-GB" dirty="0"/>
              <a:t>.</a:t>
            </a:r>
          </a:p>
        </p:txBody>
      </p:sp>
      <p:sp>
        <p:nvSpPr>
          <p:cNvPr id="4" name="Slide Number Placeholder 3"/>
          <p:cNvSpPr>
            <a:spLocks noGrp="1"/>
          </p:cNvSpPr>
          <p:nvPr>
            <p:ph type="sldNum" sz="quarter" idx="10"/>
          </p:nvPr>
        </p:nvSpPr>
        <p:spPr/>
        <p:txBody>
          <a:bodyPr/>
          <a:lstStyle/>
          <a:p>
            <a:fld id="{E9A9CEBA-CCB4-41D4-B9C3-67D489F5D4BE}" type="slidenum">
              <a:rPr lang="en-GB" smtClean="0"/>
              <a:t>27</a:t>
            </a:fld>
            <a:endParaRPr lang="en-GB"/>
          </a:p>
        </p:txBody>
      </p:sp>
    </p:spTree>
    <p:extLst>
      <p:ext uri="{BB962C8B-B14F-4D97-AF65-F5344CB8AC3E}">
        <p14:creationId xmlns:p14="http://schemas.microsoft.com/office/powerpoint/2010/main" val="10105168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Guiding questions and information about choice and sequencing of pedagogical approaches to manage this diversity will be included in the resource on pedagogy</a:t>
            </a:r>
            <a:r>
              <a:rPr lang="en-GB" sz="1200" b="1" i="0" u="none" strike="noStrike" kern="1200" baseline="0" dirty="0">
                <a:solidFill>
                  <a:schemeClr val="tx1"/>
                </a:solidFill>
                <a:latin typeface="+mn-lt"/>
                <a:ea typeface="+mn-ea"/>
                <a:cs typeface="+mn-cs"/>
              </a:rPr>
              <a:t>. </a:t>
            </a:r>
            <a:endParaRPr lang="en-GB" sz="1200" b="0" i="0" u="none" strike="noStrike" kern="1200" baseline="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E9A9CEBA-CCB4-41D4-B9C3-67D489F5D4BE}" type="slidenum">
              <a:rPr lang="en-GB" smtClean="0"/>
              <a:t>28</a:t>
            </a:fld>
            <a:endParaRPr lang="en-GB"/>
          </a:p>
        </p:txBody>
      </p:sp>
    </p:spTree>
    <p:extLst>
      <p:ext uri="{BB962C8B-B14F-4D97-AF65-F5344CB8AC3E}">
        <p14:creationId xmlns:p14="http://schemas.microsoft.com/office/powerpoint/2010/main" val="1953243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E5AF914-05E3-40DE-8406-0DDDB1874D91}" type="datetimeFigureOut">
              <a:rPr lang="en-GB" smtClean="0"/>
              <a:t>21/01/2021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2859474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5AF914-05E3-40DE-8406-0DDDB1874D91}" type="datetimeFigureOut">
              <a:rPr lang="en-GB" smtClean="0"/>
              <a:t>21/01/2021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226159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5AF914-05E3-40DE-8406-0DDDB1874D91}" type="datetimeFigureOut">
              <a:rPr lang="en-GB" smtClean="0"/>
              <a:t>21/01/2021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905772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E5AF914-05E3-40DE-8406-0DDDB1874D91}" type="datetimeFigureOut">
              <a:rPr lang="en-GB" smtClean="0"/>
              <a:t>21/01/2021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2277503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E5AF914-05E3-40DE-8406-0DDDB1874D91}" type="datetimeFigureOut">
              <a:rPr lang="en-GB" smtClean="0"/>
              <a:t>21/01/2021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459579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E5AF914-05E3-40DE-8406-0DDDB1874D91}" type="datetimeFigureOut">
              <a:rPr lang="en-GB" smtClean="0"/>
              <a:t>21/01/2021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673902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5AF914-05E3-40DE-8406-0DDDB1874D91}" type="datetimeFigureOut">
              <a:rPr lang="en-GB" smtClean="0"/>
              <a:t>21/01/2021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3473077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E5AF914-05E3-40DE-8406-0DDDB1874D91}" type="datetimeFigureOut">
              <a:rPr lang="en-GB" smtClean="0"/>
              <a:t>21/01/2021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1424798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E5AF914-05E3-40DE-8406-0DDDB1874D91}" type="datetimeFigureOut">
              <a:rPr lang="en-GB" smtClean="0"/>
              <a:t>21/01/2021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438591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5AF914-05E3-40DE-8406-0DDDB1874D91}" type="datetimeFigureOut">
              <a:rPr lang="en-GB" smtClean="0"/>
              <a:t>21/01/2021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4173707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5AF914-05E3-40DE-8406-0DDDB1874D91}" type="datetimeFigureOut">
              <a:rPr lang="en-GB" smtClean="0"/>
              <a:t>21/01/2021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699688-DFF4-4E3E-B45C-44023C3EAB54}" type="slidenum">
              <a:rPr lang="en-GB" smtClean="0"/>
              <a:t>‹#›</a:t>
            </a:fld>
            <a:endParaRPr lang="en-GB"/>
          </a:p>
        </p:txBody>
      </p:sp>
    </p:spTree>
    <p:extLst>
      <p:ext uri="{BB962C8B-B14F-4D97-AF65-F5344CB8AC3E}">
        <p14:creationId xmlns:p14="http://schemas.microsoft.com/office/powerpoint/2010/main" val="17969793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AF914-05E3-40DE-8406-0DDDB1874D91}" type="datetimeFigureOut">
              <a:rPr lang="en-GB" smtClean="0"/>
              <a:t>21/01/2021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699688-DFF4-4E3E-B45C-44023C3EAB54}" type="slidenum">
              <a:rPr lang="en-GB" smtClean="0"/>
              <a:t>‹#›</a:t>
            </a:fld>
            <a:endParaRPr lang="en-GB"/>
          </a:p>
        </p:txBody>
      </p:sp>
    </p:spTree>
    <p:extLst>
      <p:ext uri="{BB962C8B-B14F-4D97-AF65-F5344CB8AC3E}">
        <p14:creationId xmlns:p14="http://schemas.microsoft.com/office/powerpoint/2010/main" val="35281438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 Target="slide30.xml"/><Relationship Id="rId7" Type="http://schemas.openxmlformats.org/officeDocument/2006/relationships/image" Target="../media/image3.png"/><Relationship Id="rId2" Type="http://schemas.openxmlformats.org/officeDocument/2006/relationships/slide" Target="slide31.xml"/><Relationship Id="rId1" Type="http://schemas.openxmlformats.org/officeDocument/2006/relationships/slideLayout" Target="../slideLayouts/slideLayout7.xml"/><Relationship Id="rId6" Type="http://schemas.openxmlformats.org/officeDocument/2006/relationships/image" Target="../media/image2.png"/><Relationship Id="rId11" Type="http://schemas.openxmlformats.org/officeDocument/2006/relationships/image" Target="../media/image5.png"/><Relationship Id="rId5" Type="http://schemas.openxmlformats.org/officeDocument/2006/relationships/slide" Target="slide33.xml"/><Relationship Id="rId10" Type="http://schemas.openxmlformats.org/officeDocument/2006/relationships/slide" Target="slide15.xml"/><Relationship Id="rId4" Type="http://schemas.openxmlformats.org/officeDocument/2006/relationships/slide" Target="slide32.xml"/><Relationship Id="rId9"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slide" Target="slide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slide" Target="slide2.xml"/><Relationship Id="rId4" Type="http://schemas.openxmlformats.org/officeDocument/2006/relationships/image" Target="../media/image12.emf"/></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emf"/><Relationship Id="rId7"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2.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2.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9.emf"/><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0.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1.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2.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2.xml"/></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2.xml"/></Relationships>
</file>

<file path=ppt/slides/_rels/slide2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6.png"/><Relationship Id="rId7" Type="http://schemas.openxmlformats.org/officeDocument/2006/relationships/image" Target="../media/image8.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28.png"/><Relationship Id="rId4" Type="http://schemas.openxmlformats.org/officeDocument/2006/relationships/image" Target="../media/image27.pn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0.png"/><Relationship Id="rId7" Type="http://schemas.openxmlformats.org/officeDocument/2006/relationships/slide" Target="slide2.xml"/><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slide" Target="slide2.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slide" Target="slide2.xml"/><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2129" y="702129"/>
            <a:ext cx="11021785" cy="3416320"/>
          </a:xfrm>
          <a:prstGeom prst="rect">
            <a:avLst/>
          </a:prstGeom>
          <a:noFill/>
        </p:spPr>
        <p:txBody>
          <a:bodyPr wrap="square" rtlCol="0">
            <a:spAutoFit/>
          </a:bodyPr>
          <a:lstStyle/>
          <a:p>
            <a:r>
              <a:rPr lang="en-GB" sz="7200" dirty="0"/>
              <a:t>Mathematics and Numeracy in Morriston Primary School</a:t>
            </a:r>
          </a:p>
          <a:p>
            <a:pPr algn="ctr"/>
            <a:r>
              <a:rPr lang="en-GB" sz="7200" dirty="0"/>
              <a:t> </a:t>
            </a:r>
          </a:p>
        </p:txBody>
      </p:sp>
      <p:pic>
        <p:nvPicPr>
          <p:cNvPr id="3" name="Picture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3871" y="4531178"/>
            <a:ext cx="1638300" cy="1943100"/>
          </a:xfrm>
          <a:prstGeom prst="rect">
            <a:avLst/>
          </a:prstGeom>
          <a:noFill/>
          <a:ln>
            <a:noFill/>
          </a:ln>
          <a:effectLst/>
        </p:spPr>
      </p:pic>
    </p:spTree>
    <p:extLst>
      <p:ext uri="{BB962C8B-B14F-4D97-AF65-F5344CB8AC3E}">
        <p14:creationId xmlns:p14="http://schemas.microsoft.com/office/powerpoint/2010/main" val="1361692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816928" y="473530"/>
            <a:ext cx="1845129" cy="10940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ounded Rectangle 4">
            <a:hlinkClick r:id="rId2" action="ppaction://hlinksldjump"/>
          </p:cNvPr>
          <p:cNvSpPr/>
          <p:nvPr/>
        </p:nvSpPr>
        <p:spPr>
          <a:xfrm>
            <a:off x="4816928" y="2081893"/>
            <a:ext cx="1779815" cy="10531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r>
              <a:rPr lang="en-GB" dirty="0"/>
              <a:t>Planning </a:t>
            </a:r>
          </a:p>
        </p:txBody>
      </p:sp>
      <p:sp>
        <p:nvSpPr>
          <p:cNvPr id="6" name="Rounded Rectangle 5"/>
          <p:cNvSpPr/>
          <p:nvPr/>
        </p:nvSpPr>
        <p:spPr>
          <a:xfrm>
            <a:off x="947058" y="1910444"/>
            <a:ext cx="1861457" cy="10613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hlinkClick r:id="rId3" action="ppaction://hlinksldjump"/>
              </a:rPr>
              <a:t>ERW</a:t>
            </a:r>
            <a:r>
              <a:rPr lang="en-GB" dirty="0"/>
              <a:t> </a:t>
            </a:r>
          </a:p>
          <a:p>
            <a:pPr algn="ctr"/>
            <a:r>
              <a:rPr lang="en-GB" dirty="0"/>
              <a:t>Scheme of Work</a:t>
            </a:r>
          </a:p>
        </p:txBody>
      </p:sp>
      <p:sp>
        <p:nvSpPr>
          <p:cNvPr id="7" name="Rounded Rectangle 6"/>
          <p:cNvSpPr/>
          <p:nvPr/>
        </p:nvSpPr>
        <p:spPr>
          <a:xfrm>
            <a:off x="8458196" y="1943102"/>
            <a:ext cx="1894114" cy="1028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hlinkClick r:id="rId4" action="ppaction://hlinksldjump"/>
              </a:rPr>
              <a:t>Skills across the curriculum</a:t>
            </a:r>
            <a:endParaRPr lang="en-GB" dirty="0"/>
          </a:p>
        </p:txBody>
      </p:sp>
      <p:sp>
        <p:nvSpPr>
          <p:cNvPr id="8" name="Rounded Rectangle 7"/>
          <p:cNvSpPr/>
          <p:nvPr/>
        </p:nvSpPr>
        <p:spPr>
          <a:xfrm>
            <a:off x="2286002" y="5502729"/>
            <a:ext cx="2122714"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ounded Rectangle 8">
            <a:hlinkClick r:id="rId5" action="ppaction://hlinksldjump"/>
          </p:cNvPr>
          <p:cNvSpPr/>
          <p:nvPr/>
        </p:nvSpPr>
        <p:spPr>
          <a:xfrm>
            <a:off x="1126674" y="3665765"/>
            <a:ext cx="2122714"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Guided Numeracy</a:t>
            </a:r>
          </a:p>
        </p:txBody>
      </p:sp>
      <p:sp>
        <p:nvSpPr>
          <p:cNvPr id="10" name="Rounded Rectangle 9"/>
          <p:cNvSpPr/>
          <p:nvPr/>
        </p:nvSpPr>
        <p:spPr>
          <a:xfrm>
            <a:off x="7364186" y="5502729"/>
            <a:ext cx="2122714"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ounded Rectangle 10"/>
          <p:cNvSpPr/>
          <p:nvPr/>
        </p:nvSpPr>
        <p:spPr>
          <a:xfrm>
            <a:off x="4702628" y="3820886"/>
            <a:ext cx="2073728"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Daily Mathematics lessons</a:t>
            </a:r>
          </a:p>
        </p:txBody>
      </p:sp>
      <p:sp>
        <p:nvSpPr>
          <p:cNvPr id="12" name="Rounded Rectangle 11"/>
          <p:cNvSpPr/>
          <p:nvPr/>
        </p:nvSpPr>
        <p:spPr>
          <a:xfrm>
            <a:off x="8229596" y="3820886"/>
            <a:ext cx="2122714"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Missions</a:t>
            </a:r>
          </a:p>
        </p:txBody>
      </p:sp>
      <p:cxnSp>
        <p:nvCxnSpPr>
          <p:cNvPr id="17" name="Straight Arrow Connector 16"/>
          <p:cNvCxnSpPr>
            <a:stCxn id="4" idx="2"/>
          </p:cNvCxnSpPr>
          <p:nvPr/>
        </p:nvCxnSpPr>
        <p:spPr>
          <a:xfrm flipH="1">
            <a:off x="5739492" y="1567544"/>
            <a:ext cx="1" cy="53884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5" idx="3"/>
          </p:cNvCxnSpPr>
          <p:nvPr/>
        </p:nvCxnSpPr>
        <p:spPr>
          <a:xfrm>
            <a:off x="6596743" y="2608490"/>
            <a:ext cx="1861453" cy="12246"/>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endCxn id="6" idx="3"/>
          </p:cNvCxnSpPr>
          <p:nvPr/>
        </p:nvCxnSpPr>
        <p:spPr>
          <a:xfrm flipH="1" flipV="1">
            <a:off x="2808515" y="2441123"/>
            <a:ext cx="2008413" cy="16329"/>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a:off x="3249388" y="2971801"/>
            <a:ext cx="1567540" cy="84908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6596743" y="2988131"/>
            <a:ext cx="1632853" cy="1020534"/>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5" idx="2"/>
            <a:endCxn id="11" idx="0"/>
          </p:cNvCxnSpPr>
          <p:nvPr/>
        </p:nvCxnSpPr>
        <p:spPr>
          <a:xfrm>
            <a:off x="5706836" y="3135086"/>
            <a:ext cx="32656" cy="68580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6449786" y="3135086"/>
            <a:ext cx="1322614" cy="236764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a:off x="3518807" y="3131004"/>
            <a:ext cx="1347105" cy="237172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36" name="Rounded Rectangle 35"/>
          <p:cNvSpPr/>
          <p:nvPr/>
        </p:nvSpPr>
        <p:spPr>
          <a:xfrm>
            <a:off x="8425543" y="200027"/>
            <a:ext cx="1926767" cy="10940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Other </a:t>
            </a:r>
            <a:r>
              <a:rPr lang="en-GB" dirty="0" err="1"/>
              <a:t>AoLEs</a:t>
            </a:r>
            <a:endParaRPr lang="en-GB" dirty="0"/>
          </a:p>
        </p:txBody>
      </p:sp>
      <p:sp>
        <p:nvSpPr>
          <p:cNvPr id="37" name="Up-Down Arrow 36"/>
          <p:cNvSpPr/>
          <p:nvPr/>
        </p:nvSpPr>
        <p:spPr>
          <a:xfrm>
            <a:off x="9290953" y="1294041"/>
            <a:ext cx="277588" cy="649061"/>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Left-Right Arrow 37"/>
          <p:cNvSpPr/>
          <p:nvPr/>
        </p:nvSpPr>
        <p:spPr>
          <a:xfrm>
            <a:off x="6662057" y="747034"/>
            <a:ext cx="1763486" cy="27350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0" name="Straight Arrow Connector 39"/>
          <p:cNvCxnSpPr/>
          <p:nvPr/>
        </p:nvCxnSpPr>
        <p:spPr>
          <a:xfrm>
            <a:off x="9111343" y="2988131"/>
            <a:ext cx="0" cy="83275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pic>
        <p:nvPicPr>
          <p:cNvPr id="42" name="Picture 41"/>
          <p:cNvPicPr>
            <a:picLocks noChangeAspect="1"/>
          </p:cNvPicPr>
          <p:nvPr/>
        </p:nvPicPr>
        <p:blipFill>
          <a:blip r:embed="rId6"/>
          <a:stretch>
            <a:fillRect/>
          </a:stretch>
        </p:blipFill>
        <p:spPr>
          <a:xfrm>
            <a:off x="7458757" y="5760892"/>
            <a:ext cx="1933572" cy="561360"/>
          </a:xfrm>
          <a:prstGeom prst="rect">
            <a:avLst/>
          </a:prstGeom>
        </p:spPr>
      </p:pic>
      <p:pic>
        <p:nvPicPr>
          <p:cNvPr id="43" name="Picture 42"/>
          <p:cNvPicPr>
            <a:picLocks noChangeAspect="1"/>
          </p:cNvPicPr>
          <p:nvPr/>
        </p:nvPicPr>
        <p:blipFill>
          <a:blip r:embed="rId7"/>
          <a:stretch>
            <a:fillRect/>
          </a:stretch>
        </p:blipFill>
        <p:spPr>
          <a:xfrm>
            <a:off x="2611060" y="5760892"/>
            <a:ext cx="1569055" cy="652615"/>
          </a:xfrm>
          <a:prstGeom prst="rect">
            <a:avLst/>
          </a:prstGeom>
        </p:spPr>
      </p:pic>
      <p:pic>
        <p:nvPicPr>
          <p:cNvPr id="44" name="Picture 43">
            <a:hlinkClick r:id="rId2" action="ppaction://hlinksldjump"/>
          </p:cNvPr>
          <p:cNvPicPr>
            <a:picLocks noChangeAspect="1"/>
          </p:cNvPicPr>
          <p:nvPr/>
        </p:nvPicPr>
        <p:blipFill>
          <a:blip r:embed="rId8"/>
          <a:stretch>
            <a:fillRect/>
          </a:stretch>
        </p:blipFill>
        <p:spPr>
          <a:xfrm>
            <a:off x="5084291" y="2253344"/>
            <a:ext cx="1277745" cy="542957"/>
          </a:xfrm>
          <a:prstGeom prst="rect">
            <a:avLst/>
          </a:prstGeom>
        </p:spPr>
      </p:pic>
      <p:pic>
        <p:nvPicPr>
          <p:cNvPr id="47" name="Picture 46"/>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3289" y="163286"/>
            <a:ext cx="1191982" cy="1257300"/>
          </a:xfrm>
          <a:prstGeom prst="rect">
            <a:avLst/>
          </a:prstGeom>
          <a:noFill/>
          <a:ln>
            <a:noFill/>
          </a:ln>
          <a:effectLst/>
        </p:spPr>
      </p:pic>
      <p:pic>
        <p:nvPicPr>
          <p:cNvPr id="48" name="Picture 47">
            <a:hlinkClick r:id="rId10" action="ppaction://hlinksldjump"/>
          </p:cNvPr>
          <p:cNvPicPr>
            <a:picLocks noChangeAspect="1"/>
          </p:cNvPicPr>
          <p:nvPr/>
        </p:nvPicPr>
        <p:blipFill>
          <a:blip r:embed="rId11"/>
          <a:stretch>
            <a:fillRect/>
          </a:stretch>
        </p:blipFill>
        <p:spPr>
          <a:xfrm>
            <a:off x="5084291" y="579512"/>
            <a:ext cx="1365495" cy="883206"/>
          </a:xfrm>
          <a:prstGeom prst="rect">
            <a:avLst/>
          </a:prstGeom>
        </p:spPr>
      </p:pic>
      <p:sp>
        <p:nvSpPr>
          <p:cNvPr id="49" name="Oval 48"/>
          <p:cNvSpPr/>
          <p:nvPr/>
        </p:nvSpPr>
        <p:spPr>
          <a:xfrm>
            <a:off x="1861457" y="326571"/>
            <a:ext cx="2008414" cy="109401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0000"/>
                </a:solidFill>
              </a:rPr>
              <a:t>Overview</a:t>
            </a:r>
            <a:endParaRPr lang="en-GB" dirty="0">
              <a:solidFill>
                <a:srgbClr val="FF0000"/>
              </a:solidFill>
            </a:endParaRPr>
          </a:p>
        </p:txBody>
      </p:sp>
    </p:spTree>
    <p:extLst>
      <p:ext uri="{BB962C8B-B14F-4D97-AF65-F5344CB8AC3E}">
        <p14:creationId xmlns:p14="http://schemas.microsoft.com/office/powerpoint/2010/main" val="1978435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2" name="Freeform: Shape 21">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4"/>
                </a:gs>
                <a:gs pos="23000">
                  <a:schemeClr val="accent4"/>
                </a:gs>
                <a:gs pos="83000">
                  <a:schemeClr val="accent2"/>
                </a:gs>
                <a:gs pos="100000">
                  <a:schemeClr val="accent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p:cNvPicPr>
            <a:picLocks noChangeAspect="1"/>
          </p:cNvPicPr>
          <p:nvPr/>
        </p:nvPicPr>
        <p:blipFill>
          <a:blip r:embed="rId3"/>
          <a:stretch>
            <a:fillRect/>
          </a:stretch>
        </p:blipFill>
        <p:spPr>
          <a:xfrm>
            <a:off x="3875179" y="1176793"/>
            <a:ext cx="4184549" cy="4548146"/>
          </a:xfrm>
          <a:prstGeom prst="rect">
            <a:avLst/>
          </a:prstGeom>
        </p:spPr>
      </p:pic>
      <p:pic>
        <p:nvPicPr>
          <p:cNvPr id="6" name="Picture 5">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1369047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70313" y="761783"/>
            <a:ext cx="6096000" cy="1477328"/>
          </a:xfrm>
          <a:prstGeom prst="rect">
            <a:avLst/>
          </a:prstGeom>
        </p:spPr>
        <p:txBody>
          <a:bodyPr>
            <a:spAutoFit/>
          </a:bodyPr>
          <a:lstStyle/>
          <a:p>
            <a:r>
              <a:rPr lang="en-GB" dirty="0">
                <a:solidFill>
                  <a:srgbClr val="000000"/>
                </a:solidFill>
                <a:latin typeface="Museo Sans 100"/>
              </a:rPr>
              <a:t>“The curriculum, then, has become overloaded, complicated and, in parts, outdated. Assessment arrangements are not making the contribution they should to improving learning. The ability of schools and teachers to respond to rapidly changing needs is constrained.”</a:t>
            </a:r>
          </a:p>
        </p:txBody>
      </p:sp>
      <p:pic>
        <p:nvPicPr>
          <p:cNvPr id="5" name="Picture 2" descr="Image result for successful futures">
            <a:extLst>
              <a:ext uri="{FF2B5EF4-FFF2-40B4-BE49-F238E27FC236}">
                <a16:creationId xmlns:a16="http://schemas.microsoft.com/office/drawing/2014/main" id="{DC6162D2-C473-459C-A8B5-F530F550F9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7929" y="761783"/>
            <a:ext cx="3054454" cy="4315022"/>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pic>
        <p:nvPicPr>
          <p:cNvPr id="6" name="Content Placeholder 4">
            <a:extLst>
              <a:ext uri="{FF2B5EF4-FFF2-40B4-BE49-F238E27FC236}">
                <a16:creationId xmlns:a16="http://schemas.microsoft.com/office/drawing/2014/main" id="{C8ADA93E-30FA-471D-BECF-F9E2FE553A95}"/>
              </a:ext>
            </a:extLst>
          </p:cNvPr>
          <p:cNvPicPr>
            <a:picLocks noChangeAspect="1"/>
          </p:cNvPicPr>
          <p:nvPr/>
        </p:nvPicPr>
        <p:blipFill>
          <a:blip r:embed="rId4"/>
          <a:stretch>
            <a:fillRect/>
          </a:stretch>
        </p:blipFill>
        <p:spPr>
          <a:xfrm>
            <a:off x="770313" y="3163822"/>
            <a:ext cx="4951413" cy="247570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7" name="Picture 6">
            <a:hlinkClick r:id="rId5" action="ppaction://hlinksldjump"/>
          </p:cNvPr>
          <p:cNvPicPr>
            <a:picLocks noChangeAspect="1"/>
          </p:cNvPicPr>
          <p:nvPr/>
        </p:nvPicPr>
        <p:blipFill>
          <a:blip r:embed="rId6"/>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951349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7891492" y="1097246"/>
            <a:ext cx="3125700" cy="446400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3" name="Picture 2"/>
          <p:cNvPicPr>
            <a:picLocks noChangeAspect="1"/>
          </p:cNvPicPr>
          <p:nvPr/>
        </p:nvPicPr>
        <p:blipFill>
          <a:blip r:embed="rId4"/>
          <a:stretch>
            <a:fillRect/>
          </a:stretch>
        </p:blipFill>
        <p:spPr>
          <a:xfrm>
            <a:off x="1026994" y="1259995"/>
            <a:ext cx="6147901" cy="413850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4" name="Picture 3">
            <a:hlinkClick r:id="rId5" action="ppaction://hlinksldjump"/>
          </p:cNvPr>
          <p:cNvPicPr>
            <a:picLocks noChangeAspect="1"/>
          </p:cNvPicPr>
          <p:nvPr/>
        </p:nvPicPr>
        <p:blipFill>
          <a:blip r:embed="rId6"/>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2693300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6651B3B-2F8A-4E48-BEA0-5D35421CE7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2036855" y="321733"/>
            <a:ext cx="4885463" cy="2236177"/>
          </a:xfrm>
          <a:prstGeom prst="rect">
            <a:avLst/>
          </a:prstGeom>
        </p:spPr>
      </p:pic>
      <p:sp>
        <p:nvSpPr>
          <p:cNvPr id="12" name="Rectangle 11">
            <a:extLst>
              <a:ext uri="{FF2B5EF4-FFF2-40B4-BE49-F238E27FC236}">
                <a16:creationId xmlns:a16="http://schemas.microsoft.com/office/drawing/2014/main" id="{112839B5-6527-4FE1-B5CA-71D5FFC47C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752927"/>
            <a:ext cx="7566298" cy="8229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43467" y="3031932"/>
            <a:ext cx="6278852" cy="3334287"/>
          </a:xfrm>
          <a:prstGeom prst="rect">
            <a:avLst/>
          </a:prstGeom>
        </p:spPr>
      </p:pic>
      <p:sp>
        <p:nvSpPr>
          <p:cNvPr id="14" name="Rectangle 13">
            <a:extLst>
              <a:ext uri="{FF2B5EF4-FFF2-40B4-BE49-F238E27FC236}">
                <a16:creationId xmlns:a16="http://schemas.microsoft.com/office/drawing/2014/main" id="{BE12D8E2-6088-4997-A8C6-1794DA9E1D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6813" y="0"/>
            <a:ext cx="82296"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5"/>
          <a:stretch>
            <a:fillRect/>
          </a:stretch>
        </p:blipFill>
        <p:spPr>
          <a:xfrm>
            <a:off x="8185528" y="321735"/>
            <a:ext cx="3029560" cy="3218907"/>
          </a:xfrm>
          <a:prstGeom prst="rect">
            <a:avLst/>
          </a:prstGeom>
        </p:spPr>
      </p:pic>
      <p:sp>
        <p:nvSpPr>
          <p:cNvPr id="16" name="Rectangle 15">
            <a:extLst>
              <a:ext uri="{FF2B5EF4-FFF2-40B4-BE49-F238E27FC236}">
                <a16:creationId xmlns:a16="http://schemas.microsoft.com/office/drawing/2014/main" id="{FAF10F47-1605-47C5-AE58-9062909ADA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6299" y="3862989"/>
            <a:ext cx="4625702" cy="8228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6"/>
          <a:stretch>
            <a:fillRect/>
          </a:stretch>
        </p:blipFill>
        <p:spPr>
          <a:xfrm>
            <a:off x="8451193" y="4267009"/>
            <a:ext cx="2497966" cy="2133300"/>
          </a:xfrm>
          <a:prstGeom prst="rect">
            <a:avLst/>
          </a:prstGeom>
        </p:spPr>
      </p:pic>
      <p:pic>
        <p:nvPicPr>
          <p:cNvPr id="11" name="Picture 10">
            <a:hlinkClick r:id="rId7" action="ppaction://hlinksldjump"/>
          </p:cNvPr>
          <p:cNvPicPr>
            <a:picLocks noChangeAspect="1"/>
          </p:cNvPicPr>
          <p:nvPr/>
        </p:nvPicPr>
        <p:blipFill>
          <a:blip r:embed="rId8"/>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950227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a:solidFill>
                  <a:srgbClr val="FFFFFF"/>
                </a:solidFill>
              </a:rPr>
              <a:t>A vision for every school’s curriculum</a:t>
            </a:r>
          </a:p>
        </p:txBody>
      </p:sp>
      <p:sp>
        <p:nvSpPr>
          <p:cNvPr id="3" name="Content Placeholder 2"/>
          <p:cNvSpPr>
            <a:spLocks noGrp="1"/>
          </p:cNvSpPr>
          <p:nvPr>
            <p:ph idx="1"/>
          </p:nvPr>
        </p:nvSpPr>
        <p:spPr>
          <a:xfrm>
            <a:off x="6090574" y="801866"/>
            <a:ext cx="5306084" cy="5230634"/>
          </a:xfrm>
        </p:spPr>
        <p:txBody>
          <a:bodyPr anchor="ctr">
            <a:normAutofit/>
          </a:bodyPr>
          <a:lstStyle/>
          <a:p>
            <a:r>
              <a:rPr lang="en-GB" sz="2400">
                <a:solidFill>
                  <a:srgbClr val="000000"/>
                </a:solidFill>
              </a:rPr>
              <a:t>Nothing is so essential as universal access to, and acquisition of, the experiences</a:t>
            </a:r>
            <a:r>
              <a:rPr lang="en-GB" sz="2400" b="1">
                <a:solidFill>
                  <a:srgbClr val="000000"/>
                </a:solidFill>
              </a:rPr>
              <a:t>, </a:t>
            </a:r>
            <a:r>
              <a:rPr lang="en-GB" sz="2400">
                <a:solidFill>
                  <a:srgbClr val="000000"/>
                </a:solidFill>
              </a:rPr>
              <a:t>knowledge and skills and that our young people need for employment, lifelong learning and active citizenship. </a:t>
            </a:r>
          </a:p>
          <a:p>
            <a:r>
              <a:rPr lang="en-GB" sz="2400">
                <a:solidFill>
                  <a:srgbClr val="000000"/>
                </a:solidFill>
              </a:rPr>
              <a:t>The </a:t>
            </a:r>
            <a:r>
              <a:rPr lang="en-GB" sz="2400" b="1">
                <a:solidFill>
                  <a:srgbClr val="000000"/>
                </a:solidFill>
              </a:rPr>
              <a:t>four purposes </a:t>
            </a:r>
            <a:r>
              <a:rPr lang="en-GB" sz="2400">
                <a:solidFill>
                  <a:srgbClr val="000000"/>
                </a:solidFill>
              </a:rPr>
              <a:t>are the shared vision and aspiration for every child and young person. </a:t>
            </a:r>
          </a:p>
          <a:p>
            <a:r>
              <a:rPr lang="en-GB" sz="2400">
                <a:solidFill>
                  <a:srgbClr val="000000"/>
                </a:solidFill>
              </a:rPr>
              <a:t>A school’s curriculum is everything a learner experiences in pursuit of the </a:t>
            </a:r>
            <a:r>
              <a:rPr lang="en-GB" sz="2400" b="1">
                <a:solidFill>
                  <a:srgbClr val="000000"/>
                </a:solidFill>
              </a:rPr>
              <a:t>four purposes</a:t>
            </a:r>
            <a:r>
              <a:rPr lang="en-GB" sz="2400">
                <a:solidFill>
                  <a:srgbClr val="000000"/>
                </a:solidFill>
              </a:rPr>
              <a:t>. It is not simply what we teach, but how we teach and crucially, why we teach it. </a:t>
            </a:r>
          </a:p>
        </p:txBody>
      </p:sp>
      <p:pic>
        <p:nvPicPr>
          <p:cNvPr id="7" name="Picture 6">
            <a:hlinkClick r:id="rId4" action="ppaction://hlinksldjump"/>
          </p:cNvPr>
          <p:cNvPicPr>
            <a:picLocks noChangeAspect="1"/>
          </p:cNvPicPr>
          <p:nvPr/>
        </p:nvPicPr>
        <p:blipFill>
          <a:blip r:embed="rId5"/>
          <a:stretch>
            <a:fillRect/>
          </a:stretch>
        </p:blipFill>
        <p:spPr>
          <a:xfrm>
            <a:off x="1806997" y="4664627"/>
            <a:ext cx="1738636" cy="1063667"/>
          </a:xfrm>
          <a:prstGeom prst="rect">
            <a:avLst/>
          </a:prstGeom>
        </p:spPr>
      </p:pic>
    </p:spTree>
    <p:extLst>
      <p:ext uri="{BB962C8B-B14F-4D97-AF65-F5344CB8AC3E}">
        <p14:creationId xmlns:p14="http://schemas.microsoft.com/office/powerpoint/2010/main" val="3418403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a:solidFill>
                  <a:srgbClr val="FFFFFF"/>
                </a:solidFill>
              </a:rPr>
              <a:t>Designing </a:t>
            </a:r>
            <a:r>
              <a:rPr lang="en-GB" b="1" i="1" u="sng">
                <a:solidFill>
                  <a:srgbClr val="FFFFFF"/>
                </a:solidFill>
              </a:rPr>
              <a:t>A SCHOOL</a:t>
            </a:r>
            <a:r>
              <a:rPr lang="en-GB" b="1">
                <a:solidFill>
                  <a:srgbClr val="FFFFFF"/>
                </a:solidFill>
              </a:rPr>
              <a:t> </a:t>
            </a:r>
            <a:r>
              <a:rPr lang="en-GB">
                <a:solidFill>
                  <a:srgbClr val="FFFFFF"/>
                </a:solidFill>
              </a:rPr>
              <a:t>curriculum</a:t>
            </a:r>
          </a:p>
        </p:txBody>
      </p:sp>
      <p:sp>
        <p:nvSpPr>
          <p:cNvPr id="3" name="Content Placeholder 2"/>
          <p:cNvSpPr>
            <a:spLocks noGrp="1"/>
          </p:cNvSpPr>
          <p:nvPr>
            <p:ph idx="1"/>
          </p:nvPr>
        </p:nvSpPr>
        <p:spPr>
          <a:xfrm>
            <a:off x="6090574" y="801866"/>
            <a:ext cx="5306084" cy="5230634"/>
          </a:xfrm>
        </p:spPr>
        <p:txBody>
          <a:bodyPr anchor="ctr">
            <a:normAutofit/>
          </a:bodyPr>
          <a:lstStyle/>
          <a:p>
            <a:r>
              <a:rPr lang="en-GB" sz="2000">
                <a:solidFill>
                  <a:srgbClr val="000000"/>
                </a:solidFill>
              </a:rPr>
              <a:t>A defining feature of the Framework is that it requires schools to design their own curriculum and assessment arrangements </a:t>
            </a:r>
          </a:p>
          <a:p>
            <a:r>
              <a:rPr lang="en-GB" sz="2000">
                <a:solidFill>
                  <a:srgbClr val="000000"/>
                </a:solidFill>
              </a:rPr>
              <a:t>Within the national framework, schools and practitioners are best placed to make decisions about the needs of their specific learners, including choosing topics and activities which will best support their learning </a:t>
            </a:r>
          </a:p>
          <a:p>
            <a:r>
              <a:rPr lang="en-GB" sz="2000">
                <a:solidFill>
                  <a:srgbClr val="000000"/>
                </a:solidFill>
              </a:rPr>
              <a:t>A content-focused curriculum does not guarantee meaningful learning, only that certain topics are covered to varying extents; instead, the Curriculum for Wales guidance articulates what concepts and essence of learning should underpin a range of different topics, learning activities and acquisition of knowledge </a:t>
            </a:r>
          </a:p>
          <a:p>
            <a:endParaRPr lang="en-GB" sz="2000">
              <a:solidFill>
                <a:srgbClr val="000000"/>
              </a:solidFill>
            </a:endParaRPr>
          </a:p>
        </p:txBody>
      </p:sp>
      <p:pic>
        <p:nvPicPr>
          <p:cNvPr id="7" name="Picture 6">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4224126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2CB6C291-6CAF-46DF-ACFF-AADF0FD03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81708" y="0"/>
            <a:ext cx="10910292"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4735DC46-5663-471D-AADB-81E00E65BC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196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595E59CC-7059-4455-9789-EDFBBE8F5A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1" t="7983" r="60644" b="14447"/>
          <a:stretch/>
        </p:blipFill>
        <p:spPr>
          <a:xfrm>
            <a:off x="2777490" y="2"/>
            <a:ext cx="6185757" cy="6857999"/>
          </a:xfrm>
          <a:custGeom>
            <a:avLst/>
            <a:gdLst>
              <a:gd name="connsiteX0" fmla="*/ 0 w 9414510"/>
              <a:gd name="connsiteY0" fmla="*/ 0 h 6857999"/>
              <a:gd name="connsiteX1" fmla="*/ 9414510 w 9414510"/>
              <a:gd name="connsiteY1" fmla="*/ 0 h 6857999"/>
              <a:gd name="connsiteX2" fmla="*/ 9414510 w 9414510"/>
              <a:gd name="connsiteY2" fmla="*/ 6857999 h 6857999"/>
              <a:gd name="connsiteX3" fmla="*/ 0 w 941451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9414510" h="6857999">
                <a:moveTo>
                  <a:pt x="0" y="0"/>
                </a:moveTo>
                <a:lnTo>
                  <a:pt x="9414510" y="0"/>
                </a:lnTo>
                <a:lnTo>
                  <a:pt x="9414510" y="6857999"/>
                </a:lnTo>
                <a:lnTo>
                  <a:pt x="0" y="6857999"/>
                </a:lnTo>
                <a:close/>
              </a:path>
            </a:pathLst>
          </a:custGeom>
        </p:spPr>
      </p:pic>
      <p:sp>
        <p:nvSpPr>
          <p:cNvPr id="2" name="Title 1"/>
          <p:cNvSpPr>
            <a:spLocks noGrp="1"/>
          </p:cNvSpPr>
          <p:nvPr>
            <p:ph type="title"/>
          </p:nvPr>
        </p:nvSpPr>
        <p:spPr>
          <a:xfrm>
            <a:off x="640080" y="1243013"/>
            <a:ext cx="3855720" cy="4371974"/>
          </a:xfrm>
        </p:spPr>
        <p:txBody>
          <a:bodyPr>
            <a:normAutofit/>
          </a:bodyPr>
          <a:lstStyle/>
          <a:p>
            <a:r>
              <a:rPr lang="en-GB">
                <a:solidFill>
                  <a:srgbClr val="3F3F3F"/>
                </a:solidFill>
              </a:rPr>
              <a:t>Progression and assessment at the heart of curriculum design</a:t>
            </a:r>
          </a:p>
        </p:txBody>
      </p:sp>
      <p:sp>
        <p:nvSpPr>
          <p:cNvPr id="3" name="Content Placeholder 2"/>
          <p:cNvSpPr>
            <a:spLocks noGrp="1"/>
          </p:cNvSpPr>
          <p:nvPr>
            <p:ph idx="1"/>
          </p:nvPr>
        </p:nvSpPr>
        <p:spPr>
          <a:xfrm>
            <a:off x="6305550" y="1032987"/>
            <a:ext cx="5246370" cy="4792027"/>
          </a:xfrm>
        </p:spPr>
        <p:txBody>
          <a:bodyPr anchor="ctr">
            <a:normAutofit/>
          </a:bodyPr>
          <a:lstStyle/>
          <a:p>
            <a:r>
              <a:rPr lang="en-GB" sz="2400">
                <a:solidFill>
                  <a:srgbClr val="FFFFFF"/>
                </a:solidFill>
              </a:rPr>
              <a:t>Another defining characteristic of the framework is the emphasis placed on learners’ progression</a:t>
            </a:r>
          </a:p>
          <a:p>
            <a:r>
              <a:rPr lang="en-GB" sz="2400">
                <a:solidFill>
                  <a:srgbClr val="FFFFFF"/>
                </a:solidFill>
              </a:rPr>
              <a:t>The statements of what matters are the basis of learners’ progression </a:t>
            </a:r>
          </a:p>
          <a:p>
            <a:r>
              <a:rPr lang="en-GB" sz="2400">
                <a:solidFill>
                  <a:srgbClr val="FFFFFF"/>
                </a:solidFill>
              </a:rPr>
              <a:t>CfW describes principles of progression for curriculum as a whole and each Area</a:t>
            </a:r>
          </a:p>
        </p:txBody>
      </p:sp>
      <p:pic>
        <p:nvPicPr>
          <p:cNvPr id="7" name="Picture 6">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1974061769"/>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CB6C291-6CAF-46DF-ACFF-AADF0FD03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81708" y="0"/>
            <a:ext cx="10910292"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4735DC46-5663-471D-AADB-81E00E65BC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196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595E59CC-7059-4455-9789-EDFBBE8F5A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1" t="7983" r="60644" b="14447"/>
          <a:stretch/>
        </p:blipFill>
        <p:spPr>
          <a:xfrm>
            <a:off x="2777490" y="2"/>
            <a:ext cx="6185757" cy="6857999"/>
          </a:xfrm>
          <a:custGeom>
            <a:avLst/>
            <a:gdLst>
              <a:gd name="connsiteX0" fmla="*/ 0 w 9414510"/>
              <a:gd name="connsiteY0" fmla="*/ 0 h 6857999"/>
              <a:gd name="connsiteX1" fmla="*/ 9414510 w 9414510"/>
              <a:gd name="connsiteY1" fmla="*/ 0 h 6857999"/>
              <a:gd name="connsiteX2" fmla="*/ 9414510 w 9414510"/>
              <a:gd name="connsiteY2" fmla="*/ 6857999 h 6857999"/>
              <a:gd name="connsiteX3" fmla="*/ 0 w 941451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9414510" h="6857999">
                <a:moveTo>
                  <a:pt x="0" y="0"/>
                </a:moveTo>
                <a:lnTo>
                  <a:pt x="9414510" y="0"/>
                </a:lnTo>
                <a:lnTo>
                  <a:pt x="9414510" y="6857999"/>
                </a:lnTo>
                <a:lnTo>
                  <a:pt x="0" y="6857999"/>
                </a:lnTo>
                <a:close/>
              </a:path>
            </a:pathLst>
          </a:custGeom>
        </p:spPr>
      </p:pic>
      <p:sp>
        <p:nvSpPr>
          <p:cNvPr id="3" name="Content Placeholder 2"/>
          <p:cNvSpPr>
            <a:spLocks noGrp="1"/>
          </p:cNvSpPr>
          <p:nvPr>
            <p:ph idx="1"/>
          </p:nvPr>
        </p:nvSpPr>
        <p:spPr>
          <a:xfrm>
            <a:off x="6305550" y="1032987"/>
            <a:ext cx="5246370" cy="4792027"/>
          </a:xfrm>
        </p:spPr>
        <p:txBody>
          <a:bodyPr anchor="ctr">
            <a:normAutofit/>
          </a:bodyPr>
          <a:lstStyle/>
          <a:p>
            <a:r>
              <a:rPr lang="en-GB" sz="2000">
                <a:solidFill>
                  <a:srgbClr val="FFFFFF"/>
                </a:solidFill>
              </a:rPr>
              <a:t>Progression is further supported by </a:t>
            </a:r>
            <a:r>
              <a:rPr lang="en-GB" sz="2000" i="1">
                <a:solidFill>
                  <a:srgbClr val="FFFFFF"/>
                </a:solidFill>
              </a:rPr>
              <a:t>descriptions of learning </a:t>
            </a:r>
          </a:p>
          <a:p>
            <a:r>
              <a:rPr lang="en-GB" sz="2000">
                <a:solidFill>
                  <a:srgbClr val="FFFFFF"/>
                </a:solidFill>
              </a:rPr>
              <a:t>Arranged in five progression steps</a:t>
            </a:r>
          </a:p>
          <a:p>
            <a:r>
              <a:rPr lang="en-GB" sz="2000" b="1">
                <a:solidFill>
                  <a:srgbClr val="FFFFFF"/>
                </a:solidFill>
              </a:rPr>
              <a:t>Together</a:t>
            </a:r>
            <a:r>
              <a:rPr lang="en-GB" sz="2000">
                <a:solidFill>
                  <a:srgbClr val="FFFFFF"/>
                </a:solidFill>
              </a:rPr>
              <a:t>, the principles of progression and the descriptions of learning are intended to guide the development of a curriculum which reflects appropriate progression</a:t>
            </a:r>
          </a:p>
          <a:p>
            <a:r>
              <a:rPr lang="en-GB" sz="2000">
                <a:solidFill>
                  <a:srgbClr val="FFFFFF"/>
                </a:solidFill>
              </a:rPr>
              <a:t>Progression should be supported through ‘deep’ learning</a:t>
            </a:r>
          </a:p>
          <a:p>
            <a:r>
              <a:rPr lang="en-GB" sz="2000">
                <a:solidFill>
                  <a:srgbClr val="FFFFFF"/>
                </a:solidFill>
              </a:rPr>
              <a:t>Assessment is key to supporting ‘deep’ learning and should be used to identify whether learners need to consolidate their learning, whether further support is needed and the next steps for learners’ progress.  </a:t>
            </a:r>
          </a:p>
        </p:txBody>
      </p:sp>
      <p:pic>
        <p:nvPicPr>
          <p:cNvPr id="6" name="Picture 5">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118757665"/>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CB6C291-6CAF-46DF-ACFF-AADF0FD03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81708" y="0"/>
            <a:ext cx="10910292"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4735DC46-5663-471D-AADB-81E00E65BC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196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595E59CC-7059-4455-9789-EDFBBE8F5A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1" t="7983" r="60644" b="14447"/>
          <a:stretch/>
        </p:blipFill>
        <p:spPr>
          <a:xfrm>
            <a:off x="2777490" y="2"/>
            <a:ext cx="6185757" cy="6857999"/>
          </a:xfrm>
          <a:custGeom>
            <a:avLst/>
            <a:gdLst>
              <a:gd name="connsiteX0" fmla="*/ 0 w 9414510"/>
              <a:gd name="connsiteY0" fmla="*/ 0 h 6857999"/>
              <a:gd name="connsiteX1" fmla="*/ 9414510 w 9414510"/>
              <a:gd name="connsiteY1" fmla="*/ 0 h 6857999"/>
              <a:gd name="connsiteX2" fmla="*/ 9414510 w 9414510"/>
              <a:gd name="connsiteY2" fmla="*/ 6857999 h 6857999"/>
              <a:gd name="connsiteX3" fmla="*/ 0 w 9414510"/>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9414510" h="6857999">
                <a:moveTo>
                  <a:pt x="0" y="0"/>
                </a:moveTo>
                <a:lnTo>
                  <a:pt x="9414510" y="0"/>
                </a:lnTo>
                <a:lnTo>
                  <a:pt x="9414510" y="6857999"/>
                </a:lnTo>
                <a:lnTo>
                  <a:pt x="0" y="6857999"/>
                </a:lnTo>
                <a:close/>
              </a:path>
            </a:pathLst>
          </a:custGeom>
        </p:spPr>
      </p:pic>
      <p:sp>
        <p:nvSpPr>
          <p:cNvPr id="2" name="Title 1"/>
          <p:cNvSpPr>
            <a:spLocks noGrp="1"/>
          </p:cNvSpPr>
          <p:nvPr>
            <p:ph type="title"/>
          </p:nvPr>
        </p:nvSpPr>
        <p:spPr>
          <a:xfrm>
            <a:off x="640080" y="1243013"/>
            <a:ext cx="3855720" cy="4371974"/>
          </a:xfrm>
        </p:spPr>
        <p:txBody>
          <a:bodyPr>
            <a:normAutofit/>
          </a:bodyPr>
          <a:lstStyle/>
          <a:p>
            <a:r>
              <a:rPr lang="en-GB">
                <a:solidFill>
                  <a:srgbClr val="3F3F3F"/>
                </a:solidFill>
              </a:rPr>
              <a:t>The curriculum requirements</a:t>
            </a:r>
          </a:p>
        </p:txBody>
      </p:sp>
      <p:sp>
        <p:nvSpPr>
          <p:cNvPr id="3" name="Content Placeholder 2"/>
          <p:cNvSpPr>
            <a:spLocks noGrp="1"/>
          </p:cNvSpPr>
          <p:nvPr>
            <p:ph idx="1"/>
          </p:nvPr>
        </p:nvSpPr>
        <p:spPr>
          <a:xfrm>
            <a:off x="6305550" y="1032987"/>
            <a:ext cx="5246370" cy="4792027"/>
          </a:xfrm>
        </p:spPr>
        <p:txBody>
          <a:bodyPr anchor="ctr">
            <a:normAutofit/>
          </a:bodyPr>
          <a:lstStyle/>
          <a:p>
            <a:pPr marL="0" indent="0">
              <a:buNone/>
            </a:pPr>
            <a:r>
              <a:rPr lang="en-GB" sz="2200" b="1">
                <a:solidFill>
                  <a:srgbClr val="FFFFFF"/>
                </a:solidFill>
              </a:rPr>
              <a:t>The four purposes &amp; general requirements</a:t>
            </a:r>
          </a:p>
          <a:p>
            <a:r>
              <a:rPr lang="en-GB" sz="2200">
                <a:solidFill>
                  <a:srgbClr val="FFFFFF"/>
                </a:solidFill>
              </a:rPr>
              <a:t>All schools </a:t>
            </a:r>
            <a:r>
              <a:rPr lang="en-GB" sz="2200" b="1">
                <a:solidFill>
                  <a:srgbClr val="FFFFFF"/>
                </a:solidFill>
              </a:rPr>
              <a:t>must</a:t>
            </a:r>
            <a:r>
              <a:rPr lang="en-GB" sz="2200">
                <a:solidFill>
                  <a:srgbClr val="FFFFFF"/>
                </a:solidFill>
              </a:rPr>
              <a:t> adopt a curriculum that:</a:t>
            </a:r>
          </a:p>
          <a:p>
            <a:pPr lvl="1">
              <a:buFont typeface="Courier New" panose="02070309020205020404" pitchFamily="49" charset="0"/>
              <a:buChar char="o"/>
            </a:pPr>
            <a:r>
              <a:rPr lang="en-GB" sz="2200">
                <a:solidFill>
                  <a:srgbClr val="FFFFFF"/>
                </a:solidFill>
              </a:rPr>
              <a:t>Enables learners to make progress towards the four purposes. </a:t>
            </a:r>
          </a:p>
          <a:p>
            <a:pPr lvl="1">
              <a:buFont typeface="Courier New" panose="02070309020205020404" pitchFamily="49" charset="0"/>
              <a:buChar char="o"/>
            </a:pPr>
            <a:r>
              <a:rPr lang="en-GB" sz="2200">
                <a:solidFill>
                  <a:srgbClr val="FFFFFF"/>
                </a:solidFill>
              </a:rPr>
              <a:t>Is broad and balanced. </a:t>
            </a:r>
          </a:p>
          <a:p>
            <a:pPr lvl="1">
              <a:buFont typeface="Courier New" panose="02070309020205020404" pitchFamily="49" charset="0"/>
              <a:buChar char="o"/>
            </a:pPr>
            <a:r>
              <a:rPr lang="en-GB" sz="2200">
                <a:solidFill>
                  <a:srgbClr val="FFFFFF"/>
                </a:solidFill>
              </a:rPr>
              <a:t>Is suitable for learners of differing ages, abilities and aptitudes. </a:t>
            </a:r>
          </a:p>
          <a:p>
            <a:pPr lvl="1">
              <a:buFont typeface="Courier New" panose="02070309020205020404" pitchFamily="49" charset="0"/>
              <a:buChar char="o"/>
            </a:pPr>
            <a:r>
              <a:rPr lang="en-GB" sz="2200">
                <a:solidFill>
                  <a:srgbClr val="FFFFFF"/>
                </a:solidFill>
              </a:rPr>
              <a:t>Provides for appropriate progression for learners and includes a range of provision to ensure this (linked to ages, abilities and aptitudes). </a:t>
            </a:r>
          </a:p>
        </p:txBody>
      </p:sp>
      <p:pic>
        <p:nvPicPr>
          <p:cNvPr id="4" name="Picture 3">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3850730940"/>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a:solidFill>
                  <a:srgbClr val="FFFFFF"/>
                </a:solidFill>
              </a:rPr>
              <a:t>Curriculum requirements…</a:t>
            </a:r>
          </a:p>
        </p:txBody>
      </p:sp>
      <p:sp>
        <p:nvSpPr>
          <p:cNvPr id="3" name="Content Placeholder 2"/>
          <p:cNvSpPr>
            <a:spLocks noGrp="1"/>
          </p:cNvSpPr>
          <p:nvPr>
            <p:ph idx="1"/>
          </p:nvPr>
        </p:nvSpPr>
        <p:spPr>
          <a:xfrm>
            <a:off x="6090574" y="801866"/>
            <a:ext cx="5306084" cy="5230634"/>
          </a:xfrm>
        </p:spPr>
        <p:txBody>
          <a:bodyPr anchor="ctr">
            <a:normAutofit/>
          </a:bodyPr>
          <a:lstStyle/>
          <a:p>
            <a:pPr marL="0" indent="0">
              <a:buNone/>
            </a:pPr>
            <a:r>
              <a:rPr lang="en-GB" sz="2400" b="1">
                <a:solidFill>
                  <a:srgbClr val="000000"/>
                </a:solidFill>
              </a:rPr>
              <a:t>The areas of learning and experience </a:t>
            </a:r>
            <a:endParaRPr lang="en-GB" sz="2400">
              <a:solidFill>
                <a:srgbClr val="000000"/>
              </a:solidFill>
            </a:endParaRPr>
          </a:p>
          <a:p>
            <a:r>
              <a:rPr lang="en-GB" sz="2400">
                <a:solidFill>
                  <a:srgbClr val="000000"/>
                </a:solidFill>
              </a:rPr>
              <a:t>The following six areas of learning and experience (Area/Areas) </a:t>
            </a:r>
            <a:r>
              <a:rPr lang="en-GB" sz="2400" b="1">
                <a:solidFill>
                  <a:srgbClr val="000000"/>
                </a:solidFill>
              </a:rPr>
              <a:t>must</a:t>
            </a:r>
            <a:r>
              <a:rPr lang="en-GB" sz="2400">
                <a:solidFill>
                  <a:srgbClr val="000000"/>
                </a:solidFill>
              </a:rPr>
              <a:t> be reflected in the adopted curriculum. </a:t>
            </a:r>
          </a:p>
          <a:p>
            <a:pPr lvl="1">
              <a:buFont typeface="Wingdings" panose="05000000000000000000" pitchFamily="2" charset="2"/>
              <a:buChar char="q"/>
            </a:pPr>
            <a:r>
              <a:rPr lang="en-GB">
                <a:solidFill>
                  <a:srgbClr val="000000"/>
                </a:solidFill>
              </a:rPr>
              <a:t>Expressive Arts. </a:t>
            </a:r>
          </a:p>
          <a:p>
            <a:pPr lvl="1">
              <a:buFont typeface="Wingdings" panose="05000000000000000000" pitchFamily="2" charset="2"/>
              <a:buChar char="q"/>
            </a:pPr>
            <a:r>
              <a:rPr lang="en-GB">
                <a:solidFill>
                  <a:srgbClr val="000000"/>
                </a:solidFill>
              </a:rPr>
              <a:t>Health and Well-being. </a:t>
            </a:r>
          </a:p>
          <a:p>
            <a:pPr lvl="1">
              <a:buFont typeface="Wingdings" panose="05000000000000000000" pitchFamily="2" charset="2"/>
              <a:buChar char="q"/>
            </a:pPr>
            <a:r>
              <a:rPr lang="en-GB">
                <a:solidFill>
                  <a:srgbClr val="000000"/>
                </a:solidFill>
              </a:rPr>
              <a:t>Humanities. </a:t>
            </a:r>
          </a:p>
          <a:p>
            <a:pPr lvl="1">
              <a:buFont typeface="Wingdings" panose="05000000000000000000" pitchFamily="2" charset="2"/>
              <a:buChar char="q"/>
            </a:pPr>
            <a:r>
              <a:rPr lang="en-GB">
                <a:solidFill>
                  <a:srgbClr val="000000"/>
                </a:solidFill>
              </a:rPr>
              <a:t>Languages, Literacy and Communication. </a:t>
            </a:r>
          </a:p>
          <a:p>
            <a:pPr lvl="1">
              <a:buFont typeface="Wingdings" panose="05000000000000000000" pitchFamily="2" charset="2"/>
              <a:buChar char="q"/>
            </a:pPr>
            <a:r>
              <a:rPr lang="en-GB">
                <a:solidFill>
                  <a:srgbClr val="000000"/>
                </a:solidFill>
              </a:rPr>
              <a:t>Mathematics and Numeracy. </a:t>
            </a:r>
          </a:p>
          <a:p>
            <a:pPr lvl="1">
              <a:buFont typeface="Wingdings" panose="05000000000000000000" pitchFamily="2" charset="2"/>
              <a:buChar char="q"/>
            </a:pPr>
            <a:r>
              <a:rPr lang="en-GB">
                <a:solidFill>
                  <a:srgbClr val="000000"/>
                </a:solidFill>
              </a:rPr>
              <a:t>Science and Technology. </a:t>
            </a:r>
          </a:p>
          <a:p>
            <a:endParaRPr lang="en-GB" sz="2400">
              <a:solidFill>
                <a:srgbClr val="000000"/>
              </a:solidFill>
            </a:endParaRPr>
          </a:p>
        </p:txBody>
      </p:sp>
      <p:pic>
        <p:nvPicPr>
          <p:cNvPr id="7" name="Picture 6">
            <a:hlinkClick r:id="rId3" action="ppaction://hlinksldjump"/>
          </p:cNvPr>
          <p:cNvPicPr>
            <a:picLocks noChangeAspect="1"/>
          </p:cNvPicPr>
          <p:nvPr/>
        </p:nvPicPr>
        <p:blipFill>
          <a:blip r:embed="rId4"/>
          <a:stretch>
            <a:fillRect/>
          </a:stretch>
        </p:blipFill>
        <p:spPr>
          <a:xfrm>
            <a:off x="188817" y="5647645"/>
            <a:ext cx="1738636" cy="1063667"/>
          </a:xfrm>
          <a:prstGeom prst="rect">
            <a:avLst/>
          </a:prstGeom>
        </p:spPr>
      </p:pic>
    </p:spTree>
    <p:extLst>
      <p:ext uri="{BB962C8B-B14F-4D97-AF65-F5344CB8AC3E}">
        <p14:creationId xmlns:p14="http://schemas.microsoft.com/office/powerpoint/2010/main" val="15200992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a:solidFill>
                  <a:srgbClr val="FFFFFF"/>
                </a:solidFill>
              </a:rPr>
              <a:t>Curriculum requirements…</a:t>
            </a:r>
          </a:p>
        </p:txBody>
      </p:sp>
      <p:sp>
        <p:nvSpPr>
          <p:cNvPr id="3" name="Content Placeholder 2"/>
          <p:cNvSpPr>
            <a:spLocks noGrp="1"/>
          </p:cNvSpPr>
          <p:nvPr>
            <p:ph idx="1"/>
          </p:nvPr>
        </p:nvSpPr>
        <p:spPr>
          <a:xfrm>
            <a:off x="6090574" y="801866"/>
            <a:ext cx="5306084" cy="5230634"/>
          </a:xfrm>
        </p:spPr>
        <p:txBody>
          <a:bodyPr anchor="ctr">
            <a:normAutofit/>
          </a:bodyPr>
          <a:lstStyle/>
          <a:p>
            <a:pPr marL="0" indent="0">
              <a:buNone/>
            </a:pPr>
            <a:r>
              <a:rPr lang="en-GB" sz="2400" b="1">
                <a:solidFill>
                  <a:srgbClr val="000000"/>
                </a:solidFill>
              </a:rPr>
              <a:t>Mandatory cross-curricular skills </a:t>
            </a:r>
            <a:endParaRPr lang="en-GB" sz="2400">
              <a:solidFill>
                <a:srgbClr val="000000"/>
              </a:solidFill>
            </a:endParaRPr>
          </a:p>
          <a:p>
            <a:r>
              <a:rPr lang="en-GB" sz="2400">
                <a:solidFill>
                  <a:srgbClr val="000000"/>
                </a:solidFill>
              </a:rPr>
              <a:t>Literacy, numeracy and digital competence will be mandatory cross-curricular skills and must be embedded in any adopted curriculum. </a:t>
            </a:r>
          </a:p>
          <a:p>
            <a:endParaRPr lang="en-GB" sz="2400">
              <a:solidFill>
                <a:srgbClr val="000000"/>
              </a:solidFill>
            </a:endParaRPr>
          </a:p>
          <a:p>
            <a:pPr marL="0" indent="0">
              <a:buNone/>
            </a:pPr>
            <a:r>
              <a:rPr lang="en-GB" sz="2400" b="1">
                <a:solidFill>
                  <a:srgbClr val="000000"/>
                </a:solidFill>
              </a:rPr>
              <a:t>Progression code </a:t>
            </a:r>
            <a:endParaRPr lang="en-GB" sz="2400">
              <a:solidFill>
                <a:srgbClr val="000000"/>
              </a:solidFill>
            </a:endParaRPr>
          </a:p>
          <a:p>
            <a:r>
              <a:rPr lang="en-GB" sz="2400">
                <a:solidFill>
                  <a:srgbClr val="000000"/>
                </a:solidFill>
              </a:rPr>
              <a:t>The Welsh Ministers will be required to issue a progression code setting out the way in which progression must be reflected in an adopted curriculum </a:t>
            </a:r>
          </a:p>
        </p:txBody>
      </p:sp>
      <p:pic>
        <p:nvPicPr>
          <p:cNvPr id="7" name="Picture 6">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1630248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04672" y="1412489"/>
            <a:ext cx="2871095" cy="2156621"/>
          </a:xfrm>
        </p:spPr>
        <p:txBody>
          <a:bodyPr anchor="t">
            <a:normAutofit/>
          </a:bodyPr>
          <a:lstStyle/>
          <a:p>
            <a:r>
              <a:rPr lang="en-GB" sz="3100" b="1">
                <a:solidFill>
                  <a:srgbClr val="FFFFFF"/>
                </a:solidFill>
              </a:rPr>
              <a:t>Common to each AoLE’s guidance though specific to the Area</a:t>
            </a:r>
          </a:p>
        </p:txBody>
      </p:sp>
      <p:sp>
        <p:nvSpPr>
          <p:cNvPr id="3" name="Content Placeholder 2"/>
          <p:cNvSpPr>
            <a:spLocks noGrp="1"/>
          </p:cNvSpPr>
          <p:nvPr>
            <p:ph sz="half" idx="1"/>
          </p:nvPr>
        </p:nvSpPr>
        <p:spPr>
          <a:xfrm>
            <a:off x="5198993" y="1412489"/>
            <a:ext cx="2926080" cy="4363844"/>
          </a:xfrm>
        </p:spPr>
        <p:txBody>
          <a:bodyPr>
            <a:normAutofit/>
          </a:bodyPr>
          <a:lstStyle/>
          <a:p>
            <a:r>
              <a:rPr lang="en-GB" sz="2000"/>
              <a:t>Introduction</a:t>
            </a:r>
          </a:p>
          <a:p>
            <a:r>
              <a:rPr lang="en-GB" sz="2000"/>
              <a:t>Statements of what matters</a:t>
            </a:r>
          </a:p>
          <a:p>
            <a:r>
              <a:rPr lang="en-GB" sz="2000"/>
              <a:t>Principles of Progression</a:t>
            </a:r>
          </a:p>
          <a:p>
            <a:r>
              <a:rPr lang="en-GB" sz="2000"/>
              <a:t>Descriptions of learning</a:t>
            </a:r>
          </a:p>
          <a:p>
            <a:r>
              <a:rPr lang="en-GB" sz="2000"/>
              <a:t>Designing your curriculum</a:t>
            </a:r>
          </a:p>
          <a:p>
            <a:pPr lvl="1">
              <a:buFont typeface="Courier New" panose="02070309020205020404" pitchFamily="49" charset="0"/>
              <a:buChar char="o"/>
            </a:pPr>
            <a:r>
              <a:rPr lang="en-GB" sz="2000"/>
              <a:t>Skills</a:t>
            </a:r>
          </a:p>
          <a:p>
            <a:pPr lvl="1">
              <a:buFont typeface="Courier New" panose="02070309020205020404" pitchFamily="49" charset="0"/>
              <a:buChar char="o"/>
            </a:pPr>
            <a:r>
              <a:rPr lang="en-GB" sz="2000"/>
              <a:t>Specific consideration</a:t>
            </a:r>
          </a:p>
          <a:p>
            <a:pPr lvl="1">
              <a:buFont typeface="Courier New" panose="02070309020205020404" pitchFamily="49" charset="0"/>
              <a:buChar char="o"/>
            </a:pPr>
            <a:r>
              <a:rPr lang="en-GB" sz="2000"/>
              <a:t>Illustrating breadth</a:t>
            </a:r>
          </a:p>
        </p:txBody>
      </p:sp>
      <p:sp>
        <p:nvSpPr>
          <p:cNvPr id="4" name="Content Placeholder 3"/>
          <p:cNvSpPr>
            <a:spLocks noGrp="1"/>
          </p:cNvSpPr>
          <p:nvPr>
            <p:ph sz="half" idx="2"/>
          </p:nvPr>
        </p:nvSpPr>
        <p:spPr>
          <a:xfrm>
            <a:off x="8451604" y="1412489"/>
            <a:ext cx="2926080" cy="4363844"/>
          </a:xfrm>
        </p:spPr>
        <p:txBody>
          <a:bodyPr>
            <a:normAutofit/>
          </a:bodyPr>
          <a:lstStyle/>
          <a:p>
            <a:r>
              <a:rPr lang="en-GB" sz="2000"/>
              <a:t>Key links with other areas</a:t>
            </a:r>
          </a:p>
          <a:p>
            <a:r>
              <a:rPr lang="en-GB" sz="2000"/>
              <a:t>Cross-cutting themes (including)</a:t>
            </a:r>
          </a:p>
          <a:p>
            <a:pPr lvl="1">
              <a:buFont typeface="Courier New" panose="02070309020205020404" pitchFamily="49" charset="0"/>
              <a:buChar char="o"/>
            </a:pPr>
            <a:r>
              <a:rPr lang="en-GB" sz="2000"/>
              <a:t>Local, national and international contexts</a:t>
            </a:r>
          </a:p>
          <a:p>
            <a:pPr lvl="1">
              <a:buFont typeface="Courier New" panose="02070309020205020404" pitchFamily="49" charset="0"/>
              <a:buChar char="o"/>
            </a:pPr>
            <a:r>
              <a:rPr lang="en-GB" sz="2000"/>
              <a:t>Careers and work-related experiences</a:t>
            </a:r>
          </a:p>
          <a:p>
            <a:pPr lvl="1">
              <a:buFont typeface="Courier New" panose="02070309020205020404" pitchFamily="49" charset="0"/>
              <a:buChar char="o"/>
            </a:pPr>
            <a:r>
              <a:rPr lang="en-GB" sz="2000"/>
              <a:t>Human rights and diversity</a:t>
            </a:r>
          </a:p>
        </p:txBody>
      </p:sp>
      <p:pic>
        <p:nvPicPr>
          <p:cNvPr id="8" name="Picture 7">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2101362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0">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2">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179226" y="826680"/>
            <a:ext cx="9833548" cy="1325563"/>
          </a:xfrm>
        </p:spPr>
        <p:txBody>
          <a:bodyPr>
            <a:normAutofit/>
          </a:bodyPr>
          <a:lstStyle/>
          <a:p>
            <a:pPr algn="ctr"/>
            <a:r>
              <a:rPr lang="en-GB" sz="4000" b="1">
                <a:solidFill>
                  <a:srgbClr val="FFFFFF"/>
                </a:solidFill>
              </a:rPr>
              <a:t>Mathematics and Numeracy Area of Learning and Experience </a:t>
            </a:r>
            <a:endParaRPr lang="en-GB" sz="4000">
              <a:solidFill>
                <a:srgbClr val="FFFFFF"/>
              </a:solidFill>
            </a:endParaRPr>
          </a:p>
        </p:txBody>
      </p:sp>
      <p:sp>
        <p:nvSpPr>
          <p:cNvPr id="3" name="Content Placeholder 2"/>
          <p:cNvSpPr>
            <a:spLocks noGrp="1"/>
          </p:cNvSpPr>
          <p:nvPr>
            <p:ph idx="1"/>
          </p:nvPr>
        </p:nvSpPr>
        <p:spPr>
          <a:xfrm>
            <a:off x="1179226" y="3092970"/>
            <a:ext cx="9833548" cy="2693976"/>
          </a:xfrm>
        </p:spPr>
        <p:txBody>
          <a:bodyPr>
            <a:normAutofit/>
          </a:bodyPr>
          <a:lstStyle/>
          <a:p>
            <a:r>
              <a:rPr lang="en-GB" sz="2000">
                <a:solidFill>
                  <a:srgbClr val="000000"/>
                </a:solidFill>
              </a:rPr>
              <a:t>The development of mathematics has always gone hand in hand with the development of civilisation itself. </a:t>
            </a:r>
          </a:p>
          <a:p>
            <a:r>
              <a:rPr lang="en-GB" sz="2000">
                <a:solidFill>
                  <a:srgbClr val="000000"/>
                </a:solidFill>
              </a:rPr>
              <a:t>What is more, numeracy – the application of mathematics to solve problems in real-world contexts – plays a critical part in our everyday lives, and in the economic health of the nation. It is imperative, therefore, that mathematics and numeracy experiences are as engaging, exciting and accessible as possible for learners, and that these experiences are geared towards ensuring that learners develop mathematical resilience. </a:t>
            </a:r>
          </a:p>
        </p:txBody>
      </p:sp>
      <p:pic>
        <p:nvPicPr>
          <p:cNvPr id="6" name="Picture 5">
            <a:hlinkClick r:id="rId3" action="ppaction://hlinksldjump"/>
          </p:cNvPr>
          <p:cNvPicPr>
            <a:picLocks noChangeAspect="1"/>
          </p:cNvPicPr>
          <p:nvPr/>
        </p:nvPicPr>
        <p:blipFill>
          <a:blip r:embed="rId4"/>
          <a:stretch>
            <a:fillRect/>
          </a:stretch>
        </p:blipFill>
        <p:spPr>
          <a:xfrm>
            <a:off x="188817" y="5631316"/>
            <a:ext cx="1738636" cy="1063667"/>
          </a:xfrm>
          <a:prstGeom prst="rect">
            <a:avLst/>
          </a:prstGeom>
        </p:spPr>
      </p:pic>
    </p:spTree>
    <p:extLst>
      <p:ext uri="{BB962C8B-B14F-4D97-AF65-F5344CB8AC3E}">
        <p14:creationId xmlns:p14="http://schemas.microsoft.com/office/powerpoint/2010/main" val="2549708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CB6C291-6CAF-46DF-ACFF-AADF0FD03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0"/>
            <a:ext cx="10910292"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63C11A00-A2A3-417C-B33D-DC753ED7C3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l="3964" t="3964" r="3964" b="3964"/>
          <a:stretch>
            <a:fillRect/>
          </a:stretch>
        </p:blipFill>
        <p:spPr>
          <a:xfrm>
            <a:off x="0" y="1"/>
            <a:ext cx="12192000" cy="6857998"/>
          </a:xfrm>
          <a:custGeom>
            <a:avLst/>
            <a:gdLst>
              <a:gd name="connsiteX0" fmla="*/ 0 w 12192000"/>
              <a:gd name="connsiteY0" fmla="*/ 0 h 6857998"/>
              <a:gd name="connsiteX1" fmla="*/ 12192000 w 12192000"/>
              <a:gd name="connsiteY1" fmla="*/ 0 h 6857998"/>
              <a:gd name="connsiteX2" fmla="*/ 12192000 w 12192000"/>
              <a:gd name="connsiteY2" fmla="*/ 6857998 h 6857998"/>
              <a:gd name="connsiteX3" fmla="*/ 0 w 12192000"/>
              <a:gd name="connsiteY3" fmla="*/ 6857998 h 6857998"/>
            </a:gdLst>
            <a:ahLst/>
            <a:cxnLst>
              <a:cxn ang="0">
                <a:pos x="connsiteX0" y="connsiteY0"/>
              </a:cxn>
              <a:cxn ang="0">
                <a:pos x="connsiteX1" y="connsiteY1"/>
              </a:cxn>
              <a:cxn ang="0">
                <a:pos x="connsiteX2" y="connsiteY2"/>
              </a:cxn>
              <a:cxn ang="0">
                <a:pos x="connsiteX3" y="connsiteY3"/>
              </a:cxn>
            </a:cxnLst>
            <a:rect l="l" t="t" r="r" b="b"/>
            <a:pathLst>
              <a:path w="12192000" h="6857998">
                <a:moveTo>
                  <a:pt x="0" y="0"/>
                </a:moveTo>
                <a:lnTo>
                  <a:pt x="12192000" y="0"/>
                </a:lnTo>
                <a:lnTo>
                  <a:pt x="12192000" y="6857998"/>
                </a:lnTo>
                <a:lnTo>
                  <a:pt x="0" y="6857998"/>
                </a:lnTo>
                <a:close/>
              </a:path>
            </a:pathLst>
          </a:custGeom>
        </p:spPr>
      </p:pic>
      <p:sp>
        <p:nvSpPr>
          <p:cNvPr id="3" name="Content Placeholder 2"/>
          <p:cNvSpPr>
            <a:spLocks noGrp="1"/>
          </p:cNvSpPr>
          <p:nvPr>
            <p:ph idx="1"/>
          </p:nvPr>
        </p:nvSpPr>
        <p:spPr>
          <a:xfrm>
            <a:off x="2618437" y="2371725"/>
            <a:ext cx="6955124" cy="3038475"/>
          </a:xfrm>
        </p:spPr>
        <p:txBody>
          <a:bodyPr anchor="t">
            <a:normAutofit/>
          </a:bodyPr>
          <a:lstStyle/>
          <a:p>
            <a:pPr marL="0" indent="0">
              <a:buNone/>
            </a:pPr>
            <a:r>
              <a:rPr lang="en-GB" sz="1300">
                <a:solidFill>
                  <a:srgbClr val="FFFFFF"/>
                </a:solidFill>
              </a:rPr>
              <a:t>Progression in the Mathematics and Numeracy Area of Learning and Experience (Area) involves the development of five connected and interdependent proficiencies which have no hierarchy. These are crucial considerations for schools when designing their curriculum to ensure the progression of learners. </a:t>
            </a:r>
          </a:p>
          <a:p>
            <a:r>
              <a:rPr lang="en-GB" sz="1300">
                <a:solidFill>
                  <a:srgbClr val="FFFFFF"/>
                </a:solidFill>
              </a:rPr>
              <a:t>Conceptual understanding </a:t>
            </a:r>
          </a:p>
          <a:p>
            <a:r>
              <a:rPr lang="en-GB" sz="1300">
                <a:solidFill>
                  <a:srgbClr val="FFFFFF"/>
                </a:solidFill>
              </a:rPr>
              <a:t>Communication using symbols </a:t>
            </a:r>
          </a:p>
          <a:p>
            <a:r>
              <a:rPr lang="en-GB" sz="1300">
                <a:solidFill>
                  <a:srgbClr val="FFFFFF"/>
                </a:solidFill>
              </a:rPr>
              <a:t>Fluency </a:t>
            </a:r>
          </a:p>
          <a:p>
            <a:r>
              <a:rPr lang="en-GB" sz="1300">
                <a:solidFill>
                  <a:srgbClr val="FFFFFF"/>
                </a:solidFill>
              </a:rPr>
              <a:t>Logical reasoning </a:t>
            </a:r>
          </a:p>
          <a:p>
            <a:r>
              <a:rPr lang="en-GB" sz="1300">
                <a:solidFill>
                  <a:srgbClr val="FFFFFF"/>
                </a:solidFill>
              </a:rPr>
              <a:t>Strategic competence </a:t>
            </a:r>
          </a:p>
          <a:p>
            <a:pPr marL="0" indent="0">
              <a:buNone/>
            </a:pPr>
            <a:r>
              <a:rPr lang="en-GB" sz="1300" b="1">
                <a:solidFill>
                  <a:srgbClr val="FFFFFF"/>
                </a:solidFill>
              </a:rPr>
              <a:t>What matters </a:t>
            </a:r>
            <a:r>
              <a:rPr lang="en-GB" sz="1300">
                <a:solidFill>
                  <a:srgbClr val="FFFFFF"/>
                </a:solidFill>
              </a:rPr>
              <a:t>in this Area has been expressed in four statements which support and complement one another and should not be viewed in isolation. </a:t>
            </a:r>
          </a:p>
        </p:txBody>
      </p:sp>
      <p:pic>
        <p:nvPicPr>
          <p:cNvPr id="5" name="Picture 4">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2890603481"/>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b="1">
                <a:solidFill>
                  <a:srgbClr val="FFFFFF"/>
                </a:solidFill>
              </a:rPr>
              <a:t>Statements of what matters </a:t>
            </a:r>
            <a:endParaRPr lang="en-GB">
              <a:solidFill>
                <a:srgbClr val="FFFFFF"/>
              </a:solidFill>
            </a:endParaRPr>
          </a:p>
        </p:txBody>
      </p:sp>
      <p:sp>
        <p:nvSpPr>
          <p:cNvPr id="3" name="Content Placeholder 2"/>
          <p:cNvSpPr>
            <a:spLocks noGrp="1"/>
          </p:cNvSpPr>
          <p:nvPr>
            <p:ph idx="1"/>
          </p:nvPr>
        </p:nvSpPr>
        <p:spPr>
          <a:xfrm>
            <a:off x="6090574" y="801866"/>
            <a:ext cx="5306084" cy="5230634"/>
          </a:xfrm>
        </p:spPr>
        <p:txBody>
          <a:bodyPr anchor="ctr">
            <a:normAutofit/>
          </a:bodyPr>
          <a:lstStyle/>
          <a:p>
            <a:r>
              <a:rPr lang="en-GB" sz="2400" b="1">
                <a:solidFill>
                  <a:srgbClr val="000000"/>
                </a:solidFill>
              </a:rPr>
              <a:t>The number system is used to represent and compare relationships between numbers and quantities. </a:t>
            </a:r>
          </a:p>
          <a:p>
            <a:r>
              <a:rPr lang="en-GB" sz="2400" b="1">
                <a:solidFill>
                  <a:srgbClr val="000000"/>
                </a:solidFill>
              </a:rPr>
              <a:t>Algebra uses symbol systems to express the structure of mathematical relationships. </a:t>
            </a:r>
          </a:p>
          <a:p>
            <a:r>
              <a:rPr lang="en-GB" sz="2400" b="1">
                <a:solidFill>
                  <a:srgbClr val="000000"/>
                </a:solidFill>
              </a:rPr>
              <a:t>Geometry focuses on relationships involving shape, space and position, and measurement focuses on quantifying phenomena in the physical world. </a:t>
            </a:r>
          </a:p>
          <a:p>
            <a:r>
              <a:rPr lang="en-GB" sz="2400" b="1">
                <a:solidFill>
                  <a:srgbClr val="000000"/>
                </a:solidFill>
              </a:rPr>
              <a:t>Statistics represent data, probability models chance, and both support informed inferences and decisions. </a:t>
            </a:r>
            <a:endParaRPr lang="en-GB" sz="2400">
              <a:solidFill>
                <a:srgbClr val="000000"/>
              </a:solidFill>
            </a:endParaRPr>
          </a:p>
        </p:txBody>
      </p:sp>
      <p:pic>
        <p:nvPicPr>
          <p:cNvPr id="7" name="Picture 6">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2877905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179226" y="826680"/>
            <a:ext cx="9833548" cy="1325563"/>
          </a:xfrm>
        </p:spPr>
        <p:txBody>
          <a:bodyPr>
            <a:normAutofit/>
          </a:bodyPr>
          <a:lstStyle/>
          <a:p>
            <a:pPr algn="ctr"/>
            <a:r>
              <a:rPr lang="en-GB" sz="4000" b="1">
                <a:solidFill>
                  <a:srgbClr val="FFFFFF"/>
                </a:solidFill>
              </a:rPr>
              <a:t>Principles of progression </a:t>
            </a:r>
            <a:endParaRPr lang="en-GB" sz="4000">
              <a:solidFill>
                <a:srgbClr val="FFFFFF"/>
              </a:solidFill>
            </a:endParaRPr>
          </a:p>
        </p:txBody>
      </p:sp>
      <p:sp>
        <p:nvSpPr>
          <p:cNvPr id="3" name="Content Placeholder 2"/>
          <p:cNvSpPr>
            <a:spLocks noGrp="1"/>
          </p:cNvSpPr>
          <p:nvPr>
            <p:ph idx="1"/>
          </p:nvPr>
        </p:nvSpPr>
        <p:spPr>
          <a:xfrm>
            <a:off x="1179226" y="3092970"/>
            <a:ext cx="9833548" cy="2693976"/>
          </a:xfrm>
        </p:spPr>
        <p:txBody>
          <a:bodyPr>
            <a:normAutofit/>
          </a:bodyPr>
          <a:lstStyle/>
          <a:p>
            <a:r>
              <a:rPr lang="en-GB" sz="2000">
                <a:solidFill>
                  <a:srgbClr val="000000"/>
                </a:solidFill>
              </a:rPr>
              <a:t>In the Mathematics and Numeracy Area of Learning and Experience (Area), the model of progression is based on the development of five interdependent proficiencies </a:t>
            </a:r>
          </a:p>
          <a:p>
            <a:r>
              <a:rPr lang="en-GB" sz="2000">
                <a:solidFill>
                  <a:srgbClr val="000000"/>
                </a:solidFill>
              </a:rPr>
              <a:t>To ensure progress in any mathematics learning, proficiencies should be developed and connected in time and should also develop over time. </a:t>
            </a:r>
          </a:p>
          <a:p>
            <a:r>
              <a:rPr lang="en-GB" sz="2000">
                <a:solidFill>
                  <a:srgbClr val="000000"/>
                </a:solidFill>
              </a:rPr>
              <a:t>Each proficiency may relate to multiple principles </a:t>
            </a:r>
          </a:p>
        </p:txBody>
      </p:sp>
      <p:pic>
        <p:nvPicPr>
          <p:cNvPr id="6" name="Picture 5">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37697691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b="1">
                <a:solidFill>
                  <a:srgbClr val="FFFFFF"/>
                </a:solidFill>
              </a:rPr>
              <a:t>Proficiencies </a:t>
            </a:r>
            <a:endParaRPr lang="en-GB">
              <a:solidFill>
                <a:srgbClr val="FFFFFF"/>
              </a:solidFill>
            </a:endParaRPr>
          </a:p>
        </p:txBody>
      </p:sp>
      <p:sp>
        <p:nvSpPr>
          <p:cNvPr id="3" name="Content Placeholder 2"/>
          <p:cNvSpPr>
            <a:spLocks noGrp="1"/>
          </p:cNvSpPr>
          <p:nvPr>
            <p:ph idx="1"/>
          </p:nvPr>
        </p:nvSpPr>
        <p:spPr>
          <a:xfrm>
            <a:off x="6090574" y="801866"/>
            <a:ext cx="5306084" cy="5230634"/>
          </a:xfrm>
        </p:spPr>
        <p:txBody>
          <a:bodyPr anchor="ctr">
            <a:normAutofit/>
          </a:bodyPr>
          <a:lstStyle/>
          <a:p>
            <a:r>
              <a:rPr lang="en-GB" sz="2400" b="1">
                <a:solidFill>
                  <a:srgbClr val="000000"/>
                </a:solidFill>
              </a:rPr>
              <a:t>Conceptual understanding </a:t>
            </a:r>
          </a:p>
          <a:p>
            <a:r>
              <a:rPr lang="en-GB" sz="2400" b="1">
                <a:solidFill>
                  <a:srgbClr val="000000"/>
                </a:solidFill>
              </a:rPr>
              <a:t>Communication using symbols </a:t>
            </a:r>
          </a:p>
          <a:p>
            <a:r>
              <a:rPr lang="en-GB" sz="2400" b="1">
                <a:solidFill>
                  <a:srgbClr val="000000"/>
                </a:solidFill>
              </a:rPr>
              <a:t>Fluency </a:t>
            </a:r>
          </a:p>
          <a:p>
            <a:r>
              <a:rPr lang="en-GB" sz="2400" b="1">
                <a:solidFill>
                  <a:srgbClr val="000000"/>
                </a:solidFill>
              </a:rPr>
              <a:t>Logical reasoning </a:t>
            </a:r>
          </a:p>
          <a:p>
            <a:r>
              <a:rPr lang="en-GB" sz="2400" b="1">
                <a:solidFill>
                  <a:srgbClr val="000000"/>
                </a:solidFill>
              </a:rPr>
              <a:t>Strategic competence </a:t>
            </a:r>
            <a:endParaRPr lang="en-GB" sz="2400">
              <a:solidFill>
                <a:srgbClr val="000000"/>
              </a:solidFill>
            </a:endParaRPr>
          </a:p>
        </p:txBody>
      </p:sp>
      <p:pic>
        <p:nvPicPr>
          <p:cNvPr id="7" name="Picture 6">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13805324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a:t>Descriptions of learning </a:t>
            </a:r>
            <a:endParaRPr lang="en-GB" dirty="0"/>
          </a:p>
        </p:txBody>
      </p:sp>
      <p:pic>
        <p:nvPicPr>
          <p:cNvPr id="5" name="Picture 4"/>
          <p:cNvPicPr>
            <a:picLocks noChangeAspect="1"/>
          </p:cNvPicPr>
          <p:nvPr/>
        </p:nvPicPr>
        <p:blipFill>
          <a:blip r:embed="rId2"/>
          <a:stretch>
            <a:fillRect/>
          </a:stretch>
        </p:blipFill>
        <p:spPr>
          <a:xfrm>
            <a:off x="2103745" y="1690688"/>
            <a:ext cx="7984509" cy="4704581"/>
          </a:xfrm>
          <a:prstGeom prst="rect">
            <a:avLst/>
          </a:prstGeom>
        </p:spPr>
      </p:pic>
      <p:pic>
        <p:nvPicPr>
          <p:cNvPr id="6" name="Picture 5">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37626981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930538" y="617663"/>
            <a:ext cx="8765421" cy="5517129"/>
          </a:xfrm>
          <a:prstGeom prst="rect">
            <a:avLst/>
          </a:prstGeom>
        </p:spPr>
      </p:pic>
      <p:pic>
        <p:nvPicPr>
          <p:cNvPr id="4" name="Picture 3">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2369766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47410" y="664958"/>
            <a:ext cx="8408023" cy="5303580"/>
          </a:xfrm>
          <a:prstGeom prst="rect">
            <a:avLst/>
          </a:prstGeom>
        </p:spPr>
      </p:pic>
      <p:pic>
        <p:nvPicPr>
          <p:cNvPr id="3" name="Picture 2">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34401109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29963" y="731458"/>
            <a:ext cx="8168515" cy="5386709"/>
          </a:xfrm>
          <a:prstGeom prst="rect">
            <a:avLst/>
          </a:prstGeom>
        </p:spPr>
      </p:pic>
      <p:pic>
        <p:nvPicPr>
          <p:cNvPr id="3" name="Picture 2">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3455702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b="1">
                <a:solidFill>
                  <a:srgbClr val="FFFFFF"/>
                </a:solidFill>
              </a:rPr>
              <a:t>Specific considerations for this Area </a:t>
            </a:r>
            <a:endParaRPr lang="en-GB">
              <a:solidFill>
                <a:srgbClr val="FFFFFF"/>
              </a:solidFill>
            </a:endParaRPr>
          </a:p>
        </p:txBody>
      </p:sp>
      <p:sp>
        <p:nvSpPr>
          <p:cNvPr id="3" name="Content Placeholder 2"/>
          <p:cNvSpPr>
            <a:spLocks noGrp="1"/>
          </p:cNvSpPr>
          <p:nvPr>
            <p:ph idx="1"/>
          </p:nvPr>
        </p:nvSpPr>
        <p:spPr>
          <a:xfrm>
            <a:off x="6090574" y="801866"/>
            <a:ext cx="5306084" cy="5230634"/>
          </a:xfrm>
        </p:spPr>
        <p:txBody>
          <a:bodyPr anchor="ctr">
            <a:normAutofit/>
          </a:bodyPr>
          <a:lstStyle/>
          <a:p>
            <a:r>
              <a:rPr lang="en-GB" sz="2400">
                <a:solidFill>
                  <a:srgbClr val="000000"/>
                </a:solidFill>
              </a:rPr>
              <a:t>The different areas of mathematics are highly interconnected and dependent on one another and concepts are built up over time, drawing on prior knowledge and learning, often from more than one area of mathematics. What is important when planning to teach any specific topic is to be aware of the prior knowledge the learners need in order to access and understand the new topic. </a:t>
            </a:r>
          </a:p>
          <a:p>
            <a:r>
              <a:rPr lang="en-GB" sz="2400">
                <a:solidFill>
                  <a:srgbClr val="000000"/>
                </a:solidFill>
              </a:rPr>
              <a:t>The aspiration is to deliver this Area so that there is a shift in culture towards learners fostering a positive and resilient attitude towards it. </a:t>
            </a:r>
          </a:p>
        </p:txBody>
      </p:sp>
      <p:pic>
        <p:nvPicPr>
          <p:cNvPr id="7" name="Picture 6">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41338241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b="1">
                <a:solidFill>
                  <a:srgbClr val="FFFFFF"/>
                </a:solidFill>
              </a:rPr>
              <a:t>Considerations for curriculum development </a:t>
            </a:r>
            <a:endParaRPr lang="en-GB">
              <a:solidFill>
                <a:srgbClr val="FFFFFF"/>
              </a:solidFill>
            </a:endParaRPr>
          </a:p>
        </p:txBody>
      </p:sp>
      <p:sp>
        <p:nvSpPr>
          <p:cNvPr id="3" name="Content Placeholder 2"/>
          <p:cNvSpPr>
            <a:spLocks noGrp="1"/>
          </p:cNvSpPr>
          <p:nvPr>
            <p:ph idx="1"/>
          </p:nvPr>
        </p:nvSpPr>
        <p:spPr>
          <a:xfrm>
            <a:off x="6090574" y="801866"/>
            <a:ext cx="5306084" cy="5230634"/>
          </a:xfrm>
        </p:spPr>
        <p:txBody>
          <a:bodyPr anchor="ctr">
            <a:normAutofit/>
          </a:bodyPr>
          <a:lstStyle/>
          <a:p>
            <a:r>
              <a:rPr lang="en-GB" sz="1700">
                <a:solidFill>
                  <a:srgbClr val="000000"/>
                </a:solidFill>
              </a:rPr>
              <a:t>Learners should be given opportunities to explore mathematically rich environments both indoors and outdoors. The environment will be developmentally appropriate and facilitate first-hand experiences with mathematical concepts and a range of resources. </a:t>
            </a:r>
          </a:p>
          <a:p>
            <a:r>
              <a:rPr lang="en-GB" sz="1700">
                <a:solidFill>
                  <a:srgbClr val="000000"/>
                </a:solidFill>
              </a:rPr>
              <a:t>The structure and sequence of mathematics and numeracy topics should be informed by the hierarchical and connected nature of mathematical concepts, in order to ensure foundations are built upon and experiences are connected. </a:t>
            </a:r>
          </a:p>
          <a:p>
            <a:r>
              <a:rPr lang="en-GB" sz="1700">
                <a:solidFill>
                  <a:srgbClr val="000000"/>
                </a:solidFill>
              </a:rPr>
              <a:t>Learners need to become increasingly fluent in their use of number, through a broad range of experiences, in order to describe, interpret and communicate size, scale and comparisons, both within and beyond mathematics. They should also become increasingly fluent in their calculations, both with and without the use of calculators. </a:t>
            </a:r>
          </a:p>
          <a:p>
            <a:endParaRPr lang="en-GB" sz="1700">
              <a:solidFill>
                <a:srgbClr val="000000"/>
              </a:solidFill>
            </a:endParaRPr>
          </a:p>
        </p:txBody>
      </p:sp>
      <p:pic>
        <p:nvPicPr>
          <p:cNvPr id="7" name="Picture 6">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37898758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6090574" y="801866"/>
            <a:ext cx="5306084" cy="5230634"/>
          </a:xfrm>
        </p:spPr>
        <p:txBody>
          <a:bodyPr anchor="ctr">
            <a:normAutofit/>
          </a:bodyPr>
          <a:lstStyle/>
          <a:p>
            <a:r>
              <a:rPr lang="en-GB" sz="1700">
                <a:solidFill>
                  <a:srgbClr val="000000"/>
                </a:solidFill>
              </a:rPr>
              <a:t>By introducing a reasoning and problem-solving approach to all mathematics and numeracy experiences, the development of the four purposes and positive dispositions will be supported. </a:t>
            </a:r>
          </a:p>
          <a:p>
            <a:r>
              <a:rPr lang="en-GB" sz="1700">
                <a:solidFill>
                  <a:srgbClr val="000000"/>
                </a:solidFill>
              </a:rPr>
              <a:t>By using real-life examples to introduce, explore and consolidate mathematical concepts, learners of all ages make connections between the concrete, the pictorial and the abstract. Through a broad range of experiences, learners appreciate the power of mathematics to express relationships concisely, in forms that are universally understood. </a:t>
            </a:r>
          </a:p>
          <a:p>
            <a:r>
              <a:rPr lang="en-GB" sz="1700">
                <a:solidFill>
                  <a:srgbClr val="000000"/>
                </a:solidFill>
              </a:rPr>
              <a:t>Learners should engage in meaningful and substantial tasks such as: modelling real-life numerical problems, financial calculations such as creating and evaluating budgets for events and analysing risks, developing mathematical sequences through patterns in nature and using the sequential data-handling cycle to pose and investigate their own research questions. </a:t>
            </a:r>
          </a:p>
          <a:p>
            <a:endParaRPr lang="en-GB" sz="1700">
              <a:solidFill>
                <a:srgbClr val="000000"/>
              </a:solidFill>
            </a:endParaRPr>
          </a:p>
          <a:p>
            <a:endParaRPr lang="en-GB" sz="1700">
              <a:solidFill>
                <a:srgbClr val="000000"/>
              </a:solidFill>
            </a:endParaRPr>
          </a:p>
        </p:txBody>
      </p:sp>
      <p:pic>
        <p:nvPicPr>
          <p:cNvPr id="6" name="Picture 5">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3370191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6090574" y="801866"/>
            <a:ext cx="5306084" cy="5230634"/>
          </a:xfrm>
        </p:spPr>
        <p:txBody>
          <a:bodyPr anchor="ctr">
            <a:normAutofit/>
          </a:bodyPr>
          <a:lstStyle/>
          <a:p>
            <a:r>
              <a:rPr lang="en-GB" sz="1700">
                <a:solidFill>
                  <a:srgbClr val="000000"/>
                </a:solidFill>
              </a:rPr>
              <a:t>Practitioners should consider the appropriate use of a range of digital technologies, manipulatives, everyday objects, and concrete and abstract representations of mathematical objects to help learners to engage with mathematical concepts from more than one perspective. </a:t>
            </a:r>
          </a:p>
          <a:p>
            <a:r>
              <a:rPr lang="en-GB" sz="1700">
                <a:solidFill>
                  <a:srgbClr val="000000"/>
                </a:solidFill>
              </a:rPr>
              <a:t>It is important that learners are able to interpret answers and check that they make sense in context, including by estimation, and are able to use appropriate methods to answer questions by collecting, analysing and summarising data and interpreting results. They are able to evaluate their methods and suggest different or better ways to approach investigations in the future. </a:t>
            </a:r>
          </a:p>
          <a:p>
            <a:r>
              <a:rPr lang="en-GB" sz="1700">
                <a:solidFill>
                  <a:srgbClr val="000000"/>
                </a:solidFill>
              </a:rPr>
              <a:t>Deep understanding in mathematics and numeracy should develop through planning for all five of the mathematical proficiencies, and the connection and application of these in a range of contexts. </a:t>
            </a:r>
          </a:p>
          <a:p>
            <a:endParaRPr lang="en-GB" sz="1700">
              <a:solidFill>
                <a:srgbClr val="000000"/>
              </a:solidFill>
            </a:endParaRPr>
          </a:p>
        </p:txBody>
      </p:sp>
      <p:pic>
        <p:nvPicPr>
          <p:cNvPr id="6" name="Picture 5">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37345724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179226" y="826680"/>
            <a:ext cx="9833548" cy="1325563"/>
          </a:xfrm>
        </p:spPr>
        <p:txBody>
          <a:bodyPr>
            <a:normAutofit/>
          </a:bodyPr>
          <a:lstStyle/>
          <a:p>
            <a:pPr algn="ctr"/>
            <a:r>
              <a:rPr lang="en-GB" sz="4000" b="1">
                <a:solidFill>
                  <a:srgbClr val="FFFFFF"/>
                </a:solidFill>
              </a:rPr>
              <a:t>Considerations for pedagogy </a:t>
            </a:r>
            <a:endParaRPr lang="en-GB" sz="4000">
              <a:solidFill>
                <a:srgbClr val="FFFFFF"/>
              </a:solidFill>
            </a:endParaRPr>
          </a:p>
        </p:txBody>
      </p:sp>
      <p:sp>
        <p:nvSpPr>
          <p:cNvPr id="3" name="Content Placeholder 2"/>
          <p:cNvSpPr>
            <a:spLocks noGrp="1"/>
          </p:cNvSpPr>
          <p:nvPr>
            <p:ph idx="1"/>
          </p:nvPr>
        </p:nvSpPr>
        <p:spPr>
          <a:xfrm>
            <a:off x="1179226" y="3092970"/>
            <a:ext cx="9833548" cy="2693976"/>
          </a:xfrm>
        </p:spPr>
        <p:txBody>
          <a:bodyPr>
            <a:normAutofit/>
          </a:bodyPr>
          <a:lstStyle/>
          <a:p>
            <a:r>
              <a:rPr lang="en-GB" sz="1600">
                <a:solidFill>
                  <a:srgbClr val="000000"/>
                </a:solidFill>
              </a:rPr>
              <a:t>There is no research that says one way of teaching mathematics is better than any other. Nevertheless pedagogy should ensure the overall development of these proficiencies and also be relevant for the mathematics being taught. </a:t>
            </a:r>
          </a:p>
          <a:p>
            <a:r>
              <a:rPr lang="en-GB" sz="1600">
                <a:solidFill>
                  <a:srgbClr val="000000"/>
                </a:solidFill>
              </a:rPr>
              <a:t>Mathematics teaching needs to be conceptually connected and coherent. This requires mastery and memory of earlier concepts; comprehensible starting points; consistent use of language, symbols, images and other representations; illuminating choice of examples; relevant use of digital tools. These should be combined into lesson sequences which might include problem-solving, exploration, direct instruction, application, exercises and extended tasks as appropriate for the specific mathematics being taught and the overall development of the five proficiencies. At any point in a sequence the mathematical focus might be a new concept, an extension of an earlier concept, a relationship, a technique, a fact, a theorem, a mathematical strategy or a way of thinking. </a:t>
            </a:r>
          </a:p>
          <a:p>
            <a:endParaRPr lang="en-GB" sz="1600">
              <a:solidFill>
                <a:srgbClr val="000000"/>
              </a:solidFill>
            </a:endParaRPr>
          </a:p>
        </p:txBody>
      </p:sp>
      <p:pic>
        <p:nvPicPr>
          <p:cNvPr id="6" name="Picture 5">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1658929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Local, national and international contexts in this Area example…</a:t>
            </a:r>
            <a:endParaRPr lang="en-GB" dirty="0"/>
          </a:p>
        </p:txBody>
      </p:sp>
      <p:sp>
        <p:nvSpPr>
          <p:cNvPr id="3" name="Content Placeholder 2"/>
          <p:cNvSpPr>
            <a:spLocks noGrp="1"/>
          </p:cNvSpPr>
          <p:nvPr>
            <p:ph idx="1"/>
          </p:nvPr>
        </p:nvSpPr>
        <p:spPr>
          <a:xfrm>
            <a:off x="838200" y="1825625"/>
            <a:ext cx="3966556" cy="4351338"/>
          </a:xfrm>
        </p:spPr>
        <p:txBody>
          <a:bodyPr/>
          <a:lstStyle/>
          <a:p>
            <a:r>
              <a:rPr lang="en-GB" b="1" dirty="0"/>
              <a:t>Welsh language: </a:t>
            </a:r>
            <a:r>
              <a:rPr lang="en-GB" dirty="0"/>
              <a:t>consider teaching learners the traditional, </a:t>
            </a:r>
            <a:r>
              <a:rPr lang="en-GB" dirty="0" err="1"/>
              <a:t>vigesimal</a:t>
            </a:r>
            <a:r>
              <a:rPr lang="en-GB" dirty="0"/>
              <a:t>, way of counting in Welsh, as well as the modern decimal way, to highlight the distinctive nature of mathematics in a Welsh language context. </a:t>
            </a:r>
          </a:p>
        </p:txBody>
      </p:sp>
      <p:pic>
        <p:nvPicPr>
          <p:cNvPr id="5" name="Picture 4"/>
          <p:cNvPicPr>
            <a:picLocks noChangeAspect="1"/>
          </p:cNvPicPr>
          <p:nvPr/>
        </p:nvPicPr>
        <p:blipFill rotWithShape="1">
          <a:blip r:embed="rId2"/>
          <a:srcRect l="72520" t="54344" r="8596" b="17903"/>
          <a:stretch/>
        </p:blipFill>
        <p:spPr>
          <a:xfrm>
            <a:off x="6350923" y="1825625"/>
            <a:ext cx="4738571" cy="3917531"/>
          </a:xfrm>
          <a:prstGeom prst="rect">
            <a:avLst/>
          </a:prstGeom>
        </p:spPr>
      </p:pic>
      <p:pic>
        <p:nvPicPr>
          <p:cNvPr id="6" name="Picture 5">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26954275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38214" y="1028413"/>
            <a:ext cx="10078857" cy="4115374"/>
          </a:xfrm>
          <a:prstGeom prst="rect">
            <a:avLst/>
          </a:prstGeom>
        </p:spPr>
      </p:pic>
      <p:sp>
        <p:nvSpPr>
          <p:cNvPr id="3" name="TextBox 2"/>
          <p:cNvSpPr txBox="1"/>
          <p:nvPr/>
        </p:nvSpPr>
        <p:spPr>
          <a:xfrm>
            <a:off x="653143" y="342900"/>
            <a:ext cx="2386679" cy="369332"/>
          </a:xfrm>
          <a:prstGeom prst="rect">
            <a:avLst/>
          </a:prstGeom>
          <a:noFill/>
        </p:spPr>
        <p:txBody>
          <a:bodyPr wrap="none" rtlCol="0">
            <a:spAutoFit/>
          </a:bodyPr>
          <a:lstStyle/>
          <a:p>
            <a:r>
              <a:rPr lang="en-GB" dirty="0"/>
              <a:t>ERW – Scheme of Work</a:t>
            </a:r>
          </a:p>
        </p:txBody>
      </p:sp>
      <p:pic>
        <p:nvPicPr>
          <p:cNvPr id="4" name="Picture 3">
            <a:hlinkClick r:id="rId3" action="ppaction://hlinksldjump"/>
          </p:cNvPr>
          <p:cNvPicPr>
            <a:picLocks noChangeAspect="1"/>
          </p:cNvPicPr>
          <p:nvPr/>
        </p:nvPicPr>
        <p:blipFill>
          <a:blip r:embed="rId4"/>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22079946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2758" y="636511"/>
            <a:ext cx="4505133" cy="3021089"/>
          </a:xfrm>
          <a:prstGeom prst="rect">
            <a:avLst/>
          </a:prstGeom>
        </p:spPr>
      </p:pic>
      <p:pic>
        <p:nvPicPr>
          <p:cNvPr id="3" name="Picture 2"/>
          <p:cNvPicPr>
            <a:picLocks noChangeAspect="1"/>
          </p:cNvPicPr>
          <p:nvPr/>
        </p:nvPicPr>
        <p:blipFill>
          <a:blip r:embed="rId3"/>
          <a:stretch>
            <a:fillRect/>
          </a:stretch>
        </p:blipFill>
        <p:spPr>
          <a:xfrm>
            <a:off x="2590881" y="3331029"/>
            <a:ext cx="6541470" cy="2972070"/>
          </a:xfrm>
          <a:prstGeom prst="rect">
            <a:avLst/>
          </a:prstGeom>
        </p:spPr>
      </p:pic>
      <p:pic>
        <p:nvPicPr>
          <p:cNvPr id="4" name="Picture 3"/>
          <p:cNvPicPr>
            <a:picLocks noChangeAspect="1"/>
          </p:cNvPicPr>
          <p:nvPr/>
        </p:nvPicPr>
        <p:blipFill>
          <a:blip r:embed="rId4"/>
          <a:stretch>
            <a:fillRect/>
          </a:stretch>
        </p:blipFill>
        <p:spPr>
          <a:xfrm>
            <a:off x="5174152" y="4571809"/>
            <a:ext cx="6172776" cy="2057592"/>
          </a:xfrm>
          <a:prstGeom prst="rect">
            <a:avLst/>
          </a:prstGeom>
        </p:spPr>
      </p:pic>
      <p:pic>
        <p:nvPicPr>
          <p:cNvPr id="5" name="Picture 4"/>
          <p:cNvPicPr>
            <a:picLocks noChangeAspect="1"/>
          </p:cNvPicPr>
          <p:nvPr/>
        </p:nvPicPr>
        <p:blipFill>
          <a:blip r:embed="rId5"/>
          <a:stretch>
            <a:fillRect/>
          </a:stretch>
        </p:blipFill>
        <p:spPr>
          <a:xfrm>
            <a:off x="3505969" y="428238"/>
            <a:ext cx="8478433" cy="2772162"/>
          </a:xfrm>
          <a:prstGeom prst="rect">
            <a:avLst/>
          </a:prstGeom>
        </p:spPr>
      </p:pic>
      <p:pic>
        <p:nvPicPr>
          <p:cNvPr id="6" name="Picture 5">
            <a:hlinkClick r:id="rId6" action="ppaction://hlinksldjump"/>
          </p:cNvPr>
          <p:cNvPicPr>
            <a:picLocks noChangeAspect="1"/>
          </p:cNvPicPr>
          <p:nvPr/>
        </p:nvPicPr>
        <p:blipFill>
          <a:blip r:embed="rId7"/>
          <a:stretch>
            <a:fillRect/>
          </a:stretch>
        </p:blipFill>
        <p:spPr>
          <a:xfrm>
            <a:off x="188817" y="5614987"/>
            <a:ext cx="1738636" cy="1063667"/>
          </a:xfrm>
          <a:prstGeom prst="rect">
            <a:avLst/>
          </a:prstGeom>
        </p:spPr>
      </p:pic>
      <p:pic>
        <p:nvPicPr>
          <p:cNvPr id="7" name="Picture 6"/>
          <p:cNvPicPr>
            <a:picLocks noChangeAspect="1"/>
          </p:cNvPicPr>
          <p:nvPr/>
        </p:nvPicPr>
        <p:blipFill>
          <a:blip r:embed="rId8"/>
          <a:stretch>
            <a:fillRect/>
          </a:stretch>
        </p:blipFill>
        <p:spPr>
          <a:xfrm>
            <a:off x="188817" y="195459"/>
            <a:ext cx="2075862" cy="882104"/>
          </a:xfrm>
          <a:prstGeom prst="rect">
            <a:avLst/>
          </a:prstGeom>
        </p:spPr>
      </p:pic>
    </p:spTree>
    <p:extLst>
      <p:ext uri="{BB962C8B-B14F-4D97-AF65-F5344CB8AC3E}">
        <p14:creationId xmlns:p14="http://schemas.microsoft.com/office/powerpoint/2010/main" val="3388584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47709" y="2025108"/>
            <a:ext cx="9974067" cy="4096322"/>
          </a:xfrm>
          <a:prstGeom prst="rect">
            <a:avLst/>
          </a:prstGeom>
        </p:spPr>
      </p:pic>
      <p:pic>
        <p:nvPicPr>
          <p:cNvPr id="3" name="Picture 2"/>
          <p:cNvPicPr>
            <a:picLocks noChangeAspect="1"/>
          </p:cNvPicPr>
          <p:nvPr/>
        </p:nvPicPr>
        <p:blipFill>
          <a:blip r:embed="rId3"/>
          <a:stretch>
            <a:fillRect/>
          </a:stretch>
        </p:blipFill>
        <p:spPr>
          <a:xfrm>
            <a:off x="4191450" y="1082662"/>
            <a:ext cx="3286584" cy="3181794"/>
          </a:xfrm>
          <a:prstGeom prst="rect">
            <a:avLst/>
          </a:prstGeom>
        </p:spPr>
      </p:pic>
      <p:pic>
        <p:nvPicPr>
          <p:cNvPr id="4" name="Picture 3"/>
          <p:cNvPicPr>
            <a:picLocks noChangeAspect="1"/>
          </p:cNvPicPr>
          <p:nvPr/>
        </p:nvPicPr>
        <p:blipFill>
          <a:blip r:embed="rId4"/>
          <a:stretch>
            <a:fillRect/>
          </a:stretch>
        </p:blipFill>
        <p:spPr>
          <a:xfrm>
            <a:off x="1657446" y="1282055"/>
            <a:ext cx="8354591" cy="4839375"/>
          </a:xfrm>
          <a:prstGeom prst="rect">
            <a:avLst/>
          </a:prstGeom>
        </p:spPr>
      </p:pic>
      <p:pic>
        <p:nvPicPr>
          <p:cNvPr id="5" name="Picture 4"/>
          <p:cNvPicPr>
            <a:picLocks noChangeAspect="1"/>
          </p:cNvPicPr>
          <p:nvPr/>
        </p:nvPicPr>
        <p:blipFill>
          <a:blip r:embed="rId5"/>
          <a:stretch>
            <a:fillRect/>
          </a:stretch>
        </p:blipFill>
        <p:spPr>
          <a:xfrm>
            <a:off x="1728894" y="867000"/>
            <a:ext cx="8497486" cy="4820323"/>
          </a:xfrm>
          <a:prstGeom prst="rect">
            <a:avLst/>
          </a:prstGeom>
        </p:spPr>
      </p:pic>
      <p:pic>
        <p:nvPicPr>
          <p:cNvPr id="6" name="Picture 5"/>
          <p:cNvPicPr>
            <a:picLocks noChangeAspect="1"/>
          </p:cNvPicPr>
          <p:nvPr/>
        </p:nvPicPr>
        <p:blipFill>
          <a:blip r:embed="rId6"/>
          <a:stretch>
            <a:fillRect/>
          </a:stretch>
        </p:blipFill>
        <p:spPr>
          <a:xfrm>
            <a:off x="4191450" y="929581"/>
            <a:ext cx="3572374" cy="4801270"/>
          </a:xfrm>
          <a:prstGeom prst="rect">
            <a:avLst/>
          </a:prstGeom>
        </p:spPr>
      </p:pic>
      <p:sp>
        <p:nvSpPr>
          <p:cNvPr id="8" name="TextBox 7"/>
          <p:cNvSpPr txBox="1"/>
          <p:nvPr/>
        </p:nvSpPr>
        <p:spPr>
          <a:xfrm>
            <a:off x="326571" y="179614"/>
            <a:ext cx="3630546" cy="461665"/>
          </a:xfrm>
          <a:prstGeom prst="rect">
            <a:avLst/>
          </a:prstGeom>
          <a:noFill/>
        </p:spPr>
        <p:txBody>
          <a:bodyPr wrap="none" rtlCol="0">
            <a:spAutoFit/>
          </a:bodyPr>
          <a:lstStyle/>
          <a:p>
            <a:r>
              <a:rPr lang="en-GB" sz="2400" b="1" u="sng" dirty="0"/>
              <a:t>Skills across the curriculum</a:t>
            </a:r>
          </a:p>
        </p:txBody>
      </p:sp>
      <p:pic>
        <p:nvPicPr>
          <p:cNvPr id="9" name="Picture 8">
            <a:hlinkClick r:id="rId7" action="ppaction://hlinksldjump"/>
          </p:cNvPr>
          <p:cNvPicPr>
            <a:picLocks noChangeAspect="1"/>
          </p:cNvPicPr>
          <p:nvPr/>
        </p:nvPicPr>
        <p:blipFill>
          <a:blip r:embed="rId8"/>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1819004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2"/>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nodeType="clickEffect">
                                  <p:stCondLst>
                                    <p:cond delay="0"/>
                                  </p:stCondLst>
                                  <p:childTnLst>
                                    <p:anim calcmode="lin" valueType="num">
                                      <p:cBhvr additive="base">
                                        <p:cTn id="30" dur="500"/>
                                        <p:tgtEl>
                                          <p:spTgt spid="6"/>
                                        </p:tgtEl>
                                        <p:attrNameLst>
                                          <p:attrName>ppt_x</p:attrName>
                                        </p:attrNameLst>
                                      </p:cBhvr>
                                      <p:tavLst>
                                        <p:tav tm="0">
                                          <p:val>
                                            <p:strVal val="ppt_x"/>
                                          </p:val>
                                        </p:tav>
                                        <p:tav tm="100000">
                                          <p:val>
                                            <p:strVal val="ppt_x"/>
                                          </p:val>
                                        </p:tav>
                                      </p:tavLst>
                                    </p:anim>
                                    <p:anim calcmode="lin" valueType="num">
                                      <p:cBhvr additive="base">
                                        <p:cTn id="31" dur="500"/>
                                        <p:tgtEl>
                                          <p:spTgt spid="6"/>
                                        </p:tgtEl>
                                        <p:attrNameLst>
                                          <p:attrName>ppt_y</p:attrName>
                                        </p:attrNameLst>
                                      </p:cBhvr>
                                      <p:tavLst>
                                        <p:tav tm="0">
                                          <p:val>
                                            <p:strVal val="ppt_y"/>
                                          </p:val>
                                        </p:tav>
                                        <p:tav tm="100000">
                                          <p:val>
                                            <p:strVal val="1+ppt_h/2"/>
                                          </p:val>
                                        </p:tav>
                                      </p:tavLst>
                                    </p:anim>
                                    <p:set>
                                      <p:cBhvr>
                                        <p:cTn id="32" dur="1" fill="hold">
                                          <p:stCondLst>
                                            <p:cond delay="499"/>
                                          </p:stCondLst>
                                        </p:cTn>
                                        <p:tgtEl>
                                          <p:spTgt spid="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xit" presetSubtype="32" fill="hold" nodeType="clickEffect">
                                  <p:stCondLst>
                                    <p:cond delay="0"/>
                                  </p:stCondLst>
                                  <p:childTnLst>
                                    <p:anim calcmode="lin" valueType="num">
                                      <p:cBhvr>
                                        <p:cTn id="42" dur="500"/>
                                        <p:tgtEl>
                                          <p:spTgt spid="4"/>
                                        </p:tgtEl>
                                        <p:attrNameLst>
                                          <p:attrName>ppt_w</p:attrName>
                                        </p:attrNameLst>
                                      </p:cBhvr>
                                      <p:tavLst>
                                        <p:tav tm="0">
                                          <p:val>
                                            <p:strVal val="ppt_w"/>
                                          </p:val>
                                        </p:tav>
                                        <p:tav tm="100000">
                                          <p:val>
                                            <p:fltVal val="0"/>
                                          </p:val>
                                        </p:tav>
                                      </p:tavLst>
                                    </p:anim>
                                    <p:anim calcmode="lin" valueType="num">
                                      <p:cBhvr>
                                        <p:cTn id="43" dur="500"/>
                                        <p:tgtEl>
                                          <p:spTgt spid="4"/>
                                        </p:tgtEl>
                                        <p:attrNameLst>
                                          <p:attrName>ppt_h</p:attrName>
                                        </p:attrNameLst>
                                      </p:cBhvr>
                                      <p:tavLst>
                                        <p:tav tm="0">
                                          <p:val>
                                            <p:strVal val="ppt_h"/>
                                          </p:val>
                                        </p:tav>
                                        <p:tav tm="100000">
                                          <p:val>
                                            <p:fltVal val="0"/>
                                          </p:val>
                                        </p:tav>
                                      </p:tavLst>
                                    </p:anim>
                                    <p:animEffect transition="out" filter="fade">
                                      <p:cBhvr>
                                        <p:cTn id="44" dur="500"/>
                                        <p:tgtEl>
                                          <p:spTgt spid="4"/>
                                        </p:tgtEl>
                                      </p:cBhvr>
                                    </p:animEffect>
                                    <p:set>
                                      <p:cBhvr>
                                        <p:cTn id="45" dur="1" fill="hold">
                                          <p:stCondLst>
                                            <p:cond delay="499"/>
                                          </p:stCondLst>
                                        </p:cTn>
                                        <p:tgtEl>
                                          <p:spTgt spid="4"/>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500" fill="hold"/>
                                        <p:tgtEl>
                                          <p:spTgt spid="5"/>
                                        </p:tgtEl>
                                        <p:attrNameLst>
                                          <p:attrName>ppt_x</p:attrName>
                                        </p:attrNameLst>
                                      </p:cBhvr>
                                      <p:tavLst>
                                        <p:tav tm="0">
                                          <p:val>
                                            <p:strVal val="#ppt_x"/>
                                          </p:val>
                                        </p:tav>
                                        <p:tav tm="100000">
                                          <p:val>
                                            <p:strVal val="#ppt_x"/>
                                          </p:val>
                                        </p:tav>
                                      </p:tavLst>
                                    </p:anim>
                                    <p:anim calcmode="lin" valueType="num">
                                      <p:cBhvr additive="base">
                                        <p:cTn id="5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xit" presetSubtype="4" fill="hold" nodeType="clickEffect">
                                  <p:stCondLst>
                                    <p:cond delay="0"/>
                                  </p:stCondLst>
                                  <p:childTnLst>
                                    <p:anim calcmode="lin" valueType="num">
                                      <p:cBhvr additive="base">
                                        <p:cTn id="55" dur="500"/>
                                        <p:tgtEl>
                                          <p:spTgt spid="5"/>
                                        </p:tgtEl>
                                        <p:attrNameLst>
                                          <p:attrName>ppt_x</p:attrName>
                                        </p:attrNameLst>
                                      </p:cBhvr>
                                      <p:tavLst>
                                        <p:tav tm="0">
                                          <p:val>
                                            <p:strVal val="ppt_x"/>
                                          </p:val>
                                        </p:tav>
                                        <p:tav tm="100000">
                                          <p:val>
                                            <p:strVal val="ppt_x"/>
                                          </p:val>
                                        </p:tav>
                                      </p:tavLst>
                                    </p:anim>
                                    <p:anim calcmode="lin" valueType="num">
                                      <p:cBhvr additive="base">
                                        <p:cTn id="56" dur="500"/>
                                        <p:tgtEl>
                                          <p:spTgt spid="5"/>
                                        </p:tgtEl>
                                        <p:attrNameLst>
                                          <p:attrName>ppt_y</p:attrName>
                                        </p:attrNameLst>
                                      </p:cBhvr>
                                      <p:tavLst>
                                        <p:tav tm="0">
                                          <p:val>
                                            <p:strVal val="ppt_y"/>
                                          </p:val>
                                        </p:tav>
                                        <p:tav tm="100000">
                                          <p:val>
                                            <p:strVal val="1+ppt_h/2"/>
                                          </p:val>
                                        </p:tav>
                                      </p:tavLst>
                                    </p:anim>
                                    <p:set>
                                      <p:cBhvr>
                                        <p:cTn id="5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880955" y="2814854"/>
            <a:ext cx="5630587" cy="3569618"/>
          </a:xfrm>
          <a:prstGeom prst="rect">
            <a:avLst/>
          </a:prstGeom>
        </p:spPr>
      </p:pic>
      <p:pic>
        <p:nvPicPr>
          <p:cNvPr id="3" name="Picture 2"/>
          <p:cNvPicPr>
            <a:picLocks noChangeAspect="1"/>
          </p:cNvPicPr>
          <p:nvPr/>
        </p:nvPicPr>
        <p:blipFill>
          <a:blip r:embed="rId3"/>
          <a:stretch>
            <a:fillRect/>
          </a:stretch>
        </p:blipFill>
        <p:spPr>
          <a:xfrm>
            <a:off x="547629" y="2837984"/>
            <a:ext cx="5623717" cy="3546488"/>
          </a:xfrm>
          <a:prstGeom prst="rect">
            <a:avLst/>
          </a:prstGeom>
        </p:spPr>
      </p:pic>
      <p:sp>
        <p:nvSpPr>
          <p:cNvPr id="4" name="TextBox 3"/>
          <p:cNvSpPr txBox="1"/>
          <p:nvPr/>
        </p:nvSpPr>
        <p:spPr>
          <a:xfrm>
            <a:off x="424542" y="244928"/>
            <a:ext cx="3510644" cy="830997"/>
          </a:xfrm>
          <a:prstGeom prst="rect">
            <a:avLst/>
          </a:prstGeom>
          <a:noFill/>
        </p:spPr>
        <p:txBody>
          <a:bodyPr wrap="square" rtlCol="0">
            <a:spAutoFit/>
          </a:bodyPr>
          <a:lstStyle/>
          <a:p>
            <a:r>
              <a:rPr lang="en-GB" sz="2400" b="1" u="sng" dirty="0"/>
              <a:t>Guided Numeracy Sessions</a:t>
            </a:r>
          </a:p>
        </p:txBody>
      </p:sp>
      <p:pic>
        <p:nvPicPr>
          <p:cNvPr id="5" name="Picture 4">
            <a:hlinkClick r:id="rId4" action="ppaction://hlinksldjump"/>
          </p:cNvPr>
          <p:cNvPicPr>
            <a:picLocks noChangeAspect="1"/>
          </p:cNvPicPr>
          <p:nvPr/>
        </p:nvPicPr>
        <p:blipFill>
          <a:blip r:embed="rId5"/>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10203973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2719" y="204020"/>
            <a:ext cx="4052710" cy="707616"/>
          </a:xfrm>
          <a:prstGeom prst="rect">
            <a:avLst/>
          </a:prstGeom>
        </p:spPr>
      </p:pic>
      <p:sp>
        <p:nvSpPr>
          <p:cNvPr id="3" name="TextBox 2"/>
          <p:cNvSpPr txBox="1"/>
          <p:nvPr/>
        </p:nvSpPr>
        <p:spPr>
          <a:xfrm>
            <a:off x="0" y="911636"/>
            <a:ext cx="4662302" cy="369332"/>
          </a:xfrm>
          <a:prstGeom prst="rect">
            <a:avLst/>
          </a:prstGeom>
          <a:noFill/>
        </p:spPr>
        <p:txBody>
          <a:bodyPr wrap="none" rtlCol="0">
            <a:spAutoFit/>
          </a:bodyPr>
          <a:lstStyle/>
          <a:p>
            <a:r>
              <a:rPr lang="en-GB" dirty="0"/>
              <a:t>Creating independence and application of skills.</a:t>
            </a:r>
          </a:p>
        </p:txBody>
      </p:sp>
      <p:pic>
        <p:nvPicPr>
          <p:cNvPr id="4" name="Picture 3"/>
          <p:cNvPicPr>
            <a:picLocks noChangeAspect="1"/>
          </p:cNvPicPr>
          <p:nvPr/>
        </p:nvPicPr>
        <p:blipFill>
          <a:blip r:embed="rId3"/>
          <a:stretch>
            <a:fillRect/>
          </a:stretch>
        </p:blipFill>
        <p:spPr>
          <a:xfrm>
            <a:off x="697136" y="3069772"/>
            <a:ext cx="2247253" cy="3020308"/>
          </a:xfrm>
          <a:prstGeom prst="rect">
            <a:avLst/>
          </a:prstGeom>
        </p:spPr>
      </p:pic>
      <p:pic>
        <p:nvPicPr>
          <p:cNvPr id="5" name="Picture 4"/>
          <p:cNvPicPr>
            <a:picLocks noChangeAspect="1"/>
          </p:cNvPicPr>
          <p:nvPr/>
        </p:nvPicPr>
        <p:blipFill>
          <a:blip r:embed="rId4"/>
          <a:stretch>
            <a:fillRect/>
          </a:stretch>
        </p:blipFill>
        <p:spPr>
          <a:xfrm>
            <a:off x="4245429" y="1619252"/>
            <a:ext cx="7763958" cy="4991797"/>
          </a:xfrm>
          <a:prstGeom prst="rect">
            <a:avLst/>
          </a:prstGeom>
        </p:spPr>
      </p:pic>
      <p:pic>
        <p:nvPicPr>
          <p:cNvPr id="6" name="Picture 5">
            <a:hlinkClick r:id="rId5" action="ppaction://hlinksldjump"/>
          </p:cNvPr>
          <p:cNvPicPr>
            <a:picLocks noChangeAspect="1"/>
          </p:cNvPicPr>
          <p:nvPr/>
        </p:nvPicPr>
        <p:blipFill>
          <a:blip r:embed="rId6"/>
          <a:stretch>
            <a:fillRect/>
          </a:stretch>
        </p:blipFill>
        <p:spPr>
          <a:xfrm>
            <a:off x="188817" y="5614987"/>
            <a:ext cx="1738636" cy="1063667"/>
          </a:xfrm>
          <a:prstGeom prst="rect">
            <a:avLst/>
          </a:prstGeom>
        </p:spPr>
      </p:pic>
    </p:spTree>
    <p:extLst>
      <p:ext uri="{BB962C8B-B14F-4D97-AF65-F5344CB8AC3E}">
        <p14:creationId xmlns:p14="http://schemas.microsoft.com/office/powerpoint/2010/main" val="232620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CultureName xmlns="49b192b1-2862-4609-96d2-432b3113e2c7" xsi:nil="true"/>
    <Templates xmlns="49b192b1-2862-4609-96d2-432b3113e2c7" xsi:nil="true"/>
    <Owner xmlns="49b192b1-2862-4609-96d2-432b3113e2c7">
      <UserInfo>
        <DisplayName/>
        <AccountId xsi:nil="true"/>
        <AccountType/>
      </UserInfo>
    </Owner>
    <Distribution_Groups xmlns="49b192b1-2862-4609-96d2-432b3113e2c7" xsi:nil="true"/>
    <NotebookType xmlns="49b192b1-2862-4609-96d2-432b3113e2c7" xsi:nil="true"/>
    <Math_Settings xmlns="49b192b1-2862-4609-96d2-432b3113e2c7" xsi:nil="true"/>
    <Is_Collaboration_Space_Locked xmlns="49b192b1-2862-4609-96d2-432b3113e2c7" xsi:nil="true"/>
    <LMS_Mappings xmlns="49b192b1-2862-4609-96d2-432b3113e2c7" xsi:nil="true"/>
    <FolderType xmlns="49b192b1-2862-4609-96d2-432b3113e2c7" xsi:nil="true"/>
    <DefaultSectionNames xmlns="49b192b1-2862-4609-96d2-432b3113e2c7" xsi:nil="true"/>
    <AppVersion xmlns="49b192b1-2862-4609-96d2-432b3113e2c7" xsi:nil="true"/>
    <Self_Registration_Enabled xmlns="49b192b1-2862-4609-96d2-432b3113e2c7" xsi:nil="true"/>
    <TeamsChannelId xmlns="49b192b1-2862-4609-96d2-432b3113e2c7" xsi:nil="true"/>
    <IsNotebookLocked xmlns="49b192b1-2862-4609-96d2-432b3113e2c7" xsi:nil="true"/>
    <Has_Leaders_Only_SectionGroup xmlns="49b192b1-2862-4609-96d2-432b3113e2c7" xsi:nil="true"/>
    <Invited_Members xmlns="49b192b1-2862-4609-96d2-432b3113e2c7" xsi:nil="true"/>
    <Leaders xmlns="49b192b1-2862-4609-96d2-432b3113e2c7">
      <UserInfo>
        <DisplayName/>
        <AccountId xsi:nil="true"/>
        <AccountType/>
      </UserInfo>
    </Leaders>
    <Members xmlns="49b192b1-2862-4609-96d2-432b3113e2c7">
      <UserInfo>
        <DisplayName/>
        <AccountId xsi:nil="true"/>
        <AccountType/>
      </UserInfo>
    </Members>
    <Member_Groups xmlns="49b192b1-2862-4609-96d2-432b3113e2c7">
      <UserInfo>
        <DisplayName/>
        <AccountId xsi:nil="true"/>
        <AccountType/>
      </UserInfo>
    </Member_Groups>
    <Invited_Leaders xmlns="49b192b1-2862-4609-96d2-432b3113e2c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97DAC9881657D4DBD5033434C287101" ma:contentTypeVersion="24" ma:contentTypeDescription="Create a new document." ma:contentTypeScope="" ma:versionID="09fd1c8918fd25e8d2a091dde65d7dca">
  <xsd:schema xmlns:xsd="http://www.w3.org/2001/XMLSchema" xmlns:xs="http://www.w3.org/2001/XMLSchema" xmlns:p="http://schemas.microsoft.com/office/2006/metadata/properties" xmlns:ns2="49b192b1-2862-4609-96d2-432b3113e2c7" targetNamespace="http://schemas.microsoft.com/office/2006/metadata/properties" ma:root="true" ma:fieldsID="5ff8e0aaab2bde279ab56756d629d29e" ns2:_="">
    <xsd:import namespace="49b192b1-2862-4609-96d2-432b3113e2c7"/>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b192b1-2862-4609-96d2-432b3113e2c7"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0" nillable="true" ma:displayName="MediaServiceAutoKeyPoints" ma:hidden="true" ma:internalName="MediaServiceAutoKeyPoints" ma:readOnly="true">
      <xsd:simpleType>
        <xsd:restriction base="dms:Note"/>
      </xsd:simpleType>
    </xsd:element>
    <xsd:element name="MediaServiceKeyPoints" ma:index="3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FE76CBF-7536-49F8-8B14-A3813C60BB6A}">
  <ds:schemaRefs>
    <ds:schemaRef ds:uri="ab407394-fbc8-4082-8b80-af5244698f72"/>
    <ds:schemaRef ds:uri="0aa40531-d820-4eec-9f2f-548b0f407dd5"/>
    <ds:schemaRef ds:uri="http://schemas.microsoft.com/office/2006/documentManagement/types"/>
    <ds:schemaRef ds:uri="http://www.w3.org/XML/1998/namespace"/>
    <ds:schemaRef ds:uri="http://purl.org/dc/terms/"/>
    <ds:schemaRef ds:uri="http://purl.org/dc/dcmitype/"/>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49b192b1-2862-4609-96d2-432b3113e2c7"/>
  </ds:schemaRefs>
</ds:datastoreItem>
</file>

<file path=customXml/itemProps2.xml><?xml version="1.0" encoding="utf-8"?>
<ds:datastoreItem xmlns:ds="http://schemas.openxmlformats.org/officeDocument/2006/customXml" ds:itemID="{9D83D23F-8B15-49FC-AF06-3BD3447D588C}">
  <ds:schemaRefs>
    <ds:schemaRef ds:uri="http://schemas.microsoft.com/sharepoint/v3/contenttype/forms"/>
  </ds:schemaRefs>
</ds:datastoreItem>
</file>

<file path=customXml/itemProps3.xml><?xml version="1.0" encoding="utf-8"?>
<ds:datastoreItem xmlns:ds="http://schemas.openxmlformats.org/officeDocument/2006/customXml" ds:itemID="{58155E56-9503-42EC-A00E-A90A9C07BC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b192b1-2862-4609-96d2-432b3113e2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238</TotalTime>
  <Words>3141</Words>
  <Application>Microsoft Office PowerPoint</Application>
  <PresentationFormat>Widescreen</PresentationFormat>
  <Paragraphs>198</Paragraphs>
  <Slides>34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Calibri Light</vt:lpstr>
      <vt:lpstr>Courier New</vt:lpstr>
      <vt:lpstr>Museo Sans 100</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A vision for every school’s curriculum</vt:lpstr>
      <vt:lpstr>Designing A SCHOOL curriculum</vt:lpstr>
      <vt:lpstr>Progression and assessment at the heart of curriculum design</vt:lpstr>
      <vt:lpstr>PowerPoint Presentation</vt:lpstr>
      <vt:lpstr>The curriculum requirements</vt:lpstr>
      <vt:lpstr>Curriculum requirements…</vt:lpstr>
      <vt:lpstr>Curriculum requirements…</vt:lpstr>
      <vt:lpstr>Common to each AoLE’s guidance though specific to the Area</vt:lpstr>
      <vt:lpstr>Mathematics and Numeracy Area of Learning and Experience </vt:lpstr>
      <vt:lpstr>PowerPoint Presentation</vt:lpstr>
      <vt:lpstr>Statements of what matters </vt:lpstr>
      <vt:lpstr>Principles of progression </vt:lpstr>
      <vt:lpstr>Proficiencies </vt:lpstr>
      <vt:lpstr>Descriptions of learning </vt:lpstr>
      <vt:lpstr>PowerPoint Presentation</vt:lpstr>
      <vt:lpstr>PowerPoint Presentation</vt:lpstr>
      <vt:lpstr>PowerPoint Presentation</vt:lpstr>
      <vt:lpstr>Specific considerations for this Area </vt:lpstr>
      <vt:lpstr>Considerations for curriculum development </vt:lpstr>
      <vt:lpstr>PowerPoint Presentation</vt:lpstr>
      <vt:lpstr>PowerPoint Presentation</vt:lpstr>
      <vt:lpstr>Considerations for pedagogy </vt:lpstr>
      <vt:lpstr>Local, national and international contexts in this Area example…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Thomas (Morriston Primary School)</dc:creator>
  <cp:lastModifiedBy>A Thomas (Morriston Primary School)</cp:lastModifiedBy>
  <cp:revision>22</cp:revision>
  <dcterms:created xsi:type="dcterms:W3CDTF">2020-10-27T17:58:38Z</dcterms:created>
  <dcterms:modified xsi:type="dcterms:W3CDTF">2021-01-21T14:07:41Z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0x010100597DAC9881657D4DBD5033434C287101</vt:lpwstr>
  </property>
</Properties>
</file>