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2A4A"/>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4" autoAdjust="0"/>
    <p:restoredTop sz="94660"/>
  </p:normalViewPr>
  <p:slideViewPr>
    <p:cSldViewPr snapToGrid="0" showGuides="1">
      <p:cViewPr varScale="1">
        <p:scale>
          <a:sx n="114" d="100"/>
          <a:sy n="114" d="100"/>
        </p:scale>
        <p:origin x="1386"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30/09/2020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59000A2-7548-4FFB-8399-9A593D4194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37F8F6-E387-47C4-A975-2D197F196DD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8172" y="429199"/>
            <a:ext cx="8487182" cy="6001417"/>
          </a:xfrm>
          <a:prstGeom prst="rect">
            <a:avLst/>
          </a:prstGeom>
        </p:spPr>
      </p:pic>
      <p:sp>
        <p:nvSpPr>
          <p:cNvPr id="21" name="Title 20"/>
          <p:cNvSpPr>
            <a:spLocks noGrp="1"/>
          </p:cNvSpPr>
          <p:nvPr>
            <p:ph type="title"/>
          </p:nvPr>
        </p:nvSpPr>
        <p:spPr/>
        <p:txBody>
          <a:bodyPr/>
          <a:lstStyle/>
          <a:p>
            <a:r>
              <a:rPr lang="en-GB" sz="3600" dirty="0"/>
              <a:t>Buildings of the World</a:t>
            </a:r>
            <a:endParaRPr lang="en-GB" sz="3600" dirty="0">
              <a:latin typeface="+mn-lt"/>
            </a:endParaRPr>
          </a:p>
        </p:txBody>
      </p:sp>
      <p:grpSp>
        <p:nvGrpSpPr>
          <p:cNvPr id="13" name="Group 12">
            <a:extLst>
              <a:ext uri="{FF2B5EF4-FFF2-40B4-BE49-F238E27FC236}">
                <a16:creationId xmlns:a16="http://schemas.microsoft.com/office/drawing/2014/main" id="{CEC65BCB-8DF9-4C6E-A7DC-0F4EC8CEFF1B}"/>
              </a:ext>
            </a:extLst>
          </p:cNvPr>
          <p:cNvGrpSpPr/>
          <p:nvPr/>
        </p:nvGrpSpPr>
        <p:grpSpPr>
          <a:xfrm>
            <a:off x="1590261" y="2196548"/>
            <a:ext cx="6937513" cy="1699591"/>
            <a:chOff x="1590261" y="2196548"/>
            <a:chExt cx="6937513" cy="1699591"/>
          </a:xfrm>
        </p:grpSpPr>
        <p:sp>
          <p:nvSpPr>
            <p:cNvPr id="8" name="Rectangle 7">
              <a:extLst>
                <a:ext uri="{FF2B5EF4-FFF2-40B4-BE49-F238E27FC236}">
                  <a16:creationId xmlns:a16="http://schemas.microsoft.com/office/drawing/2014/main" id="{D413C9F6-1CFB-4901-839D-59192AB44E0C}"/>
                </a:ext>
              </a:extLst>
            </p:cNvPr>
            <p:cNvSpPr/>
            <p:nvPr/>
          </p:nvSpPr>
          <p:spPr>
            <a:xfrm>
              <a:off x="1590261" y="2196548"/>
              <a:ext cx="6937513" cy="1699591"/>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3051313" y="2348833"/>
              <a:ext cx="5332271" cy="1384995"/>
            </a:xfrm>
            <a:prstGeom prst="rect">
              <a:avLst/>
            </a:prstGeom>
          </p:spPr>
          <p:txBody>
            <a:bodyPr wrap="square" lIns="0" tIns="0" rIns="0" bIns="0">
              <a:spAutoFit/>
            </a:bodyPr>
            <a:lstStyle/>
            <a:p>
              <a:pPr algn="r"/>
              <a:r>
                <a:rPr lang="en-GB" dirty="0">
                  <a:solidFill>
                    <a:schemeClr val="bg1"/>
                  </a:solidFill>
                </a:rPr>
                <a:t>There are many wonderful and fascinating buildings around the world. Each one stands out for different reasons. This PowerPoint will introduce some of the most famous buildings and give you some important facts about them.</a:t>
              </a:r>
            </a:p>
          </p:txBody>
        </p:sp>
      </p:grpSp>
      <p:pic>
        <p:nvPicPr>
          <p:cNvPr id="12" name="Picture 11">
            <a:extLst>
              <a:ext uri="{FF2B5EF4-FFF2-40B4-BE49-F238E27FC236}">
                <a16:creationId xmlns:a16="http://schemas.microsoft.com/office/drawing/2014/main" id="{F8E136B6-8F83-4F66-8F3D-C6EBF53308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8051" y="419075"/>
            <a:ext cx="8467304" cy="600272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311E88-86D8-46C5-B2BA-FF7DC3C267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506" y="422060"/>
            <a:ext cx="3983507" cy="5988183"/>
          </a:xfrm>
          <a:prstGeom prst="roundRect">
            <a:avLst>
              <a:gd name="adj" fmla="val 4621"/>
            </a:avLst>
          </a:prstGeom>
        </p:spPr>
      </p:pic>
      <p:pic>
        <p:nvPicPr>
          <p:cNvPr id="20" name="Picture 19">
            <a:extLst>
              <a:ext uri="{FF2B5EF4-FFF2-40B4-BE49-F238E27FC236}">
                <a16:creationId xmlns:a16="http://schemas.microsoft.com/office/drawing/2014/main" id="{8D481ADA-2AAA-481D-9DC5-8CB60481F56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4097"/>
          <a:stretch/>
        </p:blipFill>
        <p:spPr>
          <a:xfrm>
            <a:off x="2987211" y="422059"/>
            <a:ext cx="1430212" cy="5988183"/>
          </a:xfrm>
          <a:prstGeom prst="rect">
            <a:avLst/>
          </a:prstGeom>
        </p:spPr>
      </p:pic>
      <p:grpSp>
        <p:nvGrpSpPr>
          <p:cNvPr id="19" name="Group 18">
            <a:extLst>
              <a:ext uri="{FF2B5EF4-FFF2-40B4-BE49-F238E27FC236}">
                <a16:creationId xmlns:a16="http://schemas.microsoft.com/office/drawing/2014/main" id="{9BC26039-E4BA-44C5-8ED8-E9CC2CDEE9D1}"/>
              </a:ext>
            </a:extLst>
          </p:cNvPr>
          <p:cNvGrpSpPr/>
          <p:nvPr/>
        </p:nvGrpSpPr>
        <p:grpSpPr>
          <a:xfrm>
            <a:off x="3708400" y="2516055"/>
            <a:ext cx="4819374" cy="3734352"/>
            <a:chOff x="3708400" y="2516055"/>
            <a:chExt cx="4819374" cy="3734352"/>
          </a:xfrm>
        </p:grpSpPr>
        <p:sp>
          <p:nvSpPr>
            <p:cNvPr id="8" name="Rectangle 7">
              <a:extLst>
                <a:ext uri="{FF2B5EF4-FFF2-40B4-BE49-F238E27FC236}">
                  <a16:creationId xmlns:a16="http://schemas.microsoft.com/office/drawing/2014/main" id="{D413C9F6-1CFB-4901-839D-59192AB44E0C}"/>
                </a:ext>
              </a:extLst>
            </p:cNvPr>
            <p:cNvSpPr/>
            <p:nvPr/>
          </p:nvSpPr>
          <p:spPr>
            <a:xfrm>
              <a:off x="3708400" y="2516055"/>
              <a:ext cx="4819374" cy="37343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3991517" y="2708415"/>
              <a:ext cx="4416823" cy="3323986"/>
            </a:xfrm>
            <a:prstGeom prst="rect">
              <a:avLst/>
            </a:prstGeom>
          </p:spPr>
          <p:txBody>
            <a:bodyPr wrap="square" lIns="0" tIns="0" rIns="0" bIns="0">
              <a:spAutoFit/>
            </a:bodyPr>
            <a:lstStyle/>
            <a:p>
              <a:r>
                <a:rPr lang="en-GB" dirty="0" err="1">
                  <a:solidFill>
                    <a:schemeClr val="bg1"/>
                  </a:solidFill>
                </a:rPr>
                <a:t>Burj</a:t>
              </a:r>
              <a:r>
                <a:rPr lang="en-GB" dirty="0">
                  <a:solidFill>
                    <a:schemeClr val="bg1"/>
                  </a:solidFill>
                </a:rPr>
                <a:t> is the Arabic word for tower.</a:t>
              </a:r>
            </a:p>
            <a:p>
              <a:endParaRPr lang="en-GB" dirty="0">
                <a:solidFill>
                  <a:schemeClr val="bg1"/>
                </a:solidFill>
              </a:endParaRPr>
            </a:p>
            <a:p>
              <a:r>
                <a:rPr lang="en-GB" dirty="0">
                  <a:solidFill>
                    <a:schemeClr val="bg1"/>
                  </a:solidFill>
                </a:rPr>
                <a:t>The </a:t>
              </a:r>
              <a:r>
                <a:rPr lang="en-GB" dirty="0" err="1">
                  <a:solidFill>
                    <a:schemeClr val="bg1"/>
                  </a:solidFill>
                </a:rPr>
                <a:t>Burj</a:t>
              </a:r>
              <a:r>
                <a:rPr lang="en-GB" dirty="0">
                  <a:solidFill>
                    <a:schemeClr val="bg1"/>
                  </a:solidFill>
                </a:rPr>
                <a:t> Khalifa is the tallest building in the world. It is twice the height of the Empire State Building and almost three times as tall as the Eiffel Tower!</a:t>
              </a:r>
            </a:p>
            <a:p>
              <a:endParaRPr lang="en-GB" dirty="0">
                <a:solidFill>
                  <a:schemeClr val="bg1"/>
                </a:solidFill>
              </a:endParaRPr>
            </a:p>
            <a:p>
              <a:r>
                <a:rPr lang="en-GB" dirty="0">
                  <a:solidFill>
                    <a:schemeClr val="bg1"/>
                  </a:solidFill>
                </a:rPr>
                <a:t>The world’s highest swimming pool in a building is on level 76.</a:t>
              </a:r>
            </a:p>
            <a:p>
              <a:endParaRPr lang="en-GB" dirty="0">
                <a:solidFill>
                  <a:schemeClr val="bg1"/>
                </a:solidFill>
              </a:endParaRPr>
            </a:p>
            <a:p>
              <a:r>
                <a:rPr lang="en-GB" dirty="0">
                  <a:solidFill>
                    <a:schemeClr val="bg1"/>
                  </a:solidFill>
                </a:rPr>
                <a:t>Over 12 000 workers from all over the world built the tower.</a:t>
              </a:r>
            </a:p>
          </p:txBody>
        </p:sp>
      </p:grpSp>
      <p:sp>
        <p:nvSpPr>
          <p:cNvPr id="21" name="Title 20"/>
          <p:cNvSpPr>
            <a:spLocks noGrp="1"/>
          </p:cNvSpPr>
          <p:nvPr>
            <p:ph type="title"/>
          </p:nvPr>
        </p:nvSpPr>
        <p:spPr>
          <a:xfrm>
            <a:off x="404221" y="441952"/>
            <a:ext cx="4028079" cy="994306"/>
          </a:xfrm>
          <a:prstGeom prst="roundRect">
            <a:avLst>
              <a:gd name="adj" fmla="val 0"/>
            </a:avLst>
          </a:prstGeom>
        </p:spPr>
        <p:txBody>
          <a:bodyPr/>
          <a:lstStyle/>
          <a:p>
            <a:r>
              <a:rPr lang="en-GB" sz="3600" dirty="0" err="1">
                <a:solidFill>
                  <a:schemeClr val="bg2"/>
                </a:solidFill>
              </a:rPr>
              <a:t>Burj</a:t>
            </a:r>
            <a:r>
              <a:rPr lang="en-GB" sz="3600" dirty="0">
                <a:solidFill>
                  <a:schemeClr val="bg2"/>
                </a:solidFill>
              </a:rPr>
              <a:t> Khalifa</a:t>
            </a:r>
            <a:endParaRPr lang="en-GB" sz="3600" dirty="0">
              <a:solidFill>
                <a:schemeClr val="bg2"/>
              </a:solidFill>
              <a:latin typeface="+mn-lt"/>
            </a:endParaRPr>
          </a:p>
        </p:txBody>
      </p:sp>
      <p:grpSp>
        <p:nvGrpSpPr>
          <p:cNvPr id="18" name="Group 17">
            <a:extLst>
              <a:ext uri="{FF2B5EF4-FFF2-40B4-BE49-F238E27FC236}">
                <a16:creationId xmlns:a16="http://schemas.microsoft.com/office/drawing/2014/main" id="{AA816C8A-BCCF-4E9B-A6AF-98026E54CB9D}"/>
              </a:ext>
            </a:extLst>
          </p:cNvPr>
          <p:cNvGrpSpPr/>
          <p:nvPr/>
        </p:nvGrpSpPr>
        <p:grpSpPr>
          <a:xfrm>
            <a:off x="-4145675" y="696752"/>
            <a:ext cx="3850992" cy="1959969"/>
            <a:chOff x="-4145675" y="696752"/>
            <a:chExt cx="3850992" cy="1959969"/>
          </a:xfrm>
        </p:grpSpPr>
        <p:grpSp>
          <p:nvGrpSpPr>
            <p:cNvPr id="6" name="Group 5">
              <a:extLst>
                <a:ext uri="{FF2B5EF4-FFF2-40B4-BE49-F238E27FC236}">
                  <a16:creationId xmlns:a16="http://schemas.microsoft.com/office/drawing/2014/main" id="{E47BCA9B-87C6-40F7-82D3-9CD17B72D8C9}"/>
                </a:ext>
              </a:extLst>
            </p:cNvPr>
            <p:cNvGrpSpPr/>
            <p:nvPr/>
          </p:nvGrpSpPr>
          <p:grpSpPr>
            <a:xfrm>
              <a:off x="-4145675" y="696752"/>
              <a:ext cx="3850992" cy="610026"/>
              <a:chOff x="581308" y="696752"/>
              <a:chExt cx="3850992" cy="610026"/>
            </a:xfrm>
          </p:grpSpPr>
          <p:sp>
            <p:nvSpPr>
              <p:cNvPr id="10" name="Rectangle 9">
                <a:extLst>
                  <a:ext uri="{FF2B5EF4-FFF2-40B4-BE49-F238E27FC236}">
                    <a16:creationId xmlns:a16="http://schemas.microsoft.com/office/drawing/2014/main" id="{75DA422B-69DE-4596-BBC6-F3D2DFA8F973}"/>
                  </a:ext>
                </a:extLst>
              </p:cNvPr>
              <p:cNvSpPr/>
              <p:nvPr/>
            </p:nvSpPr>
            <p:spPr>
              <a:xfrm>
                <a:off x="581308" y="696752"/>
                <a:ext cx="3850992"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864425" y="889113"/>
                <a:ext cx="3567875" cy="276999"/>
              </a:xfrm>
              <a:prstGeom prst="rect">
                <a:avLst/>
              </a:prstGeom>
              <a:noFill/>
            </p:spPr>
            <p:txBody>
              <a:bodyPr wrap="square" lIns="0" tIns="0" rIns="0" bIns="0">
                <a:spAutoFit/>
              </a:bodyPr>
              <a:lstStyle/>
              <a:p>
                <a:r>
                  <a:rPr lang="en-GB" b="1" dirty="0"/>
                  <a:t>Completion Date</a:t>
                </a:r>
                <a:r>
                  <a:rPr lang="en-GB" dirty="0"/>
                  <a:t>: October 2009</a:t>
                </a: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2510896" y="1371724"/>
              <a:ext cx="2216213" cy="610026"/>
              <a:chOff x="2216087" y="1358472"/>
              <a:chExt cx="2216213" cy="610026"/>
            </a:xfrm>
          </p:grpSpPr>
          <p:sp>
            <p:nvSpPr>
              <p:cNvPr id="14" name="Rectangle 13">
                <a:extLst>
                  <a:ext uri="{FF2B5EF4-FFF2-40B4-BE49-F238E27FC236}">
                    <a16:creationId xmlns:a16="http://schemas.microsoft.com/office/drawing/2014/main" id="{E5454335-F607-4734-9D3C-0CEEF2391352}"/>
                  </a:ext>
                </a:extLst>
              </p:cNvPr>
              <p:cNvSpPr/>
              <p:nvPr/>
            </p:nvSpPr>
            <p:spPr>
              <a:xfrm>
                <a:off x="2216087" y="1358472"/>
                <a:ext cx="2216213"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2499204" y="1550833"/>
                <a:ext cx="1670545" cy="276999"/>
              </a:xfrm>
              <a:prstGeom prst="rect">
                <a:avLst/>
              </a:prstGeom>
              <a:noFill/>
            </p:spPr>
            <p:txBody>
              <a:bodyPr wrap="square" lIns="0" tIns="0" rIns="0" bIns="0">
                <a:spAutoFit/>
              </a:bodyPr>
              <a:lstStyle/>
              <a:p>
                <a:r>
                  <a:rPr lang="en-GB" b="1" dirty="0"/>
                  <a:t>Location: </a:t>
                </a:r>
                <a:r>
                  <a:rPr lang="en-GB" dirty="0"/>
                  <a:t>Dubai</a:t>
                </a: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2845874" y="2046695"/>
              <a:ext cx="2551191" cy="610026"/>
              <a:chOff x="1881109" y="2020192"/>
              <a:chExt cx="2551191" cy="610026"/>
            </a:xfrm>
          </p:grpSpPr>
          <p:sp>
            <p:nvSpPr>
              <p:cNvPr id="16" name="Rectangle 15">
                <a:extLst>
                  <a:ext uri="{FF2B5EF4-FFF2-40B4-BE49-F238E27FC236}">
                    <a16:creationId xmlns:a16="http://schemas.microsoft.com/office/drawing/2014/main" id="{D4C03842-7D54-451A-8763-48096C4C95A4}"/>
                  </a:ext>
                </a:extLst>
              </p:cNvPr>
              <p:cNvSpPr/>
              <p:nvPr/>
            </p:nvSpPr>
            <p:spPr>
              <a:xfrm>
                <a:off x="1881109" y="2020192"/>
                <a:ext cx="2551191"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2164227" y="2212553"/>
                <a:ext cx="2059844" cy="276999"/>
              </a:xfrm>
              <a:prstGeom prst="rect">
                <a:avLst/>
              </a:prstGeom>
              <a:noFill/>
            </p:spPr>
            <p:txBody>
              <a:bodyPr wrap="square" lIns="0" tIns="0" rIns="0" bIns="0">
                <a:spAutoFit/>
              </a:bodyPr>
              <a:lstStyle/>
              <a:p>
                <a:r>
                  <a:rPr lang="en-GB" b="1" dirty="0"/>
                  <a:t>Height: </a:t>
                </a:r>
                <a:r>
                  <a:rPr lang="en-GB" dirty="0"/>
                  <a:t>828 metres</a:t>
                </a:r>
              </a:p>
            </p:txBody>
          </p:sp>
        </p:grpSp>
      </p:grpSp>
    </p:spTree>
    <p:extLst>
      <p:ext uri="{BB962C8B-B14F-4D97-AF65-F5344CB8AC3E}">
        <p14:creationId xmlns:p14="http://schemas.microsoft.com/office/powerpoint/2010/main" val="273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2465 -0.02245 L 0.96406 -0.02245 " pathEditMode="relative" rAng="0" ptsTypes="AA">
                                      <p:cBhvr>
                                        <p:cTn id="6" dur="2000" fill="hold"/>
                                        <p:tgtEl>
                                          <p:spTgt spid="18"/>
                                        </p:tgtEl>
                                        <p:attrNameLst>
                                          <p:attrName>ppt_x</p:attrName>
                                          <p:attrName>ppt_y</p:attrName>
                                        </p:attrNameLst>
                                      </p:cBhvr>
                                      <p:rCtr x="46962" y="0"/>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B7709B-E6C5-4C7F-8478-63777631BB8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6656" r="12346"/>
          <a:stretch/>
        </p:blipFill>
        <p:spPr>
          <a:xfrm>
            <a:off x="4076053" y="421008"/>
            <a:ext cx="4616717" cy="6035191"/>
          </a:xfrm>
          <a:prstGeom prst="roundRect">
            <a:avLst>
              <a:gd name="adj" fmla="val 3895"/>
            </a:avLst>
          </a:prstGeom>
        </p:spPr>
      </p:pic>
      <p:pic>
        <p:nvPicPr>
          <p:cNvPr id="19" name="Picture 18">
            <a:extLst>
              <a:ext uri="{FF2B5EF4-FFF2-40B4-BE49-F238E27FC236}">
                <a16:creationId xmlns:a16="http://schemas.microsoft.com/office/drawing/2014/main" id="{6B36CC0D-DBDB-4BE4-9204-8C39288814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6656" r="42856"/>
          <a:stretch/>
        </p:blipFill>
        <p:spPr>
          <a:xfrm>
            <a:off x="4076052" y="421008"/>
            <a:ext cx="1854729" cy="6035191"/>
          </a:xfrm>
          <a:prstGeom prst="rect">
            <a:avLst/>
          </a:prstGeom>
        </p:spPr>
      </p:pic>
      <p:grpSp>
        <p:nvGrpSpPr>
          <p:cNvPr id="12" name="Group 11">
            <a:extLst>
              <a:ext uri="{FF2B5EF4-FFF2-40B4-BE49-F238E27FC236}">
                <a16:creationId xmlns:a16="http://schemas.microsoft.com/office/drawing/2014/main" id="{B6B1033B-51BD-4464-8670-FBAB00D8D957}"/>
              </a:ext>
            </a:extLst>
          </p:cNvPr>
          <p:cNvGrpSpPr/>
          <p:nvPr/>
        </p:nvGrpSpPr>
        <p:grpSpPr>
          <a:xfrm>
            <a:off x="652496" y="2656721"/>
            <a:ext cx="4819374" cy="3537824"/>
            <a:chOff x="652496" y="2656721"/>
            <a:chExt cx="4819374" cy="3537824"/>
          </a:xfrm>
        </p:grpSpPr>
        <p:sp>
          <p:nvSpPr>
            <p:cNvPr id="8" name="Rectangle 7">
              <a:extLst>
                <a:ext uri="{FF2B5EF4-FFF2-40B4-BE49-F238E27FC236}">
                  <a16:creationId xmlns:a16="http://schemas.microsoft.com/office/drawing/2014/main" id="{D413C9F6-1CFB-4901-839D-59192AB44E0C}"/>
                </a:ext>
              </a:extLst>
            </p:cNvPr>
            <p:cNvSpPr/>
            <p:nvPr/>
          </p:nvSpPr>
          <p:spPr>
            <a:xfrm>
              <a:off x="652496" y="2656721"/>
              <a:ext cx="4819374" cy="3537824"/>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935613" y="2849081"/>
              <a:ext cx="4416823" cy="3046988"/>
            </a:xfrm>
            <a:prstGeom prst="rect">
              <a:avLst/>
            </a:prstGeom>
          </p:spPr>
          <p:txBody>
            <a:bodyPr wrap="square" lIns="0" tIns="0" rIns="0" bIns="0">
              <a:spAutoFit/>
            </a:bodyPr>
            <a:lstStyle/>
            <a:p>
              <a:r>
                <a:rPr lang="en-GB" dirty="0">
                  <a:solidFill>
                    <a:schemeClr val="bg1"/>
                  </a:solidFill>
                </a:rPr>
                <a:t>The Eiffel Tower was named after Gustave Eiffel who designed it.</a:t>
              </a:r>
            </a:p>
            <a:p>
              <a:endParaRPr lang="en-GB" dirty="0">
                <a:solidFill>
                  <a:schemeClr val="bg1"/>
                </a:solidFill>
              </a:endParaRPr>
            </a:p>
            <a:p>
              <a:r>
                <a:rPr lang="en-GB" dirty="0">
                  <a:solidFill>
                    <a:schemeClr val="bg1"/>
                  </a:solidFill>
                </a:rPr>
                <a:t>Millions of people climb the 1665 steps of the Eiffel Tower every year.</a:t>
              </a:r>
            </a:p>
            <a:p>
              <a:endParaRPr lang="en-GB" dirty="0">
                <a:solidFill>
                  <a:schemeClr val="bg1"/>
                </a:solidFill>
              </a:endParaRPr>
            </a:p>
            <a:p>
              <a:r>
                <a:rPr lang="en-GB" dirty="0">
                  <a:solidFill>
                    <a:schemeClr val="bg1"/>
                  </a:solidFill>
                </a:rPr>
                <a:t>The Eiffel Tower’s nickname is ‘La dame de </a:t>
              </a:r>
              <a:r>
                <a:rPr lang="en-GB" dirty="0" err="1">
                  <a:solidFill>
                    <a:schemeClr val="bg1"/>
                  </a:solidFill>
                </a:rPr>
                <a:t>fer</a:t>
              </a:r>
              <a:r>
                <a:rPr lang="en-GB" dirty="0">
                  <a:solidFill>
                    <a:schemeClr val="bg1"/>
                  </a:solidFill>
                </a:rPr>
                <a:t>’ which means ‘the iron lady.’</a:t>
              </a:r>
            </a:p>
            <a:p>
              <a:endParaRPr lang="en-GB" dirty="0">
                <a:solidFill>
                  <a:schemeClr val="bg1"/>
                </a:solidFill>
              </a:endParaRPr>
            </a:p>
            <a:p>
              <a:r>
                <a:rPr lang="en-GB" dirty="0">
                  <a:solidFill>
                    <a:schemeClr val="bg1"/>
                  </a:solidFill>
                </a:rPr>
                <a:t>It took two years, two months and five days to build.</a:t>
              </a:r>
            </a:p>
          </p:txBody>
        </p:sp>
      </p:grpSp>
      <p:sp>
        <p:nvSpPr>
          <p:cNvPr id="21" name="Title 20"/>
          <p:cNvSpPr>
            <a:spLocks noGrp="1"/>
          </p:cNvSpPr>
          <p:nvPr>
            <p:ph type="title"/>
          </p:nvPr>
        </p:nvSpPr>
        <p:spPr>
          <a:xfrm>
            <a:off x="4076053" y="421008"/>
            <a:ext cx="4616717" cy="994306"/>
          </a:xfrm>
          <a:prstGeom prst="roundRect">
            <a:avLst>
              <a:gd name="adj" fmla="val 0"/>
            </a:avLst>
          </a:prstGeom>
        </p:spPr>
        <p:txBody>
          <a:bodyPr/>
          <a:lstStyle/>
          <a:p>
            <a:r>
              <a:rPr lang="en-GB" sz="3600" dirty="0">
                <a:solidFill>
                  <a:schemeClr val="bg2"/>
                </a:solidFill>
              </a:rPr>
              <a:t>Eiffel Tower</a:t>
            </a:r>
            <a:endParaRPr lang="en-GB" sz="3600" dirty="0">
              <a:solidFill>
                <a:schemeClr val="bg2"/>
              </a:solidFill>
              <a:latin typeface="+mn-lt"/>
            </a:endParaRPr>
          </a:p>
        </p:txBody>
      </p:sp>
      <p:grpSp>
        <p:nvGrpSpPr>
          <p:cNvPr id="18" name="Group 17">
            <a:extLst>
              <a:ext uri="{FF2B5EF4-FFF2-40B4-BE49-F238E27FC236}">
                <a16:creationId xmlns:a16="http://schemas.microsoft.com/office/drawing/2014/main" id="{AA816C8A-BCCF-4E9B-A6AF-98026E54CB9D}"/>
              </a:ext>
            </a:extLst>
          </p:cNvPr>
          <p:cNvGrpSpPr/>
          <p:nvPr/>
        </p:nvGrpSpPr>
        <p:grpSpPr>
          <a:xfrm>
            <a:off x="9407469" y="504157"/>
            <a:ext cx="3850992" cy="1959969"/>
            <a:chOff x="-4145675" y="696752"/>
            <a:chExt cx="3850992" cy="1959969"/>
          </a:xfrm>
        </p:grpSpPr>
        <p:grpSp>
          <p:nvGrpSpPr>
            <p:cNvPr id="6" name="Group 5">
              <a:extLst>
                <a:ext uri="{FF2B5EF4-FFF2-40B4-BE49-F238E27FC236}">
                  <a16:creationId xmlns:a16="http://schemas.microsoft.com/office/drawing/2014/main" id="{E47BCA9B-87C6-40F7-82D3-9CD17B72D8C9}"/>
                </a:ext>
              </a:extLst>
            </p:cNvPr>
            <p:cNvGrpSpPr/>
            <p:nvPr/>
          </p:nvGrpSpPr>
          <p:grpSpPr>
            <a:xfrm>
              <a:off x="-4145675" y="696752"/>
              <a:ext cx="3850992" cy="610026"/>
              <a:chOff x="581308" y="696752"/>
              <a:chExt cx="3850992" cy="610026"/>
            </a:xfrm>
          </p:grpSpPr>
          <p:sp>
            <p:nvSpPr>
              <p:cNvPr id="10" name="Rectangle 9">
                <a:extLst>
                  <a:ext uri="{FF2B5EF4-FFF2-40B4-BE49-F238E27FC236}">
                    <a16:creationId xmlns:a16="http://schemas.microsoft.com/office/drawing/2014/main" id="{75DA422B-69DE-4596-BBC6-F3D2DFA8F973}"/>
                  </a:ext>
                </a:extLst>
              </p:cNvPr>
              <p:cNvSpPr/>
              <p:nvPr/>
            </p:nvSpPr>
            <p:spPr>
              <a:xfrm>
                <a:off x="581308" y="696752"/>
                <a:ext cx="3850992"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864425" y="889113"/>
                <a:ext cx="3567875" cy="276999"/>
              </a:xfrm>
              <a:prstGeom prst="rect">
                <a:avLst/>
              </a:prstGeom>
              <a:noFill/>
            </p:spPr>
            <p:txBody>
              <a:bodyPr wrap="square" lIns="0" tIns="0" rIns="0" bIns="0">
                <a:spAutoFit/>
              </a:bodyPr>
              <a:lstStyle/>
              <a:p>
                <a:r>
                  <a:rPr lang="en-GB" b="1" dirty="0"/>
                  <a:t>Completion Date: </a:t>
                </a:r>
                <a:r>
                  <a:rPr lang="en-GB" dirty="0"/>
                  <a:t>31</a:t>
                </a:r>
                <a:r>
                  <a:rPr lang="en-GB" baseline="30000" dirty="0"/>
                  <a:t>st</a:t>
                </a:r>
                <a:r>
                  <a:rPr lang="en-GB" dirty="0"/>
                  <a:t> March 1889</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4145675" y="1371724"/>
              <a:ext cx="3250095" cy="610026"/>
              <a:chOff x="581308" y="1358472"/>
              <a:chExt cx="3250095" cy="610026"/>
            </a:xfrm>
          </p:grpSpPr>
          <p:sp>
            <p:nvSpPr>
              <p:cNvPr id="14" name="Rectangle 13">
                <a:extLst>
                  <a:ext uri="{FF2B5EF4-FFF2-40B4-BE49-F238E27FC236}">
                    <a16:creationId xmlns:a16="http://schemas.microsoft.com/office/drawing/2014/main" id="{E5454335-F607-4734-9D3C-0CEEF2391352}"/>
                  </a:ext>
                </a:extLst>
              </p:cNvPr>
              <p:cNvSpPr/>
              <p:nvPr/>
            </p:nvSpPr>
            <p:spPr>
              <a:xfrm>
                <a:off x="581308" y="1358472"/>
                <a:ext cx="2859316"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864425" y="1550833"/>
                <a:ext cx="2966978" cy="276999"/>
              </a:xfrm>
              <a:prstGeom prst="rect">
                <a:avLst/>
              </a:prstGeom>
              <a:noFill/>
            </p:spPr>
            <p:txBody>
              <a:bodyPr wrap="square" lIns="0" tIns="0" rIns="0" bIns="0">
                <a:spAutoFit/>
              </a:bodyPr>
              <a:lstStyle/>
              <a:p>
                <a:r>
                  <a:rPr lang="en-GB" b="1" dirty="0"/>
                  <a:t>Location: </a:t>
                </a:r>
                <a:r>
                  <a:rPr lang="en-GB" dirty="0"/>
                  <a:t>Paris, France</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4145675" y="2046695"/>
              <a:ext cx="2551191" cy="610026"/>
              <a:chOff x="581308" y="2020192"/>
              <a:chExt cx="2551191" cy="610026"/>
            </a:xfrm>
          </p:grpSpPr>
          <p:sp>
            <p:nvSpPr>
              <p:cNvPr id="16" name="Rectangle 15">
                <a:extLst>
                  <a:ext uri="{FF2B5EF4-FFF2-40B4-BE49-F238E27FC236}">
                    <a16:creationId xmlns:a16="http://schemas.microsoft.com/office/drawing/2014/main" id="{D4C03842-7D54-451A-8763-48096C4C95A4}"/>
                  </a:ext>
                </a:extLst>
              </p:cNvPr>
              <p:cNvSpPr/>
              <p:nvPr/>
            </p:nvSpPr>
            <p:spPr>
              <a:xfrm>
                <a:off x="581308" y="2020192"/>
                <a:ext cx="2551191"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864426" y="2212553"/>
                <a:ext cx="2059844" cy="276999"/>
              </a:xfrm>
              <a:prstGeom prst="rect">
                <a:avLst/>
              </a:prstGeom>
              <a:noFill/>
            </p:spPr>
            <p:txBody>
              <a:bodyPr wrap="square" lIns="0" tIns="0" rIns="0" bIns="0">
                <a:spAutoFit/>
              </a:bodyPr>
              <a:lstStyle/>
              <a:p>
                <a:r>
                  <a:rPr lang="en-GB" b="1" dirty="0"/>
                  <a:t>Height</a:t>
                </a:r>
                <a:r>
                  <a:rPr lang="en-GB" dirty="0"/>
                  <a:t>: 320 metres</a:t>
                </a:r>
                <a:endParaRPr lang="en-GB" dirty="0">
                  <a:solidFill>
                    <a:srgbClr val="192A4A"/>
                  </a:solidFill>
                </a:endParaRPr>
              </a:p>
            </p:txBody>
          </p:sp>
        </p:grpSp>
      </p:grpSp>
    </p:spTree>
    <p:extLst>
      <p:ext uri="{BB962C8B-B14F-4D97-AF65-F5344CB8AC3E}">
        <p14:creationId xmlns:p14="http://schemas.microsoft.com/office/powerpoint/2010/main" val="4145918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7778E-7 4.81481E-6 L -0.95851 -0.0007 " pathEditMode="relative" rAng="0" ptsTypes="AA">
                                      <p:cBhvr>
                                        <p:cTn id="6" dur="2000" fill="hold"/>
                                        <p:tgtEl>
                                          <p:spTgt spid="18"/>
                                        </p:tgtEl>
                                        <p:attrNameLst>
                                          <p:attrName>ppt_x</p:attrName>
                                          <p:attrName>ppt_y</p:attrName>
                                        </p:attrNameLst>
                                      </p:cBhvr>
                                      <p:rCtr x="-47934" y="-46"/>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6C123A-1E3E-41FC-B955-0FB98ADDB1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7119" r="34576"/>
          <a:stretch/>
        </p:blipFill>
        <p:spPr>
          <a:xfrm>
            <a:off x="6156283" y="415653"/>
            <a:ext cx="2553763" cy="6014851"/>
          </a:xfrm>
          <a:prstGeom prst="roundRect">
            <a:avLst>
              <a:gd name="adj" fmla="val 7297"/>
            </a:avLst>
          </a:prstGeom>
        </p:spPr>
      </p:pic>
      <p:pic>
        <p:nvPicPr>
          <p:cNvPr id="18" name="Picture 17">
            <a:extLst>
              <a:ext uri="{FF2B5EF4-FFF2-40B4-BE49-F238E27FC236}">
                <a16:creationId xmlns:a16="http://schemas.microsoft.com/office/drawing/2014/main" id="{7F94ACDE-91E6-4C6D-ACE3-27606B1C24D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7119" r="39496"/>
          <a:stretch/>
        </p:blipFill>
        <p:spPr>
          <a:xfrm>
            <a:off x="6153906" y="415653"/>
            <a:ext cx="2109877" cy="6014851"/>
          </a:xfrm>
          <a:prstGeom prst="rect">
            <a:avLst/>
          </a:prstGeom>
        </p:spPr>
      </p:pic>
      <p:sp>
        <p:nvSpPr>
          <p:cNvPr id="21" name="Title 20"/>
          <p:cNvSpPr>
            <a:spLocks noGrp="1"/>
          </p:cNvSpPr>
          <p:nvPr>
            <p:ph type="title"/>
          </p:nvPr>
        </p:nvSpPr>
        <p:spPr>
          <a:xfrm>
            <a:off x="444678" y="478895"/>
            <a:ext cx="5227702" cy="994306"/>
          </a:xfrm>
          <a:prstGeom prst="roundRect">
            <a:avLst>
              <a:gd name="adj" fmla="val 0"/>
            </a:avLst>
          </a:prstGeom>
        </p:spPr>
        <p:txBody>
          <a:bodyPr/>
          <a:lstStyle/>
          <a:p>
            <a:r>
              <a:rPr lang="en-GB" sz="3600" dirty="0"/>
              <a:t>Empire State Building</a:t>
            </a:r>
            <a:endParaRPr lang="en-GB" sz="3600" dirty="0">
              <a:latin typeface="+mn-lt"/>
            </a:endParaRPr>
          </a:p>
        </p:txBody>
      </p:sp>
      <p:grpSp>
        <p:nvGrpSpPr>
          <p:cNvPr id="20" name="Group 19">
            <a:extLst>
              <a:ext uri="{FF2B5EF4-FFF2-40B4-BE49-F238E27FC236}">
                <a16:creationId xmlns:a16="http://schemas.microsoft.com/office/drawing/2014/main" id="{2FDE38DE-60B5-4400-B3D6-214CF77D554F}"/>
              </a:ext>
            </a:extLst>
          </p:cNvPr>
          <p:cNvGrpSpPr/>
          <p:nvPr/>
        </p:nvGrpSpPr>
        <p:grpSpPr>
          <a:xfrm>
            <a:off x="644175" y="3438776"/>
            <a:ext cx="5435611" cy="2792252"/>
            <a:chOff x="644176" y="2184201"/>
            <a:chExt cx="5300422" cy="2792252"/>
          </a:xfrm>
        </p:grpSpPr>
        <p:sp>
          <p:nvSpPr>
            <p:cNvPr id="8" name="Rectangle 7">
              <a:extLst>
                <a:ext uri="{FF2B5EF4-FFF2-40B4-BE49-F238E27FC236}">
                  <a16:creationId xmlns:a16="http://schemas.microsoft.com/office/drawing/2014/main" id="{D413C9F6-1CFB-4901-839D-59192AB44E0C}"/>
                </a:ext>
              </a:extLst>
            </p:cNvPr>
            <p:cNvSpPr/>
            <p:nvPr/>
          </p:nvSpPr>
          <p:spPr>
            <a:xfrm>
              <a:off x="644176" y="2184201"/>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799158" y="2295114"/>
              <a:ext cx="4943960" cy="2492990"/>
            </a:xfrm>
            <a:prstGeom prst="rect">
              <a:avLst/>
            </a:prstGeom>
          </p:spPr>
          <p:txBody>
            <a:bodyPr wrap="square" lIns="0" tIns="0" rIns="0" bIns="0">
              <a:spAutoFit/>
            </a:bodyPr>
            <a:lstStyle/>
            <a:p>
              <a:r>
                <a:rPr lang="en-US" dirty="0">
                  <a:solidFill>
                    <a:schemeClr val="bg1"/>
                  </a:solidFill>
                </a:rPr>
                <a:t>The Empire State Building was designed by William Lamb.</a:t>
              </a:r>
            </a:p>
            <a:p>
              <a:endParaRPr lang="en-US" dirty="0">
                <a:solidFill>
                  <a:schemeClr val="bg1"/>
                </a:solidFill>
              </a:endParaRPr>
            </a:p>
            <a:p>
              <a:r>
                <a:rPr lang="en-US" dirty="0">
                  <a:solidFill>
                    <a:schemeClr val="bg1"/>
                  </a:solidFill>
                </a:rPr>
                <a:t>It took 410 days to build.</a:t>
              </a:r>
            </a:p>
            <a:p>
              <a:endParaRPr lang="en-US" dirty="0">
                <a:solidFill>
                  <a:schemeClr val="bg1"/>
                </a:solidFill>
              </a:endParaRPr>
            </a:p>
            <a:p>
              <a:r>
                <a:rPr lang="en-US" dirty="0">
                  <a:solidFill>
                    <a:schemeClr val="bg1"/>
                  </a:solidFill>
                </a:rPr>
                <a:t>The building has 6514 windows.</a:t>
              </a:r>
            </a:p>
            <a:p>
              <a:endParaRPr lang="en-US" dirty="0">
                <a:solidFill>
                  <a:schemeClr val="bg1"/>
                </a:solidFill>
              </a:endParaRPr>
            </a:p>
            <a:p>
              <a:r>
                <a:rPr lang="en-GB" dirty="0">
                  <a:solidFill>
                    <a:schemeClr val="bg1"/>
                  </a:solidFill>
                </a:rPr>
                <a:t>It has a lightning rod near the top which is struck by lightning around 23 times every year.</a:t>
              </a:r>
              <a:endParaRPr lang="en-US" dirty="0">
                <a:solidFill>
                  <a:schemeClr val="bg1"/>
                </a:solidFill>
              </a:endParaRP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9613658" y="1473201"/>
            <a:ext cx="5648635" cy="1965576"/>
            <a:chOff x="3442774" y="1766462"/>
            <a:chExt cx="5648635" cy="1965576"/>
          </a:xfrm>
        </p:grpSpPr>
        <p:grpSp>
          <p:nvGrpSpPr>
            <p:cNvPr id="6" name="Group 5">
              <a:extLst>
                <a:ext uri="{FF2B5EF4-FFF2-40B4-BE49-F238E27FC236}">
                  <a16:creationId xmlns:a16="http://schemas.microsoft.com/office/drawing/2014/main" id="{E47BCA9B-87C6-40F7-82D3-9CD17B72D8C9}"/>
                </a:ext>
              </a:extLst>
            </p:cNvPr>
            <p:cNvGrpSpPr/>
            <p:nvPr/>
          </p:nvGrpSpPr>
          <p:grpSpPr>
            <a:xfrm>
              <a:off x="5373664" y="1766462"/>
              <a:ext cx="3626606" cy="610027"/>
              <a:chOff x="581308" y="696751"/>
              <a:chExt cx="3626606" cy="610027"/>
            </a:xfrm>
          </p:grpSpPr>
          <p:sp>
            <p:nvSpPr>
              <p:cNvPr id="10" name="Rectangle 9">
                <a:extLst>
                  <a:ext uri="{FF2B5EF4-FFF2-40B4-BE49-F238E27FC236}">
                    <a16:creationId xmlns:a16="http://schemas.microsoft.com/office/drawing/2014/main" id="{75DA422B-69DE-4596-BBC6-F3D2DFA8F973}"/>
                  </a:ext>
                </a:extLst>
              </p:cNvPr>
              <p:cNvSpPr/>
              <p:nvPr/>
            </p:nvSpPr>
            <p:spPr>
              <a:xfrm>
                <a:off x="581308" y="696751"/>
                <a:ext cx="3626606"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864426" y="889113"/>
                <a:ext cx="3204004" cy="276999"/>
              </a:xfrm>
              <a:prstGeom prst="rect">
                <a:avLst/>
              </a:prstGeom>
              <a:noFill/>
            </p:spPr>
            <p:txBody>
              <a:bodyPr wrap="square" lIns="0" tIns="0" rIns="0" bIns="0">
                <a:spAutoFit/>
              </a:bodyPr>
              <a:lstStyle/>
              <a:p>
                <a:r>
                  <a:rPr lang="en-US" b="1" dirty="0"/>
                  <a:t>Completion Date: </a:t>
                </a:r>
                <a:r>
                  <a:rPr lang="en-US" dirty="0"/>
                  <a:t>1</a:t>
                </a:r>
                <a:r>
                  <a:rPr lang="en-US" baseline="30000" dirty="0"/>
                  <a:t>st</a:t>
                </a:r>
                <a:r>
                  <a:rPr lang="en-US" dirty="0"/>
                  <a:t> May 1931 </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5517394" y="2441435"/>
              <a:ext cx="3574015" cy="610026"/>
              <a:chOff x="581308" y="1358472"/>
              <a:chExt cx="3574015" cy="610026"/>
            </a:xfrm>
          </p:grpSpPr>
          <p:sp>
            <p:nvSpPr>
              <p:cNvPr id="14" name="Rectangle 13">
                <a:extLst>
                  <a:ext uri="{FF2B5EF4-FFF2-40B4-BE49-F238E27FC236}">
                    <a16:creationId xmlns:a16="http://schemas.microsoft.com/office/drawing/2014/main" id="{E5454335-F607-4734-9D3C-0CEEF2391352}"/>
                  </a:ext>
                </a:extLst>
              </p:cNvPr>
              <p:cNvSpPr/>
              <p:nvPr/>
            </p:nvSpPr>
            <p:spPr>
              <a:xfrm>
                <a:off x="581308" y="1358472"/>
                <a:ext cx="3487122"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864425" y="1550833"/>
                <a:ext cx="3290898" cy="276999"/>
              </a:xfrm>
              <a:prstGeom prst="rect">
                <a:avLst/>
              </a:prstGeom>
              <a:noFill/>
            </p:spPr>
            <p:txBody>
              <a:bodyPr wrap="square" lIns="0" tIns="0" rIns="0" bIns="0">
                <a:spAutoFit/>
              </a:bodyPr>
              <a:lstStyle/>
              <a:p>
                <a:r>
                  <a:rPr lang="en-US" b="1" dirty="0"/>
                  <a:t>Location: </a:t>
                </a:r>
                <a:r>
                  <a:rPr lang="en-US" dirty="0"/>
                  <a:t>New York City, USA</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3442774" y="3116408"/>
              <a:ext cx="5557497" cy="615630"/>
              <a:chOff x="-2424997" y="2020192"/>
              <a:chExt cx="5557497" cy="615630"/>
            </a:xfrm>
          </p:grpSpPr>
          <p:sp>
            <p:nvSpPr>
              <p:cNvPr id="16" name="Rectangle 15">
                <a:extLst>
                  <a:ext uri="{FF2B5EF4-FFF2-40B4-BE49-F238E27FC236}">
                    <a16:creationId xmlns:a16="http://schemas.microsoft.com/office/drawing/2014/main" id="{D4C03842-7D54-451A-8763-48096C4C95A4}"/>
                  </a:ext>
                </a:extLst>
              </p:cNvPr>
              <p:cNvSpPr/>
              <p:nvPr/>
            </p:nvSpPr>
            <p:spPr>
              <a:xfrm>
                <a:off x="-2424997" y="2020192"/>
                <a:ext cx="5557497" cy="6156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2288809" y="2212553"/>
                <a:ext cx="5213080" cy="276999"/>
              </a:xfrm>
              <a:prstGeom prst="rect">
                <a:avLst/>
              </a:prstGeom>
              <a:noFill/>
            </p:spPr>
            <p:txBody>
              <a:bodyPr wrap="square" lIns="0" tIns="0" rIns="0" bIns="0">
                <a:spAutoFit/>
              </a:bodyPr>
              <a:lstStyle/>
              <a:p>
                <a:r>
                  <a:rPr lang="en-US" b="1" dirty="0"/>
                  <a:t>Height</a:t>
                </a:r>
                <a:r>
                  <a:rPr lang="en-US" dirty="0"/>
                  <a:t>: 381 </a:t>
                </a:r>
                <a:r>
                  <a:rPr lang="en-US" dirty="0" err="1"/>
                  <a:t>metres</a:t>
                </a:r>
                <a:r>
                  <a:rPr lang="en-US" dirty="0"/>
                  <a:t> (443 </a:t>
                </a:r>
                <a:r>
                  <a:rPr lang="en-US" dirty="0" err="1"/>
                  <a:t>metres</a:t>
                </a:r>
                <a:r>
                  <a:rPr lang="en-US" dirty="0"/>
                  <a:t> including the spire)</a:t>
                </a:r>
                <a:endParaRPr lang="en-GB" dirty="0">
                  <a:solidFill>
                    <a:srgbClr val="192A4A"/>
                  </a:solidFill>
                </a:endParaRPr>
              </a:p>
            </p:txBody>
          </p:sp>
        </p:grpSp>
      </p:grpSp>
    </p:spTree>
    <p:extLst>
      <p:ext uri="{BB962C8B-B14F-4D97-AF65-F5344CB8AC3E}">
        <p14:creationId xmlns:p14="http://schemas.microsoft.com/office/powerpoint/2010/main" val="829941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313 -0.0169 L -0.99357 -0.0169 " pathEditMode="relative" rAng="0" ptsTypes="AA">
                                      <p:cBhvr>
                                        <p:cTn id="6" dur="2000" fill="hold"/>
                                        <p:tgtEl>
                                          <p:spTgt spid="12"/>
                                        </p:tgtEl>
                                        <p:attrNameLst>
                                          <p:attrName>ppt_x</p:attrName>
                                          <p:attrName>ppt_y</p:attrName>
                                        </p:attrNameLst>
                                      </p:cBhvr>
                                      <p:rCtr x="-49844" y="0"/>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F74EB0E-C431-432E-A64A-7EFFEE9BA3F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7465"/>
          <a:stretch/>
        </p:blipFill>
        <p:spPr>
          <a:xfrm>
            <a:off x="441034" y="422081"/>
            <a:ext cx="4992855" cy="5974062"/>
          </a:xfrm>
          <a:prstGeom prst="roundRect">
            <a:avLst>
              <a:gd name="adj" fmla="val 2704"/>
            </a:avLst>
          </a:prstGeom>
        </p:spPr>
      </p:pic>
      <p:pic>
        <p:nvPicPr>
          <p:cNvPr id="18" name="Picture 17">
            <a:extLst>
              <a:ext uri="{FF2B5EF4-FFF2-40B4-BE49-F238E27FC236}">
                <a16:creationId xmlns:a16="http://schemas.microsoft.com/office/drawing/2014/main" id="{EA107BAD-C8EF-42F0-A8E9-AB35A0C7B22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976" r="37465"/>
          <a:stretch/>
        </p:blipFill>
        <p:spPr>
          <a:xfrm>
            <a:off x="760491" y="422081"/>
            <a:ext cx="4675357" cy="5974062"/>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5571641" y="1792764"/>
            <a:ext cx="2944677" cy="4375562"/>
            <a:chOff x="644176" y="2184201"/>
            <a:chExt cx="5300422" cy="2808508"/>
          </a:xfrm>
        </p:grpSpPr>
        <p:sp>
          <p:nvSpPr>
            <p:cNvPr id="8" name="Rectangle 7">
              <a:extLst>
                <a:ext uri="{FF2B5EF4-FFF2-40B4-BE49-F238E27FC236}">
                  <a16:creationId xmlns:a16="http://schemas.microsoft.com/office/drawing/2014/main" id="{D413C9F6-1CFB-4901-839D-59192AB44E0C}"/>
                </a:ext>
              </a:extLst>
            </p:cNvPr>
            <p:cNvSpPr/>
            <p:nvPr/>
          </p:nvSpPr>
          <p:spPr>
            <a:xfrm>
              <a:off x="644176" y="2184201"/>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799158" y="2295114"/>
              <a:ext cx="4943961" cy="2697595"/>
            </a:xfrm>
            <a:prstGeom prst="rect">
              <a:avLst/>
            </a:prstGeom>
          </p:spPr>
          <p:txBody>
            <a:bodyPr wrap="square" lIns="0" tIns="0" rIns="0" bIns="0">
              <a:spAutoFit/>
            </a:bodyPr>
            <a:lstStyle/>
            <a:p>
              <a:pPr algn="ctr"/>
              <a:r>
                <a:rPr lang="en-US" dirty="0">
                  <a:solidFill>
                    <a:schemeClr val="bg1"/>
                  </a:solidFill>
                </a:rPr>
                <a:t>The Great Wall of China is 3915 miles long.</a:t>
              </a:r>
            </a:p>
            <a:p>
              <a:pPr algn="ctr"/>
              <a:endParaRPr lang="en-US" dirty="0">
                <a:solidFill>
                  <a:schemeClr val="bg1"/>
                </a:solidFill>
              </a:endParaRPr>
            </a:p>
            <a:p>
              <a:pPr algn="ctr"/>
              <a:r>
                <a:rPr lang="en-US" dirty="0">
                  <a:solidFill>
                    <a:schemeClr val="bg1"/>
                  </a:solidFill>
                </a:rPr>
                <a:t>It is the longest structure ever built by humans.</a:t>
              </a:r>
            </a:p>
            <a:p>
              <a:pPr algn="ctr"/>
              <a:endParaRPr lang="en-US" dirty="0">
                <a:solidFill>
                  <a:schemeClr val="bg1"/>
                </a:solidFill>
              </a:endParaRPr>
            </a:p>
            <a:p>
              <a:pPr algn="ctr"/>
              <a:r>
                <a:rPr lang="en-US" dirty="0">
                  <a:solidFill>
                    <a:schemeClr val="bg1"/>
                  </a:solidFill>
                </a:rPr>
                <a:t>Although many people believe that the Great Wall can be seen from space, this isn’t true!</a:t>
              </a:r>
            </a:p>
            <a:p>
              <a:pPr algn="ctr"/>
              <a:endParaRPr lang="en-US" dirty="0">
                <a:solidFill>
                  <a:schemeClr val="bg1"/>
                </a:solidFill>
              </a:endParaRPr>
            </a:p>
            <a:p>
              <a:pPr algn="ctr"/>
              <a:r>
                <a:rPr lang="en-US" dirty="0">
                  <a:solidFill>
                    <a:schemeClr val="bg1"/>
                  </a:solidFill>
                </a:rPr>
                <a:t>Earlier sections of the wall were made from stone, wood and earth.</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4591455" y="906597"/>
            <a:ext cx="4267561" cy="2021430"/>
            <a:chOff x="4736954" y="1766462"/>
            <a:chExt cx="4267561" cy="2021430"/>
          </a:xfrm>
        </p:grpSpPr>
        <p:grpSp>
          <p:nvGrpSpPr>
            <p:cNvPr id="6" name="Group 5">
              <a:extLst>
                <a:ext uri="{FF2B5EF4-FFF2-40B4-BE49-F238E27FC236}">
                  <a16:creationId xmlns:a16="http://schemas.microsoft.com/office/drawing/2014/main" id="{E47BCA9B-87C6-40F7-82D3-9CD17B72D8C9}"/>
                </a:ext>
              </a:extLst>
            </p:cNvPr>
            <p:cNvGrpSpPr/>
            <p:nvPr/>
          </p:nvGrpSpPr>
          <p:grpSpPr>
            <a:xfrm>
              <a:off x="4736954" y="1766462"/>
              <a:ext cx="4263316" cy="610027"/>
              <a:chOff x="-55402" y="696751"/>
              <a:chExt cx="4263316" cy="610027"/>
            </a:xfrm>
          </p:grpSpPr>
          <p:sp>
            <p:nvSpPr>
              <p:cNvPr id="10" name="Rectangle 9">
                <a:extLst>
                  <a:ext uri="{FF2B5EF4-FFF2-40B4-BE49-F238E27FC236}">
                    <a16:creationId xmlns:a16="http://schemas.microsoft.com/office/drawing/2014/main" id="{75DA422B-69DE-4596-BBC6-F3D2DFA8F973}"/>
                  </a:ext>
                </a:extLst>
              </p:cNvPr>
              <p:cNvSpPr/>
              <p:nvPr/>
            </p:nvSpPr>
            <p:spPr>
              <a:xfrm>
                <a:off x="-55402" y="696751"/>
                <a:ext cx="4263316"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40176" y="889113"/>
                <a:ext cx="4167738" cy="276999"/>
              </a:xfrm>
              <a:prstGeom prst="rect">
                <a:avLst/>
              </a:prstGeom>
              <a:noFill/>
            </p:spPr>
            <p:txBody>
              <a:bodyPr wrap="square" lIns="0" tIns="0" rIns="0" bIns="0">
                <a:spAutoFit/>
              </a:bodyPr>
              <a:lstStyle/>
              <a:p>
                <a:r>
                  <a:rPr lang="en-US" b="1" dirty="0"/>
                  <a:t>Completion Date: </a:t>
                </a:r>
                <a:r>
                  <a:rPr lang="en-US" dirty="0"/>
                  <a:t>Over 2000 years ago </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7091046" y="2441435"/>
              <a:ext cx="1913469" cy="610026"/>
              <a:chOff x="2154960" y="1358472"/>
              <a:chExt cx="1913469" cy="610026"/>
            </a:xfrm>
          </p:grpSpPr>
          <p:sp>
            <p:nvSpPr>
              <p:cNvPr id="14" name="Rectangle 13">
                <a:extLst>
                  <a:ext uri="{FF2B5EF4-FFF2-40B4-BE49-F238E27FC236}">
                    <a16:creationId xmlns:a16="http://schemas.microsoft.com/office/drawing/2014/main" id="{E5454335-F607-4734-9D3C-0CEEF2391352}"/>
                  </a:ext>
                </a:extLst>
              </p:cNvPr>
              <p:cNvSpPr/>
              <p:nvPr/>
            </p:nvSpPr>
            <p:spPr>
              <a:xfrm>
                <a:off x="2154960" y="1358472"/>
                <a:ext cx="1913469"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2252238" y="1550833"/>
                <a:ext cx="1702340" cy="276999"/>
              </a:xfrm>
              <a:prstGeom prst="rect">
                <a:avLst/>
              </a:prstGeom>
              <a:noFill/>
            </p:spPr>
            <p:txBody>
              <a:bodyPr wrap="square" lIns="0" tIns="0" rIns="0" bIns="0">
                <a:spAutoFit/>
              </a:bodyPr>
              <a:lstStyle/>
              <a:p>
                <a:r>
                  <a:rPr lang="en-US" b="1" dirty="0"/>
                  <a:t>Location: </a:t>
                </a:r>
                <a:r>
                  <a:rPr lang="en-US" dirty="0"/>
                  <a:t>China</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4832533" y="3116408"/>
              <a:ext cx="4167738" cy="671484"/>
              <a:chOff x="-1035238" y="2020192"/>
              <a:chExt cx="4167738" cy="671484"/>
            </a:xfrm>
          </p:grpSpPr>
          <p:sp>
            <p:nvSpPr>
              <p:cNvPr id="16" name="Rectangle 15">
                <a:extLst>
                  <a:ext uri="{FF2B5EF4-FFF2-40B4-BE49-F238E27FC236}">
                    <a16:creationId xmlns:a16="http://schemas.microsoft.com/office/drawing/2014/main" id="{D4C03842-7D54-451A-8763-48096C4C95A4}"/>
                  </a:ext>
                </a:extLst>
              </p:cNvPr>
              <p:cNvSpPr/>
              <p:nvPr/>
            </p:nvSpPr>
            <p:spPr>
              <a:xfrm>
                <a:off x="-1035238" y="2020192"/>
                <a:ext cx="4167738" cy="6714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907081" y="2212553"/>
                <a:ext cx="3831351" cy="276999"/>
              </a:xfrm>
              <a:prstGeom prst="rect">
                <a:avLst/>
              </a:prstGeom>
              <a:noFill/>
            </p:spPr>
            <p:txBody>
              <a:bodyPr wrap="square" lIns="0" tIns="0" rIns="0" bIns="0">
                <a:spAutoFit/>
              </a:bodyPr>
              <a:lstStyle/>
              <a:p>
                <a:r>
                  <a:rPr lang="en-US" b="1" dirty="0"/>
                  <a:t>Height</a:t>
                </a:r>
                <a:r>
                  <a:rPr lang="en-US" dirty="0"/>
                  <a:t>: 14 </a:t>
                </a:r>
                <a:r>
                  <a:rPr lang="en-US" dirty="0" err="1"/>
                  <a:t>metres</a:t>
                </a:r>
                <a:r>
                  <a:rPr lang="en-US" dirty="0"/>
                  <a:t> at its highest point</a:t>
                </a:r>
                <a:endParaRPr lang="en-GB" dirty="0">
                  <a:solidFill>
                    <a:srgbClr val="192A4A"/>
                  </a:solidFill>
                </a:endParaRPr>
              </a:p>
            </p:txBody>
          </p:sp>
        </p:grpSp>
      </p:grpSp>
      <p:sp>
        <p:nvSpPr>
          <p:cNvPr id="21" name="Title 20"/>
          <p:cNvSpPr>
            <a:spLocks noGrp="1"/>
          </p:cNvSpPr>
          <p:nvPr>
            <p:ph type="title"/>
          </p:nvPr>
        </p:nvSpPr>
        <p:spPr>
          <a:xfrm>
            <a:off x="5393410" y="422081"/>
            <a:ext cx="3301139" cy="1174243"/>
          </a:xfrm>
          <a:prstGeom prst="roundRect">
            <a:avLst>
              <a:gd name="adj" fmla="val 0"/>
            </a:avLst>
          </a:prstGeom>
        </p:spPr>
        <p:txBody>
          <a:bodyPr/>
          <a:lstStyle/>
          <a:p>
            <a:pPr algn="ctr"/>
            <a:r>
              <a:rPr lang="en-GB" sz="3600" dirty="0"/>
              <a:t>Great Wall of China</a:t>
            </a:r>
            <a:endParaRPr lang="en-GB" sz="3600" dirty="0">
              <a:latin typeface="+mn-lt"/>
            </a:endParaRPr>
          </a:p>
        </p:txBody>
      </p:sp>
    </p:spTree>
    <p:extLst>
      <p:ext uri="{BB962C8B-B14F-4D97-AF65-F5344CB8AC3E}">
        <p14:creationId xmlns:p14="http://schemas.microsoft.com/office/powerpoint/2010/main" val="4155752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1.85185E-6 L 0.63108 -0.00209 " pathEditMode="relative" rAng="0" ptsTypes="AA">
                                      <p:cBhvr>
                                        <p:cTn id="6" dur="2000" fill="hold"/>
                                        <p:tgtEl>
                                          <p:spTgt spid="12"/>
                                        </p:tgtEl>
                                        <p:attrNameLst>
                                          <p:attrName>ppt_x</p:attrName>
                                          <p:attrName>ppt_y</p:attrName>
                                        </p:attrNameLst>
                                      </p:cBhvr>
                                      <p:rCtr x="31545" y="-116"/>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4A117F-BBC5-4843-97EC-0DD98E8F35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196" t="-2" r="20103"/>
          <a:stretch/>
        </p:blipFill>
        <p:spPr>
          <a:xfrm>
            <a:off x="3584355" y="420390"/>
            <a:ext cx="5110194" cy="6008456"/>
          </a:xfrm>
          <a:prstGeom prst="roundRect">
            <a:avLst>
              <a:gd name="adj" fmla="val 2671"/>
            </a:avLst>
          </a:prstGeom>
        </p:spPr>
      </p:pic>
      <p:pic>
        <p:nvPicPr>
          <p:cNvPr id="18" name="Picture 17">
            <a:extLst>
              <a:ext uri="{FF2B5EF4-FFF2-40B4-BE49-F238E27FC236}">
                <a16:creationId xmlns:a16="http://schemas.microsoft.com/office/drawing/2014/main" id="{74F7071B-145D-4454-B0F6-64C7A6CBB8D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196" t="-2" r="26468"/>
          <a:stretch/>
        </p:blipFill>
        <p:spPr>
          <a:xfrm>
            <a:off x="3584355" y="420390"/>
            <a:ext cx="4536603" cy="6008456"/>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745569" y="861434"/>
            <a:ext cx="2634733" cy="5670111"/>
            <a:chOff x="644176" y="2184201"/>
            <a:chExt cx="5300422" cy="2808508"/>
          </a:xfrm>
        </p:grpSpPr>
        <p:sp>
          <p:nvSpPr>
            <p:cNvPr id="8" name="Rectangle 7">
              <a:extLst>
                <a:ext uri="{FF2B5EF4-FFF2-40B4-BE49-F238E27FC236}">
                  <a16:creationId xmlns:a16="http://schemas.microsoft.com/office/drawing/2014/main" id="{D413C9F6-1CFB-4901-839D-59192AB44E0C}"/>
                </a:ext>
              </a:extLst>
            </p:cNvPr>
            <p:cNvSpPr/>
            <p:nvPr/>
          </p:nvSpPr>
          <p:spPr>
            <a:xfrm>
              <a:off x="644176" y="2184201"/>
              <a:ext cx="5300422" cy="2412285"/>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799158" y="2295114"/>
              <a:ext cx="4943961" cy="2697595"/>
            </a:xfrm>
            <a:prstGeom prst="rect">
              <a:avLst/>
            </a:prstGeom>
          </p:spPr>
          <p:txBody>
            <a:bodyPr wrap="square" lIns="0" tIns="0" rIns="0" bIns="0">
              <a:spAutoFit/>
            </a:bodyPr>
            <a:lstStyle/>
            <a:p>
              <a:r>
                <a:rPr lang="en-US" dirty="0">
                  <a:solidFill>
                    <a:schemeClr val="bg1"/>
                  </a:solidFill>
                </a:rPr>
                <a:t>It is also known as the Millennium Wheel.</a:t>
              </a:r>
            </a:p>
            <a:p>
              <a:endParaRPr lang="en-US" dirty="0">
                <a:solidFill>
                  <a:schemeClr val="bg1"/>
                </a:solidFill>
              </a:endParaRPr>
            </a:p>
            <a:p>
              <a:r>
                <a:rPr lang="en-US" dirty="0">
                  <a:solidFill>
                    <a:schemeClr val="bg1"/>
                  </a:solidFill>
                </a:rPr>
                <a:t>It is one of London’s most popular tourist attractions, more than 3.5 million people visit every year.</a:t>
              </a:r>
            </a:p>
            <a:p>
              <a:endParaRPr lang="en-US" dirty="0">
                <a:solidFill>
                  <a:schemeClr val="bg1"/>
                </a:solidFill>
              </a:endParaRPr>
            </a:p>
            <a:p>
              <a:r>
                <a:rPr lang="en-US" dirty="0">
                  <a:solidFill>
                    <a:schemeClr val="bg1"/>
                  </a:solidFill>
                </a:rPr>
                <a:t>There are 32 capsules shaped like ovals, one for each of London’s boroughs.</a:t>
              </a:r>
            </a:p>
            <a:p>
              <a:endParaRPr lang="en-US" dirty="0">
                <a:solidFill>
                  <a:schemeClr val="bg1"/>
                </a:solidFill>
              </a:endParaRPr>
            </a:p>
            <a:p>
              <a:r>
                <a:rPr lang="en-US" dirty="0">
                  <a:solidFill>
                    <a:schemeClr val="bg1"/>
                  </a:solidFill>
                </a:rPr>
                <a:t>Each capsule can carry 25 people.</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9509643" y="692452"/>
            <a:ext cx="2755244" cy="1991449"/>
            <a:chOff x="5373664" y="1766462"/>
            <a:chExt cx="2755244" cy="1991449"/>
          </a:xfrm>
        </p:grpSpPr>
        <p:grpSp>
          <p:nvGrpSpPr>
            <p:cNvPr id="6" name="Group 5">
              <a:extLst>
                <a:ext uri="{FF2B5EF4-FFF2-40B4-BE49-F238E27FC236}">
                  <a16:creationId xmlns:a16="http://schemas.microsoft.com/office/drawing/2014/main" id="{E47BCA9B-87C6-40F7-82D3-9CD17B72D8C9}"/>
                </a:ext>
              </a:extLst>
            </p:cNvPr>
            <p:cNvGrpSpPr/>
            <p:nvPr/>
          </p:nvGrpSpPr>
          <p:grpSpPr>
            <a:xfrm>
              <a:off x="5373664" y="1766462"/>
              <a:ext cx="2755244" cy="610027"/>
              <a:chOff x="581308" y="696751"/>
              <a:chExt cx="2755244" cy="610027"/>
            </a:xfrm>
          </p:grpSpPr>
          <p:sp>
            <p:nvSpPr>
              <p:cNvPr id="10" name="Rectangle 9">
                <a:extLst>
                  <a:ext uri="{FF2B5EF4-FFF2-40B4-BE49-F238E27FC236}">
                    <a16:creationId xmlns:a16="http://schemas.microsoft.com/office/drawing/2014/main" id="{75DA422B-69DE-4596-BBC6-F3D2DFA8F973}"/>
                  </a:ext>
                </a:extLst>
              </p:cNvPr>
              <p:cNvSpPr/>
              <p:nvPr/>
            </p:nvSpPr>
            <p:spPr>
              <a:xfrm>
                <a:off x="581308" y="696751"/>
                <a:ext cx="2755244"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864426" y="889113"/>
                <a:ext cx="2472126" cy="276999"/>
              </a:xfrm>
              <a:prstGeom prst="rect">
                <a:avLst/>
              </a:prstGeom>
              <a:noFill/>
            </p:spPr>
            <p:txBody>
              <a:bodyPr wrap="square" lIns="0" tIns="0" rIns="0" bIns="0">
                <a:spAutoFit/>
              </a:bodyPr>
              <a:lstStyle/>
              <a:p>
                <a:r>
                  <a:rPr lang="en-US" b="1" dirty="0"/>
                  <a:t>Completion Date: </a:t>
                </a:r>
                <a:r>
                  <a:rPr lang="en-US" dirty="0"/>
                  <a:t>1999 </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5373664" y="2441435"/>
              <a:ext cx="2755244" cy="610026"/>
              <a:chOff x="437578" y="1358472"/>
              <a:chExt cx="2755244" cy="610026"/>
            </a:xfrm>
          </p:grpSpPr>
          <p:sp>
            <p:nvSpPr>
              <p:cNvPr id="14" name="Rectangle 13">
                <a:extLst>
                  <a:ext uri="{FF2B5EF4-FFF2-40B4-BE49-F238E27FC236}">
                    <a16:creationId xmlns:a16="http://schemas.microsoft.com/office/drawing/2014/main" id="{E5454335-F607-4734-9D3C-0CEEF2391352}"/>
                  </a:ext>
                </a:extLst>
              </p:cNvPr>
              <p:cNvSpPr/>
              <p:nvPr/>
            </p:nvSpPr>
            <p:spPr>
              <a:xfrm>
                <a:off x="437578" y="1358472"/>
                <a:ext cx="2755244"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720695" y="1550833"/>
                <a:ext cx="2268074" cy="276999"/>
              </a:xfrm>
              <a:prstGeom prst="rect">
                <a:avLst/>
              </a:prstGeom>
              <a:noFill/>
            </p:spPr>
            <p:txBody>
              <a:bodyPr wrap="square" lIns="0" tIns="0" rIns="0" bIns="0">
                <a:spAutoFit/>
              </a:bodyPr>
              <a:lstStyle/>
              <a:p>
                <a:r>
                  <a:rPr lang="en-US" b="1" dirty="0"/>
                  <a:t>Location: </a:t>
                </a:r>
                <a:r>
                  <a:rPr lang="en-US" dirty="0"/>
                  <a:t>London, UK</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5373664" y="3136621"/>
              <a:ext cx="2472127" cy="621290"/>
              <a:chOff x="-494107" y="2040405"/>
              <a:chExt cx="2472127" cy="621290"/>
            </a:xfrm>
          </p:grpSpPr>
          <p:sp>
            <p:nvSpPr>
              <p:cNvPr id="16" name="Rectangle 15">
                <a:extLst>
                  <a:ext uri="{FF2B5EF4-FFF2-40B4-BE49-F238E27FC236}">
                    <a16:creationId xmlns:a16="http://schemas.microsoft.com/office/drawing/2014/main" id="{D4C03842-7D54-451A-8763-48096C4C95A4}"/>
                  </a:ext>
                </a:extLst>
              </p:cNvPr>
              <p:cNvSpPr/>
              <p:nvPr/>
            </p:nvSpPr>
            <p:spPr>
              <a:xfrm>
                <a:off x="-494107" y="2040405"/>
                <a:ext cx="2472127" cy="621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210990" y="2212550"/>
                <a:ext cx="2059844" cy="276999"/>
              </a:xfrm>
              <a:prstGeom prst="rect">
                <a:avLst/>
              </a:prstGeom>
              <a:noFill/>
            </p:spPr>
            <p:txBody>
              <a:bodyPr wrap="square" lIns="0" tIns="0" rIns="0" bIns="0">
                <a:spAutoFit/>
              </a:bodyPr>
              <a:lstStyle/>
              <a:p>
                <a:r>
                  <a:rPr lang="en-US" b="1" dirty="0"/>
                  <a:t>Height</a:t>
                </a:r>
                <a:r>
                  <a:rPr lang="en-US" dirty="0"/>
                  <a:t>: 135 </a:t>
                </a:r>
                <a:r>
                  <a:rPr lang="en-US" dirty="0" err="1"/>
                  <a:t>metres</a:t>
                </a:r>
                <a:endParaRPr lang="en-GB" dirty="0">
                  <a:solidFill>
                    <a:srgbClr val="192A4A"/>
                  </a:solidFill>
                </a:endParaRPr>
              </a:p>
            </p:txBody>
          </p:sp>
        </p:grpSp>
      </p:grpSp>
      <p:sp>
        <p:nvSpPr>
          <p:cNvPr id="21" name="Title 20"/>
          <p:cNvSpPr>
            <a:spLocks noGrp="1"/>
          </p:cNvSpPr>
          <p:nvPr>
            <p:ph type="title"/>
          </p:nvPr>
        </p:nvSpPr>
        <p:spPr>
          <a:xfrm>
            <a:off x="3584355" y="420390"/>
            <a:ext cx="5110194" cy="882089"/>
          </a:xfrm>
          <a:prstGeom prst="roundRect">
            <a:avLst>
              <a:gd name="adj" fmla="val 0"/>
            </a:avLst>
          </a:prstGeom>
        </p:spPr>
        <p:txBody>
          <a:bodyPr/>
          <a:lstStyle/>
          <a:p>
            <a:pPr algn="ctr"/>
            <a:r>
              <a:rPr lang="en-GB" sz="3600" dirty="0">
                <a:solidFill>
                  <a:schemeClr val="bg2"/>
                </a:solidFill>
              </a:rPr>
              <a:t>London Eye</a:t>
            </a:r>
            <a:endParaRPr lang="en-GB" sz="3600" dirty="0">
              <a:solidFill>
                <a:schemeClr val="bg2"/>
              </a:solidFill>
              <a:latin typeface="+mn-lt"/>
            </a:endParaRPr>
          </a:p>
        </p:txBody>
      </p:sp>
    </p:spTree>
    <p:extLst>
      <p:ext uri="{BB962C8B-B14F-4D97-AF65-F5344CB8AC3E}">
        <p14:creationId xmlns:p14="http://schemas.microsoft.com/office/powerpoint/2010/main" val="145115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1475 0.50186 L -0.64827 0.50186 " pathEditMode="relative" rAng="0" ptsTypes="AA">
                                      <p:cBhvr>
                                        <p:cTn id="6" dur="2000" fill="hold"/>
                                        <p:tgtEl>
                                          <p:spTgt spid="12"/>
                                        </p:tgtEl>
                                        <p:attrNameLst>
                                          <p:attrName>ppt_x</p:attrName>
                                          <p:attrName>ppt_y</p:attrName>
                                        </p:attrNameLst>
                                      </p:cBhvr>
                                      <p:rCtr x="-33160" y="0"/>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FF2C62C-6E9F-481E-AA21-B0BE9A22644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8143"/>
          <a:stretch/>
        </p:blipFill>
        <p:spPr>
          <a:xfrm>
            <a:off x="435308" y="427137"/>
            <a:ext cx="5572814" cy="5983701"/>
          </a:xfrm>
          <a:prstGeom prst="roundRect">
            <a:avLst>
              <a:gd name="adj" fmla="val 3183"/>
            </a:avLst>
          </a:prstGeom>
        </p:spPr>
      </p:pic>
      <p:pic>
        <p:nvPicPr>
          <p:cNvPr id="19" name="Picture 18">
            <a:extLst>
              <a:ext uri="{FF2B5EF4-FFF2-40B4-BE49-F238E27FC236}">
                <a16:creationId xmlns:a16="http://schemas.microsoft.com/office/drawing/2014/main" id="{23903E48-BAA4-44E5-8F0A-DA5DAFE1852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809" r="38143"/>
          <a:stretch/>
        </p:blipFill>
        <p:spPr>
          <a:xfrm>
            <a:off x="959667" y="427137"/>
            <a:ext cx="5049418" cy="5983701"/>
          </a:xfrm>
          <a:prstGeom prst="roundRect">
            <a:avLst>
              <a:gd name="adj" fmla="val 0"/>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6211956" y="623399"/>
            <a:ext cx="2318902" cy="5678010"/>
            <a:chOff x="644176" y="2184201"/>
            <a:chExt cx="5300422" cy="2792252"/>
          </a:xfrm>
        </p:grpSpPr>
        <p:sp>
          <p:nvSpPr>
            <p:cNvPr id="8" name="Rectangle 7">
              <a:extLst>
                <a:ext uri="{FF2B5EF4-FFF2-40B4-BE49-F238E27FC236}">
                  <a16:creationId xmlns:a16="http://schemas.microsoft.com/office/drawing/2014/main" id="{D413C9F6-1CFB-4901-839D-59192AB44E0C}"/>
                </a:ext>
              </a:extLst>
            </p:cNvPr>
            <p:cNvSpPr/>
            <p:nvPr/>
          </p:nvSpPr>
          <p:spPr>
            <a:xfrm>
              <a:off x="644176" y="2184201"/>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799158" y="2295114"/>
              <a:ext cx="4943961" cy="2265412"/>
            </a:xfrm>
            <a:prstGeom prst="rect">
              <a:avLst/>
            </a:prstGeom>
          </p:spPr>
          <p:txBody>
            <a:bodyPr wrap="square" lIns="0" tIns="0" rIns="0" bIns="0">
              <a:spAutoFit/>
            </a:bodyPr>
            <a:lstStyle/>
            <a:p>
              <a:r>
                <a:rPr lang="en-US" dirty="0">
                  <a:solidFill>
                    <a:schemeClr val="bg1"/>
                  </a:solidFill>
                </a:rPr>
                <a:t>The Egyptians built sphinx statues to guard tombs and temples.</a:t>
              </a:r>
            </a:p>
            <a:p>
              <a:endParaRPr lang="en-US" dirty="0">
                <a:solidFill>
                  <a:schemeClr val="bg1"/>
                </a:solidFill>
              </a:endParaRPr>
            </a:p>
            <a:p>
              <a:r>
                <a:rPr lang="en-US" dirty="0">
                  <a:solidFill>
                    <a:schemeClr val="bg1"/>
                  </a:solidFill>
                </a:rPr>
                <a:t>The Sphinx has the head of a Pharaoh and the body of a lion.</a:t>
              </a:r>
            </a:p>
            <a:p>
              <a:endParaRPr lang="en-US" dirty="0">
                <a:solidFill>
                  <a:schemeClr val="bg1"/>
                </a:solidFill>
              </a:endParaRPr>
            </a:p>
            <a:p>
              <a:r>
                <a:rPr lang="en-US" dirty="0">
                  <a:solidFill>
                    <a:schemeClr val="bg1"/>
                  </a:solidFill>
                </a:rPr>
                <a:t>It was carved out of limestone and some people think it was once painted red, blue and yellow. </a:t>
              </a:r>
            </a:p>
            <a:p>
              <a:endParaRPr lang="en-US" dirty="0">
                <a:solidFill>
                  <a:schemeClr val="bg1"/>
                </a:solidFill>
              </a:endParaRPr>
            </a:p>
            <a:p>
              <a:r>
                <a:rPr lang="en-US" dirty="0">
                  <a:solidFill>
                    <a:schemeClr val="bg1"/>
                  </a:solidFill>
                </a:rPr>
                <a:t>It is 73.5 </a:t>
              </a:r>
              <a:r>
                <a:rPr lang="en-US" dirty="0" err="1">
                  <a:solidFill>
                    <a:schemeClr val="bg1"/>
                  </a:solidFill>
                </a:rPr>
                <a:t>metres</a:t>
              </a:r>
              <a:r>
                <a:rPr lang="en-US" dirty="0">
                  <a:solidFill>
                    <a:schemeClr val="bg1"/>
                  </a:solidFill>
                </a:rPr>
                <a:t> long and 19.3 </a:t>
              </a:r>
              <a:r>
                <a:rPr lang="en-US" dirty="0" err="1">
                  <a:solidFill>
                    <a:schemeClr val="bg1"/>
                  </a:solidFill>
                </a:rPr>
                <a:t>metres</a:t>
              </a:r>
              <a:r>
                <a:rPr lang="en-US" dirty="0">
                  <a:solidFill>
                    <a:schemeClr val="bg1"/>
                  </a:solidFill>
                </a:rPr>
                <a:t> wide.</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4409611" y="623398"/>
            <a:ext cx="3957190" cy="1919741"/>
            <a:chOff x="5373663" y="1766462"/>
            <a:chExt cx="3957190" cy="1919741"/>
          </a:xfrm>
        </p:grpSpPr>
        <p:grpSp>
          <p:nvGrpSpPr>
            <p:cNvPr id="6" name="Group 5">
              <a:extLst>
                <a:ext uri="{FF2B5EF4-FFF2-40B4-BE49-F238E27FC236}">
                  <a16:creationId xmlns:a16="http://schemas.microsoft.com/office/drawing/2014/main" id="{E47BCA9B-87C6-40F7-82D3-9CD17B72D8C9}"/>
                </a:ext>
              </a:extLst>
            </p:cNvPr>
            <p:cNvGrpSpPr/>
            <p:nvPr/>
          </p:nvGrpSpPr>
          <p:grpSpPr>
            <a:xfrm>
              <a:off x="5373663" y="1766462"/>
              <a:ext cx="3932037" cy="610027"/>
              <a:chOff x="581307" y="696751"/>
              <a:chExt cx="3932037" cy="610027"/>
            </a:xfrm>
          </p:grpSpPr>
          <p:sp>
            <p:nvSpPr>
              <p:cNvPr id="10" name="Rectangle 9">
                <a:extLst>
                  <a:ext uri="{FF2B5EF4-FFF2-40B4-BE49-F238E27FC236}">
                    <a16:creationId xmlns:a16="http://schemas.microsoft.com/office/drawing/2014/main" id="{75DA422B-69DE-4596-BBC6-F3D2DFA8F973}"/>
                  </a:ext>
                </a:extLst>
              </p:cNvPr>
              <p:cNvSpPr/>
              <p:nvPr/>
            </p:nvSpPr>
            <p:spPr>
              <a:xfrm>
                <a:off x="581307" y="696751"/>
                <a:ext cx="3932037"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864425" y="889113"/>
                <a:ext cx="3648919" cy="276999"/>
              </a:xfrm>
              <a:prstGeom prst="rect">
                <a:avLst/>
              </a:prstGeom>
              <a:noFill/>
            </p:spPr>
            <p:txBody>
              <a:bodyPr wrap="square" lIns="0" tIns="0" rIns="0" bIns="0">
                <a:spAutoFit/>
              </a:bodyPr>
              <a:lstStyle/>
              <a:p>
                <a:r>
                  <a:rPr lang="en-US" b="1" dirty="0"/>
                  <a:t>Completion Date</a:t>
                </a:r>
                <a:r>
                  <a:rPr lang="en-US" dirty="0"/>
                  <a:t>: 4500 years ago</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6648733" y="2428183"/>
              <a:ext cx="2643903" cy="610026"/>
              <a:chOff x="1712647" y="1345220"/>
              <a:chExt cx="2643903" cy="610026"/>
            </a:xfrm>
          </p:grpSpPr>
          <p:sp>
            <p:nvSpPr>
              <p:cNvPr id="14" name="Rectangle 13">
                <a:extLst>
                  <a:ext uri="{FF2B5EF4-FFF2-40B4-BE49-F238E27FC236}">
                    <a16:creationId xmlns:a16="http://schemas.microsoft.com/office/drawing/2014/main" id="{E5454335-F607-4734-9D3C-0CEEF2391352}"/>
                  </a:ext>
                </a:extLst>
              </p:cNvPr>
              <p:cNvSpPr/>
              <p:nvPr/>
            </p:nvSpPr>
            <p:spPr>
              <a:xfrm>
                <a:off x="1712647" y="1345220"/>
                <a:ext cx="2643903"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1987791" y="1532035"/>
                <a:ext cx="2245988" cy="276999"/>
              </a:xfrm>
              <a:prstGeom prst="rect">
                <a:avLst/>
              </a:prstGeom>
              <a:noFill/>
            </p:spPr>
            <p:txBody>
              <a:bodyPr wrap="square" lIns="0" tIns="0" rIns="0" bIns="0">
                <a:spAutoFit/>
              </a:bodyPr>
              <a:lstStyle/>
              <a:p>
                <a:r>
                  <a:rPr lang="en-US" b="1" dirty="0"/>
                  <a:t>Location</a:t>
                </a:r>
                <a:r>
                  <a:rPr lang="en-US" dirty="0"/>
                  <a:t>: Giza, Egypt</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7100373" y="3089903"/>
              <a:ext cx="2230480" cy="596300"/>
              <a:chOff x="1232602" y="1993687"/>
              <a:chExt cx="2230480" cy="596300"/>
            </a:xfrm>
          </p:grpSpPr>
          <p:sp>
            <p:nvSpPr>
              <p:cNvPr id="16" name="Rectangle 15">
                <a:extLst>
                  <a:ext uri="{FF2B5EF4-FFF2-40B4-BE49-F238E27FC236}">
                    <a16:creationId xmlns:a16="http://schemas.microsoft.com/office/drawing/2014/main" id="{D4C03842-7D54-451A-8763-48096C4C95A4}"/>
                  </a:ext>
                </a:extLst>
              </p:cNvPr>
              <p:cNvSpPr/>
              <p:nvPr/>
            </p:nvSpPr>
            <p:spPr>
              <a:xfrm>
                <a:off x="1232602" y="1993687"/>
                <a:ext cx="2192263" cy="596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1403238" y="2134354"/>
                <a:ext cx="2059844" cy="276999"/>
              </a:xfrm>
              <a:prstGeom prst="rect">
                <a:avLst/>
              </a:prstGeom>
              <a:noFill/>
            </p:spPr>
            <p:txBody>
              <a:bodyPr wrap="square" lIns="0" tIns="0" rIns="0" bIns="0">
                <a:spAutoFit/>
              </a:bodyPr>
              <a:lstStyle/>
              <a:p>
                <a:r>
                  <a:rPr lang="en-US" b="1" dirty="0"/>
                  <a:t>Height</a:t>
                </a:r>
                <a:r>
                  <a:rPr lang="en-US" dirty="0"/>
                  <a:t>: 20 </a:t>
                </a:r>
                <a:r>
                  <a:rPr lang="en-US" dirty="0" err="1"/>
                  <a:t>metres</a:t>
                </a:r>
                <a:endParaRPr lang="en-US" dirty="0"/>
              </a:p>
            </p:txBody>
          </p:sp>
        </p:grpSp>
      </p:grpSp>
      <p:sp>
        <p:nvSpPr>
          <p:cNvPr id="21" name="Title 20"/>
          <p:cNvSpPr>
            <a:spLocks noGrp="1"/>
          </p:cNvSpPr>
          <p:nvPr>
            <p:ph type="title"/>
          </p:nvPr>
        </p:nvSpPr>
        <p:spPr>
          <a:xfrm>
            <a:off x="410155" y="436190"/>
            <a:ext cx="5643153" cy="965227"/>
          </a:xfrm>
          <a:prstGeom prst="roundRect">
            <a:avLst>
              <a:gd name="adj" fmla="val 0"/>
            </a:avLst>
          </a:prstGeom>
        </p:spPr>
        <p:txBody>
          <a:bodyPr/>
          <a:lstStyle/>
          <a:p>
            <a:pPr algn="ctr"/>
            <a:r>
              <a:rPr lang="en-GB" sz="3600" dirty="0">
                <a:solidFill>
                  <a:schemeClr val="bg2"/>
                </a:solidFill>
              </a:rPr>
              <a:t>Sphinx</a:t>
            </a:r>
            <a:endParaRPr lang="en-GB" sz="3600" dirty="0">
              <a:solidFill>
                <a:schemeClr val="bg2"/>
              </a:solidFill>
              <a:latin typeface="+mn-lt"/>
            </a:endParaRPr>
          </a:p>
        </p:txBody>
      </p:sp>
    </p:spTree>
    <p:extLst>
      <p:ext uri="{BB962C8B-B14F-4D97-AF65-F5344CB8AC3E}">
        <p14:creationId xmlns:p14="http://schemas.microsoft.com/office/powerpoint/2010/main" val="2229460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903 0.56481 L 0.71684 0.54745 " pathEditMode="relative" rAng="0" ptsTypes="AA">
                                      <p:cBhvr>
                                        <p:cTn id="6" dur="2000" fill="hold"/>
                                        <p:tgtEl>
                                          <p:spTgt spid="12"/>
                                        </p:tgtEl>
                                        <p:attrNameLst>
                                          <p:attrName>ppt_x</p:attrName>
                                          <p:attrName>ppt_y</p:attrName>
                                        </p:attrNameLst>
                                      </p:cBhvr>
                                      <p:rCtr x="36285" y="-880"/>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F253D9-E840-4572-AEAE-5C3F05C69A4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593" r="17692"/>
          <a:stretch/>
        </p:blipFill>
        <p:spPr>
          <a:xfrm>
            <a:off x="4463886" y="414393"/>
            <a:ext cx="4243296" cy="6000620"/>
          </a:xfrm>
          <a:prstGeom prst="roundRect">
            <a:avLst>
              <a:gd name="adj" fmla="val 4696"/>
            </a:avLst>
          </a:prstGeom>
        </p:spPr>
      </p:pic>
      <p:pic>
        <p:nvPicPr>
          <p:cNvPr id="18" name="Picture 17">
            <a:extLst>
              <a:ext uri="{FF2B5EF4-FFF2-40B4-BE49-F238E27FC236}">
                <a16:creationId xmlns:a16="http://schemas.microsoft.com/office/drawing/2014/main" id="{634EF02B-9056-445A-B27F-55659034C5C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593" r="25229"/>
          <a:stretch/>
        </p:blipFill>
        <p:spPr>
          <a:xfrm>
            <a:off x="4456696" y="414393"/>
            <a:ext cx="3791011" cy="6000620"/>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624963" y="2561009"/>
            <a:ext cx="3563255" cy="3698278"/>
            <a:chOff x="644176" y="2184201"/>
            <a:chExt cx="5300422" cy="2792252"/>
          </a:xfrm>
        </p:grpSpPr>
        <p:sp>
          <p:nvSpPr>
            <p:cNvPr id="8" name="Rectangle 7">
              <a:extLst>
                <a:ext uri="{FF2B5EF4-FFF2-40B4-BE49-F238E27FC236}">
                  <a16:creationId xmlns:a16="http://schemas.microsoft.com/office/drawing/2014/main" id="{D413C9F6-1CFB-4901-839D-59192AB44E0C}"/>
                </a:ext>
              </a:extLst>
            </p:cNvPr>
            <p:cNvSpPr/>
            <p:nvPr/>
          </p:nvSpPr>
          <p:spPr>
            <a:xfrm>
              <a:off x="644176" y="2184201"/>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799158" y="2295114"/>
              <a:ext cx="4943961" cy="2232503"/>
            </a:xfrm>
            <a:prstGeom prst="rect">
              <a:avLst/>
            </a:prstGeom>
          </p:spPr>
          <p:txBody>
            <a:bodyPr wrap="square" lIns="0" tIns="0" rIns="0" bIns="0">
              <a:spAutoFit/>
            </a:bodyPr>
            <a:lstStyle/>
            <a:p>
              <a:r>
                <a:rPr lang="en-US" dirty="0">
                  <a:solidFill>
                    <a:schemeClr val="bg1"/>
                  </a:solidFill>
                </a:rPr>
                <a:t>The cathedral has 9 towers which are bright and </a:t>
              </a:r>
              <a:r>
                <a:rPr lang="en-US" dirty="0" err="1">
                  <a:solidFill>
                    <a:schemeClr val="bg1"/>
                  </a:solidFill>
                </a:rPr>
                <a:t>colourful</a:t>
              </a:r>
              <a:r>
                <a:rPr lang="en-US" dirty="0">
                  <a:solidFill>
                    <a:schemeClr val="bg1"/>
                  </a:solidFill>
                </a:rPr>
                <a:t>.</a:t>
              </a:r>
            </a:p>
            <a:p>
              <a:endParaRPr lang="en-US" dirty="0">
                <a:solidFill>
                  <a:schemeClr val="bg1"/>
                </a:solidFill>
              </a:endParaRPr>
            </a:p>
            <a:p>
              <a:r>
                <a:rPr lang="en-US" dirty="0">
                  <a:solidFill>
                    <a:schemeClr val="bg1"/>
                  </a:solidFill>
                </a:rPr>
                <a:t>It took almost 10 years to build, and the inside is also full of patterns and </a:t>
              </a:r>
              <a:r>
                <a:rPr lang="en-US" dirty="0" err="1">
                  <a:solidFill>
                    <a:schemeClr val="bg1"/>
                  </a:solidFill>
                </a:rPr>
                <a:t>colour</a:t>
              </a:r>
              <a:r>
                <a:rPr lang="en-US" dirty="0">
                  <a:solidFill>
                    <a:schemeClr val="bg1"/>
                  </a:solidFill>
                </a:rPr>
                <a:t>.</a:t>
              </a:r>
            </a:p>
            <a:p>
              <a:endParaRPr lang="en-US" dirty="0">
                <a:solidFill>
                  <a:schemeClr val="bg1"/>
                </a:solidFill>
              </a:endParaRPr>
            </a:p>
            <a:p>
              <a:r>
                <a:rPr lang="en-US" dirty="0">
                  <a:solidFill>
                    <a:schemeClr val="bg1"/>
                  </a:solidFill>
                </a:rPr>
                <a:t>It was built for Saint Basil the Blessed.</a:t>
              </a:r>
            </a:p>
            <a:p>
              <a:endParaRPr lang="en-US" dirty="0">
                <a:solidFill>
                  <a:schemeClr val="bg1"/>
                </a:solidFill>
              </a:endParaRPr>
            </a:p>
            <a:p>
              <a:r>
                <a:rPr lang="en-US" dirty="0">
                  <a:solidFill>
                    <a:schemeClr val="bg1"/>
                  </a:solidFill>
                </a:rPr>
                <a:t>Only one service a year is held in the Cathedral.</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9313817" y="284441"/>
            <a:ext cx="2984083" cy="1919741"/>
            <a:chOff x="6308554" y="1766462"/>
            <a:chExt cx="2984083" cy="1919741"/>
          </a:xfrm>
        </p:grpSpPr>
        <p:grpSp>
          <p:nvGrpSpPr>
            <p:cNvPr id="6" name="Group 5">
              <a:extLst>
                <a:ext uri="{FF2B5EF4-FFF2-40B4-BE49-F238E27FC236}">
                  <a16:creationId xmlns:a16="http://schemas.microsoft.com/office/drawing/2014/main" id="{E47BCA9B-87C6-40F7-82D3-9CD17B72D8C9}"/>
                </a:ext>
              </a:extLst>
            </p:cNvPr>
            <p:cNvGrpSpPr/>
            <p:nvPr/>
          </p:nvGrpSpPr>
          <p:grpSpPr>
            <a:xfrm>
              <a:off x="6648188" y="1766462"/>
              <a:ext cx="2644449" cy="610027"/>
              <a:chOff x="1855832" y="696751"/>
              <a:chExt cx="2644449" cy="610027"/>
            </a:xfrm>
          </p:grpSpPr>
          <p:sp>
            <p:nvSpPr>
              <p:cNvPr id="10" name="Rectangle 9">
                <a:extLst>
                  <a:ext uri="{FF2B5EF4-FFF2-40B4-BE49-F238E27FC236}">
                    <a16:creationId xmlns:a16="http://schemas.microsoft.com/office/drawing/2014/main" id="{75DA422B-69DE-4596-BBC6-F3D2DFA8F973}"/>
                  </a:ext>
                </a:extLst>
              </p:cNvPr>
              <p:cNvSpPr/>
              <p:nvPr/>
            </p:nvSpPr>
            <p:spPr>
              <a:xfrm>
                <a:off x="1855832" y="696751"/>
                <a:ext cx="2644449"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1992535" y="875413"/>
                <a:ext cx="2371042" cy="276999"/>
              </a:xfrm>
              <a:prstGeom prst="rect">
                <a:avLst/>
              </a:prstGeom>
              <a:noFill/>
            </p:spPr>
            <p:txBody>
              <a:bodyPr wrap="square" lIns="0" tIns="0" rIns="0" bIns="0">
                <a:spAutoFit/>
              </a:bodyPr>
              <a:lstStyle/>
              <a:p>
                <a:r>
                  <a:rPr lang="en-US" b="1" dirty="0"/>
                  <a:t>Completion Date: </a:t>
                </a:r>
                <a:r>
                  <a:rPr lang="en-US" dirty="0"/>
                  <a:t>1561</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6308554" y="2428183"/>
              <a:ext cx="2984083" cy="610026"/>
              <a:chOff x="1372468" y="1345220"/>
              <a:chExt cx="2984083" cy="610026"/>
            </a:xfrm>
          </p:grpSpPr>
          <p:sp>
            <p:nvSpPr>
              <p:cNvPr id="14" name="Rectangle 13">
                <a:extLst>
                  <a:ext uri="{FF2B5EF4-FFF2-40B4-BE49-F238E27FC236}">
                    <a16:creationId xmlns:a16="http://schemas.microsoft.com/office/drawing/2014/main" id="{E5454335-F607-4734-9D3C-0CEEF2391352}"/>
                  </a:ext>
                </a:extLst>
              </p:cNvPr>
              <p:cNvSpPr/>
              <p:nvPr/>
            </p:nvSpPr>
            <p:spPr>
              <a:xfrm>
                <a:off x="1372468" y="1345220"/>
                <a:ext cx="2984083"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1555348" y="1532035"/>
                <a:ext cx="2678431" cy="276999"/>
              </a:xfrm>
              <a:prstGeom prst="rect">
                <a:avLst/>
              </a:prstGeom>
              <a:noFill/>
            </p:spPr>
            <p:txBody>
              <a:bodyPr wrap="square" lIns="0" tIns="0" rIns="0" bIns="0">
                <a:spAutoFit/>
              </a:bodyPr>
              <a:lstStyle/>
              <a:p>
                <a:r>
                  <a:rPr lang="en-US" b="1" dirty="0"/>
                  <a:t>Location: </a:t>
                </a:r>
                <a:r>
                  <a:rPr lang="en-US" dirty="0"/>
                  <a:t>Moscow, Russia</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7100374" y="3089903"/>
              <a:ext cx="2192263" cy="596300"/>
              <a:chOff x="1232603" y="1993687"/>
              <a:chExt cx="2192263" cy="596300"/>
            </a:xfrm>
          </p:grpSpPr>
          <p:sp>
            <p:nvSpPr>
              <p:cNvPr id="16" name="Rectangle 15">
                <a:extLst>
                  <a:ext uri="{FF2B5EF4-FFF2-40B4-BE49-F238E27FC236}">
                    <a16:creationId xmlns:a16="http://schemas.microsoft.com/office/drawing/2014/main" id="{D4C03842-7D54-451A-8763-48096C4C95A4}"/>
                  </a:ext>
                </a:extLst>
              </p:cNvPr>
              <p:cNvSpPr/>
              <p:nvPr/>
            </p:nvSpPr>
            <p:spPr>
              <a:xfrm>
                <a:off x="1232603" y="1993687"/>
                <a:ext cx="2192263" cy="596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1384900" y="2128808"/>
                <a:ext cx="1828048" cy="276999"/>
              </a:xfrm>
              <a:prstGeom prst="rect">
                <a:avLst/>
              </a:prstGeom>
              <a:noFill/>
            </p:spPr>
            <p:txBody>
              <a:bodyPr wrap="square" lIns="0" tIns="0" rIns="0" bIns="0">
                <a:spAutoFit/>
              </a:bodyPr>
              <a:lstStyle/>
              <a:p>
                <a:r>
                  <a:rPr lang="en-US" b="1" dirty="0"/>
                  <a:t>Height: </a:t>
                </a:r>
                <a:r>
                  <a:rPr lang="en-US" dirty="0"/>
                  <a:t>65 </a:t>
                </a:r>
                <a:r>
                  <a:rPr lang="en-US" dirty="0" err="1"/>
                  <a:t>metres</a:t>
                </a:r>
                <a:endParaRPr lang="en-US" dirty="0"/>
              </a:p>
            </p:txBody>
          </p:sp>
        </p:grpSp>
      </p:grpSp>
      <p:sp>
        <p:nvSpPr>
          <p:cNvPr id="21" name="Title 20"/>
          <p:cNvSpPr>
            <a:spLocks noGrp="1"/>
          </p:cNvSpPr>
          <p:nvPr>
            <p:ph type="title"/>
          </p:nvPr>
        </p:nvSpPr>
        <p:spPr>
          <a:xfrm>
            <a:off x="4396439" y="436190"/>
            <a:ext cx="4310742" cy="1320399"/>
          </a:xfrm>
          <a:prstGeom prst="roundRect">
            <a:avLst>
              <a:gd name="adj" fmla="val 0"/>
            </a:avLst>
          </a:prstGeom>
        </p:spPr>
        <p:txBody>
          <a:bodyPr/>
          <a:lstStyle/>
          <a:p>
            <a:pPr algn="ctr"/>
            <a:r>
              <a:rPr lang="en-GB" sz="3600" dirty="0">
                <a:solidFill>
                  <a:schemeClr val="bg2"/>
                </a:solidFill>
              </a:rPr>
              <a:t>St Basil’s Cathedral</a:t>
            </a:r>
            <a:endParaRPr lang="en-GB" sz="3600" dirty="0">
              <a:solidFill>
                <a:schemeClr val="bg2"/>
              </a:solidFill>
              <a:latin typeface="+mn-lt"/>
            </a:endParaRPr>
          </a:p>
        </p:txBody>
      </p:sp>
    </p:spTree>
    <p:extLst>
      <p:ext uri="{BB962C8B-B14F-4D97-AF65-F5344CB8AC3E}">
        <p14:creationId xmlns:p14="http://schemas.microsoft.com/office/powerpoint/2010/main" val="168344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243 0.02685 L -0.88698 0.03194 " pathEditMode="relative" rAng="0" ptsTypes="AA">
                                      <p:cBhvr>
                                        <p:cTn id="6" dur="2000" fill="hold"/>
                                        <p:tgtEl>
                                          <p:spTgt spid="12"/>
                                        </p:tgtEl>
                                        <p:attrNameLst>
                                          <p:attrName>ppt_x</p:attrName>
                                          <p:attrName>ppt_y</p:attrName>
                                        </p:attrNameLst>
                                      </p:cBhvr>
                                      <p:rCtr x="-44236" y="255"/>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826D826-A424-4F7C-80ED-0652D0D15F5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6511" t="16543"/>
          <a:stretch/>
        </p:blipFill>
        <p:spPr>
          <a:xfrm>
            <a:off x="440618" y="426249"/>
            <a:ext cx="5763949" cy="6003585"/>
          </a:xfrm>
          <a:prstGeom prst="roundRect">
            <a:avLst>
              <a:gd name="adj" fmla="val 2845"/>
            </a:avLst>
          </a:prstGeom>
        </p:spPr>
      </p:pic>
      <p:pic>
        <p:nvPicPr>
          <p:cNvPr id="18" name="Picture 17">
            <a:extLst>
              <a:ext uri="{FF2B5EF4-FFF2-40B4-BE49-F238E27FC236}">
                <a16:creationId xmlns:a16="http://schemas.microsoft.com/office/drawing/2014/main" id="{A1C24EBF-4207-43FB-965A-C689EDDBE72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2507" t="16543"/>
          <a:stretch/>
        </p:blipFill>
        <p:spPr>
          <a:xfrm>
            <a:off x="1086416" y="426249"/>
            <a:ext cx="5117901" cy="6003585"/>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6292246" y="487018"/>
            <a:ext cx="2313204" cy="6072808"/>
            <a:chOff x="644176" y="2184201"/>
            <a:chExt cx="5300422" cy="2901542"/>
          </a:xfrm>
        </p:grpSpPr>
        <p:sp>
          <p:nvSpPr>
            <p:cNvPr id="8" name="Rectangle 7">
              <a:extLst>
                <a:ext uri="{FF2B5EF4-FFF2-40B4-BE49-F238E27FC236}">
                  <a16:creationId xmlns:a16="http://schemas.microsoft.com/office/drawing/2014/main" id="{D413C9F6-1CFB-4901-839D-59192AB44E0C}"/>
                </a:ext>
              </a:extLst>
            </p:cNvPr>
            <p:cNvSpPr/>
            <p:nvPr/>
          </p:nvSpPr>
          <p:spPr>
            <a:xfrm>
              <a:off x="644176" y="2184201"/>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799158" y="2295114"/>
              <a:ext cx="4943961" cy="2790629"/>
            </a:xfrm>
            <a:prstGeom prst="rect">
              <a:avLst/>
            </a:prstGeom>
          </p:spPr>
          <p:txBody>
            <a:bodyPr wrap="square" lIns="0" tIns="0" rIns="0" bIns="0">
              <a:spAutoFit/>
            </a:bodyPr>
            <a:lstStyle/>
            <a:p>
              <a:r>
                <a:rPr lang="en-US" dirty="0" err="1">
                  <a:solidFill>
                    <a:schemeClr val="bg1"/>
                  </a:solidFill>
                </a:rPr>
                <a:t>Jorn</a:t>
              </a:r>
              <a:r>
                <a:rPr lang="en-US" dirty="0">
                  <a:solidFill>
                    <a:schemeClr val="bg1"/>
                  </a:solidFill>
                </a:rPr>
                <a:t> </a:t>
              </a:r>
              <a:r>
                <a:rPr lang="en-US" dirty="0" err="1">
                  <a:solidFill>
                    <a:schemeClr val="bg1"/>
                  </a:solidFill>
                </a:rPr>
                <a:t>Utzon</a:t>
              </a:r>
              <a:r>
                <a:rPr lang="en-US" dirty="0">
                  <a:solidFill>
                    <a:schemeClr val="bg1"/>
                  </a:solidFill>
                </a:rPr>
                <a:t>, the architect, was inspired by things in nature such as shells, bird wings and walnuts.</a:t>
              </a:r>
            </a:p>
            <a:p>
              <a:endParaRPr lang="en-US" dirty="0">
                <a:solidFill>
                  <a:schemeClr val="bg1"/>
                </a:solidFill>
              </a:endParaRPr>
            </a:p>
            <a:p>
              <a:r>
                <a:rPr lang="en-US" dirty="0">
                  <a:solidFill>
                    <a:schemeClr val="bg1"/>
                  </a:solidFill>
                </a:rPr>
                <a:t>It is 187 </a:t>
              </a:r>
              <a:r>
                <a:rPr lang="en-US" dirty="0" err="1">
                  <a:solidFill>
                    <a:schemeClr val="bg1"/>
                  </a:solidFill>
                </a:rPr>
                <a:t>metres</a:t>
              </a:r>
              <a:r>
                <a:rPr lang="en-US" dirty="0">
                  <a:solidFill>
                    <a:schemeClr val="bg1"/>
                  </a:solidFill>
                </a:rPr>
                <a:t> long and 115 </a:t>
              </a:r>
              <a:r>
                <a:rPr lang="en-US" dirty="0" err="1">
                  <a:solidFill>
                    <a:schemeClr val="bg1"/>
                  </a:solidFill>
                </a:rPr>
                <a:t>metres</a:t>
              </a:r>
              <a:r>
                <a:rPr lang="en-US" dirty="0">
                  <a:solidFill>
                    <a:schemeClr val="bg1"/>
                  </a:solidFill>
                </a:rPr>
                <a:t> wide.</a:t>
              </a:r>
            </a:p>
            <a:p>
              <a:endParaRPr lang="en-US" dirty="0">
                <a:solidFill>
                  <a:schemeClr val="bg1"/>
                </a:solidFill>
              </a:endParaRPr>
            </a:p>
            <a:p>
              <a:r>
                <a:rPr lang="en-US" dirty="0">
                  <a:solidFill>
                    <a:schemeClr val="bg1"/>
                  </a:solidFill>
                </a:rPr>
                <a:t>There are 1000 rooms inside including 5 theatres.</a:t>
              </a:r>
            </a:p>
            <a:p>
              <a:endParaRPr lang="en-US" dirty="0">
                <a:solidFill>
                  <a:schemeClr val="bg1"/>
                </a:solidFill>
              </a:endParaRPr>
            </a:p>
            <a:p>
              <a:r>
                <a:rPr lang="en-US" dirty="0">
                  <a:solidFill>
                    <a:schemeClr val="bg1"/>
                  </a:solidFill>
                </a:rPr>
                <a:t>The Grand Organ inside the Opera house is the largest mechanical musical instrument in the world.</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4197919" y="4093308"/>
            <a:ext cx="3944983" cy="1927781"/>
            <a:chOff x="6308554" y="1766462"/>
            <a:chExt cx="3944983" cy="1927781"/>
          </a:xfrm>
        </p:grpSpPr>
        <p:grpSp>
          <p:nvGrpSpPr>
            <p:cNvPr id="6" name="Group 5">
              <a:extLst>
                <a:ext uri="{FF2B5EF4-FFF2-40B4-BE49-F238E27FC236}">
                  <a16:creationId xmlns:a16="http://schemas.microsoft.com/office/drawing/2014/main" id="{E47BCA9B-87C6-40F7-82D3-9CD17B72D8C9}"/>
                </a:ext>
              </a:extLst>
            </p:cNvPr>
            <p:cNvGrpSpPr/>
            <p:nvPr/>
          </p:nvGrpSpPr>
          <p:grpSpPr>
            <a:xfrm>
              <a:off x="6308554" y="1766462"/>
              <a:ext cx="3944983" cy="610027"/>
              <a:chOff x="1516198" y="696751"/>
              <a:chExt cx="3944983" cy="610027"/>
            </a:xfrm>
          </p:grpSpPr>
          <p:sp>
            <p:nvSpPr>
              <p:cNvPr id="10" name="Rectangle 9">
                <a:extLst>
                  <a:ext uri="{FF2B5EF4-FFF2-40B4-BE49-F238E27FC236}">
                    <a16:creationId xmlns:a16="http://schemas.microsoft.com/office/drawing/2014/main" id="{75DA422B-69DE-4596-BBC6-F3D2DFA8F973}"/>
                  </a:ext>
                </a:extLst>
              </p:cNvPr>
              <p:cNvSpPr/>
              <p:nvPr/>
            </p:nvSpPr>
            <p:spPr>
              <a:xfrm>
                <a:off x="1516198" y="696751"/>
                <a:ext cx="3944983"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1659890" y="889113"/>
                <a:ext cx="3650280" cy="276999"/>
              </a:xfrm>
              <a:prstGeom prst="rect">
                <a:avLst/>
              </a:prstGeom>
              <a:noFill/>
            </p:spPr>
            <p:txBody>
              <a:bodyPr wrap="square" lIns="0" tIns="0" rIns="0" bIns="0">
                <a:spAutoFit/>
              </a:bodyPr>
              <a:lstStyle/>
              <a:p>
                <a:r>
                  <a:rPr lang="en-US" b="1" dirty="0"/>
                  <a:t>Completion Date: </a:t>
                </a:r>
                <a:r>
                  <a:rPr lang="en-US" dirty="0"/>
                  <a:t>20</a:t>
                </a:r>
                <a:r>
                  <a:rPr lang="en-US" baseline="30000" dirty="0"/>
                  <a:t>th</a:t>
                </a:r>
                <a:r>
                  <a:rPr lang="en-US" dirty="0"/>
                  <a:t> October 1973</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7066200" y="2428183"/>
              <a:ext cx="3187337" cy="740813"/>
              <a:chOff x="2130114" y="1345220"/>
              <a:chExt cx="3187337" cy="740813"/>
            </a:xfrm>
          </p:grpSpPr>
          <p:sp>
            <p:nvSpPr>
              <p:cNvPr id="14" name="Rectangle 13">
                <a:extLst>
                  <a:ext uri="{FF2B5EF4-FFF2-40B4-BE49-F238E27FC236}">
                    <a16:creationId xmlns:a16="http://schemas.microsoft.com/office/drawing/2014/main" id="{E5454335-F607-4734-9D3C-0CEEF2391352}"/>
                  </a:ext>
                </a:extLst>
              </p:cNvPr>
              <p:cNvSpPr/>
              <p:nvPr/>
            </p:nvSpPr>
            <p:spPr>
              <a:xfrm>
                <a:off x="2130114" y="1345220"/>
                <a:ext cx="3187337"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2312994" y="1532035"/>
                <a:ext cx="3004457" cy="553998"/>
              </a:xfrm>
              <a:prstGeom prst="rect">
                <a:avLst/>
              </a:prstGeom>
              <a:noFill/>
            </p:spPr>
            <p:txBody>
              <a:bodyPr wrap="square" lIns="0" tIns="0" rIns="0" bIns="0">
                <a:spAutoFit/>
              </a:bodyPr>
              <a:lstStyle/>
              <a:p>
                <a:r>
                  <a:rPr lang="en-US" b="1" dirty="0"/>
                  <a:t>Location: </a:t>
                </a:r>
                <a:r>
                  <a:rPr lang="en-US" dirty="0"/>
                  <a:t>Sydney, Australia</a:t>
                </a:r>
                <a:r>
                  <a:rPr lang="en-US" b="1" dirty="0"/>
                  <a:t>	</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6804943" y="3097943"/>
              <a:ext cx="3448594" cy="596300"/>
              <a:chOff x="937172" y="2001727"/>
              <a:chExt cx="3448594" cy="596300"/>
            </a:xfrm>
          </p:grpSpPr>
          <p:sp>
            <p:nvSpPr>
              <p:cNvPr id="16" name="Rectangle 15">
                <a:extLst>
                  <a:ext uri="{FF2B5EF4-FFF2-40B4-BE49-F238E27FC236}">
                    <a16:creationId xmlns:a16="http://schemas.microsoft.com/office/drawing/2014/main" id="{D4C03842-7D54-451A-8763-48096C4C95A4}"/>
                  </a:ext>
                </a:extLst>
              </p:cNvPr>
              <p:cNvSpPr/>
              <p:nvPr/>
            </p:nvSpPr>
            <p:spPr>
              <a:xfrm>
                <a:off x="937172" y="2001727"/>
                <a:ext cx="3448594" cy="596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1107807" y="2142394"/>
                <a:ext cx="3160393" cy="276999"/>
              </a:xfrm>
              <a:prstGeom prst="rect">
                <a:avLst/>
              </a:prstGeom>
              <a:noFill/>
            </p:spPr>
            <p:txBody>
              <a:bodyPr wrap="square" lIns="0" tIns="0" rIns="0" bIns="0">
                <a:spAutoFit/>
              </a:bodyPr>
              <a:lstStyle/>
              <a:p>
                <a:r>
                  <a:rPr lang="en-US" b="1" dirty="0"/>
                  <a:t>Height</a:t>
                </a:r>
                <a:r>
                  <a:rPr lang="en-US" dirty="0"/>
                  <a:t>: 67 </a:t>
                </a:r>
                <a:r>
                  <a:rPr lang="en-US" dirty="0" err="1"/>
                  <a:t>metres</a:t>
                </a:r>
                <a:r>
                  <a:rPr lang="en-US" dirty="0"/>
                  <a:t> above water</a:t>
                </a:r>
              </a:p>
            </p:txBody>
          </p:sp>
        </p:grpSp>
      </p:grpSp>
      <p:sp>
        <p:nvSpPr>
          <p:cNvPr id="21" name="Title 20"/>
          <p:cNvSpPr>
            <a:spLocks noGrp="1"/>
          </p:cNvSpPr>
          <p:nvPr>
            <p:ph type="title"/>
          </p:nvPr>
        </p:nvSpPr>
        <p:spPr>
          <a:xfrm>
            <a:off x="546653" y="436189"/>
            <a:ext cx="5685960" cy="1096533"/>
          </a:xfrm>
          <a:prstGeom prst="roundRect">
            <a:avLst>
              <a:gd name="adj" fmla="val 0"/>
            </a:avLst>
          </a:prstGeom>
        </p:spPr>
        <p:txBody>
          <a:bodyPr/>
          <a:lstStyle/>
          <a:p>
            <a:pPr algn="ctr"/>
            <a:r>
              <a:rPr lang="en-GB" sz="3600" dirty="0">
                <a:solidFill>
                  <a:schemeClr val="bg2"/>
                </a:solidFill>
              </a:rPr>
              <a:t>Sydney Opera House</a:t>
            </a:r>
            <a:endParaRPr lang="en-GB" sz="3600" dirty="0">
              <a:solidFill>
                <a:schemeClr val="bg2"/>
              </a:solidFill>
              <a:latin typeface="+mn-lt"/>
            </a:endParaRPr>
          </a:p>
        </p:txBody>
      </p:sp>
    </p:spTree>
    <p:extLst>
      <p:ext uri="{BB962C8B-B14F-4D97-AF65-F5344CB8AC3E}">
        <p14:creationId xmlns:p14="http://schemas.microsoft.com/office/powerpoint/2010/main" val="1930823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104 0.05278 L 0.70955 0.05139 " pathEditMode="relative" rAng="0" ptsTypes="AA">
                                      <p:cBhvr>
                                        <p:cTn id="6" dur="2000" fill="hold"/>
                                        <p:tgtEl>
                                          <p:spTgt spid="12"/>
                                        </p:tgtEl>
                                        <p:attrNameLst>
                                          <p:attrName>ppt_x</p:attrName>
                                          <p:attrName>ppt_y</p:attrName>
                                        </p:attrNameLst>
                                      </p:cBhvr>
                                      <p:rCtr x="35417" y="-69"/>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5BF7893-E4D1-4EA6-962E-8C9D5BB68A46}"/>
              </a:ext>
            </a:extLst>
          </p:cNvPr>
          <p:cNvPicPr>
            <a:picLocks noChangeAspect="1"/>
          </p:cNvPicPr>
          <p:nvPr/>
        </p:nvPicPr>
        <p:blipFill rotWithShape="1">
          <a:blip r:embed="rId2">
            <a:extLst>
              <a:ext uri="{28A0092B-C50C-407E-A947-70E740481C1C}">
                <a14:useLocalDpi xmlns:a14="http://schemas.microsoft.com/office/drawing/2010/main" val="0"/>
              </a:ext>
            </a:extLst>
          </a:blip>
          <a:srcRect l="20891" r="19589"/>
          <a:stretch/>
        </p:blipFill>
        <p:spPr>
          <a:xfrm>
            <a:off x="3328878" y="426251"/>
            <a:ext cx="5367861" cy="5990066"/>
          </a:xfrm>
          <a:prstGeom prst="roundRect">
            <a:avLst>
              <a:gd name="adj" fmla="val 3005"/>
            </a:avLst>
          </a:prstGeom>
        </p:spPr>
      </p:pic>
      <p:pic>
        <p:nvPicPr>
          <p:cNvPr id="19" name="Picture 18">
            <a:extLst>
              <a:ext uri="{FF2B5EF4-FFF2-40B4-BE49-F238E27FC236}">
                <a16:creationId xmlns:a16="http://schemas.microsoft.com/office/drawing/2014/main" id="{B04ABE04-9C1E-4B2F-9FE5-B7FD4F55FB90}"/>
              </a:ext>
            </a:extLst>
          </p:cNvPr>
          <p:cNvPicPr>
            <a:picLocks noChangeAspect="1"/>
          </p:cNvPicPr>
          <p:nvPr/>
        </p:nvPicPr>
        <p:blipFill rotWithShape="1">
          <a:blip r:embed="rId2">
            <a:extLst>
              <a:ext uri="{28A0092B-C50C-407E-A947-70E740481C1C}">
                <a14:useLocalDpi xmlns:a14="http://schemas.microsoft.com/office/drawing/2010/main" val="0"/>
              </a:ext>
            </a:extLst>
          </a:blip>
          <a:srcRect l="20891" r="26274"/>
          <a:stretch/>
        </p:blipFill>
        <p:spPr>
          <a:xfrm>
            <a:off x="3328877" y="426251"/>
            <a:ext cx="4764921" cy="5990066"/>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565135" y="816199"/>
            <a:ext cx="2584173" cy="5222285"/>
            <a:chOff x="-900924" y="1853208"/>
            <a:chExt cx="5300423" cy="2777097"/>
          </a:xfrm>
        </p:grpSpPr>
        <p:sp>
          <p:nvSpPr>
            <p:cNvPr id="8" name="Rectangle 7">
              <a:extLst>
                <a:ext uri="{FF2B5EF4-FFF2-40B4-BE49-F238E27FC236}">
                  <a16:creationId xmlns:a16="http://schemas.microsoft.com/office/drawing/2014/main" id="{D413C9F6-1CFB-4901-839D-59192AB44E0C}"/>
                </a:ext>
              </a:extLst>
            </p:cNvPr>
            <p:cNvSpPr/>
            <p:nvPr/>
          </p:nvSpPr>
          <p:spPr>
            <a:xfrm>
              <a:off x="-900924" y="1853208"/>
              <a:ext cx="5300423" cy="2777097"/>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722693" y="2020706"/>
              <a:ext cx="4943961" cy="2604313"/>
            </a:xfrm>
            <a:prstGeom prst="rect">
              <a:avLst/>
            </a:prstGeom>
          </p:spPr>
          <p:txBody>
            <a:bodyPr wrap="square" lIns="0" tIns="0" rIns="0" bIns="0">
              <a:spAutoFit/>
            </a:bodyPr>
            <a:lstStyle/>
            <a:p>
              <a:r>
                <a:rPr lang="en-US" dirty="0">
                  <a:solidFill>
                    <a:schemeClr val="bg1"/>
                  </a:solidFill>
                </a:rPr>
                <a:t>The Taj Mahal is made of white marble and took over 20 years to build.</a:t>
              </a:r>
            </a:p>
            <a:p>
              <a:endParaRPr lang="en-US" dirty="0">
                <a:solidFill>
                  <a:schemeClr val="bg1"/>
                </a:solidFill>
              </a:endParaRPr>
            </a:p>
            <a:p>
              <a:r>
                <a:rPr lang="en-US" dirty="0">
                  <a:solidFill>
                    <a:schemeClr val="bg1"/>
                  </a:solidFill>
                </a:rPr>
                <a:t>It is a mausoleum which is a building that contains tombs for important people.</a:t>
              </a:r>
            </a:p>
            <a:p>
              <a:endParaRPr lang="en-US" dirty="0">
                <a:solidFill>
                  <a:schemeClr val="bg1"/>
                </a:solidFill>
              </a:endParaRPr>
            </a:p>
            <a:p>
              <a:r>
                <a:rPr lang="en-US" dirty="0">
                  <a:solidFill>
                    <a:schemeClr val="bg1"/>
                  </a:solidFill>
                </a:rPr>
                <a:t>The name Taj Mahal means ‘crown of palaces.’</a:t>
              </a:r>
            </a:p>
            <a:p>
              <a:endParaRPr lang="en-US" dirty="0">
                <a:solidFill>
                  <a:schemeClr val="bg1"/>
                </a:solidFill>
              </a:endParaRPr>
            </a:p>
            <a:p>
              <a:r>
                <a:rPr lang="en-US" dirty="0">
                  <a:solidFill>
                    <a:schemeClr val="bg1"/>
                  </a:solidFill>
                </a:rPr>
                <a:t>It is visited by up to 70,000 tourists every day.</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9351991" y="643120"/>
            <a:ext cx="3793972" cy="1946147"/>
            <a:chOff x="6308554" y="1766462"/>
            <a:chExt cx="3793972" cy="1946147"/>
          </a:xfrm>
        </p:grpSpPr>
        <p:grpSp>
          <p:nvGrpSpPr>
            <p:cNvPr id="6" name="Group 5">
              <a:extLst>
                <a:ext uri="{FF2B5EF4-FFF2-40B4-BE49-F238E27FC236}">
                  <a16:creationId xmlns:a16="http://schemas.microsoft.com/office/drawing/2014/main" id="{E47BCA9B-87C6-40F7-82D3-9CD17B72D8C9}"/>
                </a:ext>
              </a:extLst>
            </p:cNvPr>
            <p:cNvGrpSpPr/>
            <p:nvPr/>
          </p:nvGrpSpPr>
          <p:grpSpPr>
            <a:xfrm>
              <a:off x="6308554" y="1766462"/>
              <a:ext cx="3793972" cy="610027"/>
              <a:chOff x="1516198" y="696751"/>
              <a:chExt cx="3793972" cy="610027"/>
            </a:xfrm>
          </p:grpSpPr>
          <p:sp>
            <p:nvSpPr>
              <p:cNvPr id="10" name="Rectangle 9">
                <a:extLst>
                  <a:ext uri="{FF2B5EF4-FFF2-40B4-BE49-F238E27FC236}">
                    <a16:creationId xmlns:a16="http://schemas.microsoft.com/office/drawing/2014/main" id="{75DA422B-69DE-4596-BBC6-F3D2DFA8F973}"/>
                  </a:ext>
                </a:extLst>
              </p:cNvPr>
              <p:cNvSpPr/>
              <p:nvPr/>
            </p:nvSpPr>
            <p:spPr>
              <a:xfrm>
                <a:off x="1516198" y="696751"/>
                <a:ext cx="2649611"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1659890" y="889113"/>
                <a:ext cx="3650280" cy="276999"/>
              </a:xfrm>
              <a:prstGeom prst="rect">
                <a:avLst/>
              </a:prstGeom>
              <a:noFill/>
            </p:spPr>
            <p:txBody>
              <a:bodyPr wrap="square" lIns="0" tIns="0" rIns="0" bIns="0">
                <a:spAutoFit/>
              </a:bodyPr>
              <a:lstStyle/>
              <a:p>
                <a:r>
                  <a:rPr lang="en-US" b="1" dirty="0"/>
                  <a:t>Completion Date</a:t>
                </a:r>
                <a:r>
                  <a:rPr lang="en-US" dirty="0"/>
                  <a:t>: 1653</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6308554" y="2428183"/>
              <a:ext cx="3187337" cy="610026"/>
              <a:chOff x="1372468" y="1345220"/>
              <a:chExt cx="3187337" cy="610026"/>
            </a:xfrm>
          </p:grpSpPr>
          <p:sp>
            <p:nvSpPr>
              <p:cNvPr id="14" name="Rectangle 13">
                <a:extLst>
                  <a:ext uri="{FF2B5EF4-FFF2-40B4-BE49-F238E27FC236}">
                    <a16:creationId xmlns:a16="http://schemas.microsoft.com/office/drawing/2014/main" id="{E5454335-F607-4734-9D3C-0CEEF2391352}"/>
                  </a:ext>
                </a:extLst>
              </p:cNvPr>
              <p:cNvSpPr/>
              <p:nvPr/>
            </p:nvSpPr>
            <p:spPr>
              <a:xfrm>
                <a:off x="1372468" y="1345220"/>
                <a:ext cx="2649611"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1555348" y="1532035"/>
                <a:ext cx="3004457" cy="276999"/>
              </a:xfrm>
              <a:prstGeom prst="rect">
                <a:avLst/>
              </a:prstGeom>
              <a:noFill/>
            </p:spPr>
            <p:txBody>
              <a:bodyPr wrap="square" lIns="0" tIns="0" rIns="0" bIns="0">
                <a:spAutoFit/>
              </a:bodyPr>
              <a:lstStyle/>
              <a:p>
                <a:r>
                  <a:rPr lang="en-US" b="1" dirty="0"/>
                  <a:t>Location</a:t>
                </a:r>
                <a:r>
                  <a:rPr lang="en-US" dirty="0"/>
                  <a:t>: Agra, India</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6308554" y="3097943"/>
              <a:ext cx="2275089" cy="614666"/>
              <a:chOff x="440783" y="2001727"/>
              <a:chExt cx="2275089" cy="614666"/>
            </a:xfrm>
          </p:grpSpPr>
          <p:sp>
            <p:nvSpPr>
              <p:cNvPr id="16" name="Rectangle 15">
                <a:extLst>
                  <a:ext uri="{FF2B5EF4-FFF2-40B4-BE49-F238E27FC236}">
                    <a16:creationId xmlns:a16="http://schemas.microsoft.com/office/drawing/2014/main" id="{D4C03842-7D54-451A-8763-48096C4C95A4}"/>
                  </a:ext>
                </a:extLst>
              </p:cNvPr>
              <p:cNvSpPr/>
              <p:nvPr/>
            </p:nvSpPr>
            <p:spPr>
              <a:xfrm>
                <a:off x="440783" y="2001727"/>
                <a:ext cx="2275089" cy="6146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623664" y="2142394"/>
                <a:ext cx="2092208" cy="278200"/>
              </a:xfrm>
              <a:prstGeom prst="rect">
                <a:avLst/>
              </a:prstGeom>
              <a:noFill/>
            </p:spPr>
            <p:txBody>
              <a:bodyPr wrap="square" lIns="0" tIns="0" rIns="0" bIns="0">
                <a:spAutoFit/>
              </a:bodyPr>
              <a:lstStyle/>
              <a:p>
                <a:r>
                  <a:rPr lang="en-US" b="1" dirty="0"/>
                  <a:t>Height</a:t>
                </a:r>
                <a:r>
                  <a:rPr lang="en-US" dirty="0"/>
                  <a:t>: 171 </a:t>
                </a:r>
                <a:r>
                  <a:rPr lang="en-US" dirty="0" err="1"/>
                  <a:t>metres</a:t>
                </a:r>
                <a:endParaRPr lang="en-US" dirty="0"/>
              </a:p>
            </p:txBody>
          </p:sp>
        </p:grpSp>
      </p:grpSp>
      <p:sp>
        <p:nvSpPr>
          <p:cNvPr id="21" name="Title 20"/>
          <p:cNvSpPr>
            <a:spLocks noGrp="1"/>
          </p:cNvSpPr>
          <p:nvPr>
            <p:ph type="title"/>
          </p:nvPr>
        </p:nvSpPr>
        <p:spPr>
          <a:xfrm>
            <a:off x="3328877" y="436190"/>
            <a:ext cx="5367861" cy="1055466"/>
          </a:xfrm>
          <a:prstGeom prst="roundRect">
            <a:avLst>
              <a:gd name="adj" fmla="val 0"/>
            </a:avLst>
          </a:prstGeom>
        </p:spPr>
        <p:txBody>
          <a:bodyPr/>
          <a:lstStyle/>
          <a:p>
            <a:pPr algn="ctr"/>
            <a:r>
              <a:rPr lang="en-GB" sz="3600" dirty="0">
                <a:solidFill>
                  <a:schemeClr val="bg2"/>
                </a:solidFill>
              </a:rPr>
              <a:t>Taj Mahal</a:t>
            </a:r>
            <a:endParaRPr lang="en-GB" sz="3600" dirty="0">
              <a:solidFill>
                <a:schemeClr val="bg2"/>
              </a:solidFill>
              <a:latin typeface="+mn-lt"/>
            </a:endParaRPr>
          </a:p>
        </p:txBody>
      </p:sp>
    </p:spTree>
    <p:extLst>
      <p:ext uri="{BB962C8B-B14F-4D97-AF65-F5344CB8AC3E}">
        <p14:creationId xmlns:p14="http://schemas.microsoft.com/office/powerpoint/2010/main" val="2126487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1007 0.54838 L -0.67049 0.5456 " pathEditMode="relative" rAng="0" ptsTypes="AA">
                                      <p:cBhvr>
                                        <p:cTn id="6" dur="2000" fill="hold"/>
                                        <p:tgtEl>
                                          <p:spTgt spid="12"/>
                                        </p:tgtEl>
                                        <p:attrNameLst>
                                          <p:attrName>ppt_x</p:attrName>
                                          <p:attrName>ppt_y</p:attrName>
                                        </p:attrNameLst>
                                      </p:cBhvr>
                                      <p:rCtr x="-34028" y="-139"/>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300E1C7-B589-48B6-8611-A000D9EC5D7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1382"/>
          <a:stretch/>
        </p:blipFill>
        <p:spPr>
          <a:xfrm>
            <a:off x="448101" y="418093"/>
            <a:ext cx="5245811" cy="5990736"/>
          </a:xfrm>
          <a:prstGeom prst="roundRect">
            <a:avLst>
              <a:gd name="adj" fmla="val 3033"/>
            </a:avLst>
          </a:prstGeom>
        </p:spPr>
      </p:pic>
      <p:pic>
        <p:nvPicPr>
          <p:cNvPr id="18" name="Picture 17">
            <a:extLst>
              <a:ext uri="{FF2B5EF4-FFF2-40B4-BE49-F238E27FC236}">
                <a16:creationId xmlns:a16="http://schemas.microsoft.com/office/drawing/2014/main" id="{49E01412-F6DF-4735-BD37-0DEDEED38FE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7199"/>
          <a:stretch/>
        </p:blipFill>
        <p:spPr>
          <a:xfrm>
            <a:off x="968721" y="419560"/>
            <a:ext cx="4725191" cy="5990736"/>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5867188" y="809408"/>
            <a:ext cx="2728891" cy="5208105"/>
            <a:chOff x="-796128" y="1761169"/>
            <a:chExt cx="5300422" cy="2792252"/>
          </a:xfrm>
        </p:grpSpPr>
        <p:sp>
          <p:nvSpPr>
            <p:cNvPr id="8" name="Rectangle 7">
              <a:extLst>
                <a:ext uri="{FF2B5EF4-FFF2-40B4-BE49-F238E27FC236}">
                  <a16:creationId xmlns:a16="http://schemas.microsoft.com/office/drawing/2014/main" id="{D413C9F6-1CFB-4901-839D-59192AB44E0C}"/>
                </a:ext>
              </a:extLst>
            </p:cNvPr>
            <p:cNvSpPr/>
            <p:nvPr/>
          </p:nvSpPr>
          <p:spPr>
            <a:xfrm>
              <a:off x="-796128" y="1761169"/>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641146" y="1872082"/>
              <a:ext cx="4943961" cy="2604313"/>
            </a:xfrm>
            <a:prstGeom prst="rect">
              <a:avLst/>
            </a:prstGeom>
          </p:spPr>
          <p:txBody>
            <a:bodyPr wrap="square" lIns="0" tIns="0" rIns="0" bIns="0">
              <a:spAutoFit/>
            </a:bodyPr>
            <a:lstStyle/>
            <a:p>
              <a:r>
                <a:rPr lang="en-US" dirty="0">
                  <a:solidFill>
                    <a:schemeClr val="bg1"/>
                  </a:solidFill>
                </a:rPr>
                <a:t>It took about 432 workers eight years to build.</a:t>
              </a:r>
            </a:p>
            <a:p>
              <a:endParaRPr lang="en-US" dirty="0">
                <a:solidFill>
                  <a:schemeClr val="bg1"/>
                </a:solidFill>
              </a:endParaRPr>
            </a:p>
            <a:p>
              <a:r>
                <a:rPr lang="en-US" dirty="0">
                  <a:solidFill>
                    <a:schemeClr val="bg1"/>
                  </a:solidFill>
                </a:rPr>
                <a:t>It is 244 </a:t>
              </a:r>
              <a:r>
                <a:rPr lang="en-US" dirty="0" err="1">
                  <a:solidFill>
                    <a:schemeClr val="bg1"/>
                  </a:solidFill>
                </a:rPr>
                <a:t>metres</a:t>
              </a:r>
              <a:r>
                <a:rPr lang="en-US" dirty="0">
                  <a:solidFill>
                    <a:schemeClr val="bg1"/>
                  </a:solidFill>
                </a:rPr>
                <a:t> long and is 18 </a:t>
              </a:r>
              <a:r>
                <a:rPr lang="en-US" dirty="0" err="1">
                  <a:solidFill>
                    <a:schemeClr val="bg1"/>
                  </a:solidFill>
                </a:rPr>
                <a:t>metres</a:t>
              </a:r>
              <a:r>
                <a:rPr lang="en-US" dirty="0">
                  <a:solidFill>
                    <a:schemeClr val="bg1"/>
                  </a:solidFill>
                </a:rPr>
                <a:t> wide. </a:t>
              </a:r>
            </a:p>
            <a:p>
              <a:endParaRPr lang="en-US" dirty="0">
                <a:solidFill>
                  <a:schemeClr val="bg1"/>
                </a:solidFill>
              </a:endParaRPr>
            </a:p>
            <a:p>
              <a:r>
                <a:rPr lang="en-US" dirty="0">
                  <a:solidFill>
                    <a:schemeClr val="bg1"/>
                  </a:solidFill>
                </a:rPr>
                <a:t>The roadway opens up to allow tall ships to pass through. This happens around 1000 times a year.</a:t>
              </a:r>
            </a:p>
            <a:p>
              <a:endParaRPr lang="en-US" dirty="0">
                <a:solidFill>
                  <a:schemeClr val="bg1"/>
                </a:solidFill>
              </a:endParaRPr>
            </a:p>
            <a:p>
              <a:r>
                <a:rPr lang="en-US" dirty="0">
                  <a:solidFill>
                    <a:schemeClr val="bg1"/>
                  </a:solidFill>
                </a:rPr>
                <a:t>It is often confused with London Bridge which is further down the River Thames.</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4329954" y="797550"/>
            <a:ext cx="3659751" cy="1876076"/>
            <a:chOff x="6308554" y="1766462"/>
            <a:chExt cx="3659751" cy="1876076"/>
          </a:xfrm>
        </p:grpSpPr>
        <p:grpSp>
          <p:nvGrpSpPr>
            <p:cNvPr id="6" name="Group 5">
              <a:extLst>
                <a:ext uri="{FF2B5EF4-FFF2-40B4-BE49-F238E27FC236}">
                  <a16:creationId xmlns:a16="http://schemas.microsoft.com/office/drawing/2014/main" id="{E47BCA9B-87C6-40F7-82D3-9CD17B72D8C9}"/>
                </a:ext>
              </a:extLst>
            </p:cNvPr>
            <p:cNvGrpSpPr/>
            <p:nvPr/>
          </p:nvGrpSpPr>
          <p:grpSpPr>
            <a:xfrm>
              <a:off x="6308554" y="1766462"/>
              <a:ext cx="3659751" cy="610027"/>
              <a:chOff x="1516198" y="696751"/>
              <a:chExt cx="3659751" cy="610027"/>
            </a:xfrm>
          </p:grpSpPr>
          <p:sp>
            <p:nvSpPr>
              <p:cNvPr id="10" name="Rectangle 9">
                <a:extLst>
                  <a:ext uri="{FF2B5EF4-FFF2-40B4-BE49-F238E27FC236}">
                    <a16:creationId xmlns:a16="http://schemas.microsoft.com/office/drawing/2014/main" id="{75DA422B-69DE-4596-BBC6-F3D2DFA8F973}"/>
                  </a:ext>
                </a:extLst>
              </p:cNvPr>
              <p:cNvSpPr/>
              <p:nvPr/>
            </p:nvSpPr>
            <p:spPr>
              <a:xfrm>
                <a:off x="1516198" y="696751"/>
                <a:ext cx="3659751"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1659890" y="889113"/>
                <a:ext cx="3371253" cy="276999"/>
              </a:xfrm>
              <a:prstGeom prst="rect">
                <a:avLst/>
              </a:prstGeom>
              <a:noFill/>
            </p:spPr>
            <p:txBody>
              <a:bodyPr wrap="square" lIns="0" tIns="0" rIns="0" bIns="0">
                <a:spAutoFit/>
              </a:bodyPr>
              <a:lstStyle/>
              <a:p>
                <a:pPr algn="r"/>
                <a:r>
                  <a:rPr lang="en-US" b="1" dirty="0"/>
                  <a:t>Completion Date</a:t>
                </a:r>
                <a:r>
                  <a:rPr lang="en-US" dirty="0"/>
                  <a:t>: 30</a:t>
                </a:r>
                <a:r>
                  <a:rPr lang="en-US" baseline="30000" dirty="0"/>
                  <a:t>th</a:t>
                </a:r>
                <a:r>
                  <a:rPr lang="en-US" dirty="0"/>
                  <a:t> June 1894</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7978449" y="2428183"/>
              <a:ext cx="1974644" cy="610026"/>
              <a:chOff x="3042363" y="1345220"/>
              <a:chExt cx="1974644" cy="610026"/>
            </a:xfrm>
          </p:grpSpPr>
          <p:sp>
            <p:nvSpPr>
              <p:cNvPr id="14" name="Rectangle 13">
                <a:extLst>
                  <a:ext uri="{FF2B5EF4-FFF2-40B4-BE49-F238E27FC236}">
                    <a16:creationId xmlns:a16="http://schemas.microsoft.com/office/drawing/2014/main" id="{E5454335-F607-4734-9D3C-0CEEF2391352}"/>
                  </a:ext>
                </a:extLst>
              </p:cNvPr>
              <p:cNvSpPr/>
              <p:nvPr/>
            </p:nvSpPr>
            <p:spPr>
              <a:xfrm>
                <a:off x="3042363" y="1345220"/>
                <a:ext cx="1974644"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3042364" y="1532035"/>
                <a:ext cx="1845049" cy="276999"/>
              </a:xfrm>
              <a:prstGeom prst="rect">
                <a:avLst/>
              </a:prstGeom>
              <a:noFill/>
            </p:spPr>
            <p:txBody>
              <a:bodyPr wrap="square" lIns="0" tIns="0" rIns="0" bIns="0">
                <a:spAutoFit/>
              </a:bodyPr>
              <a:lstStyle/>
              <a:p>
                <a:pPr algn="r"/>
                <a:r>
                  <a:rPr lang="en-US" b="1" dirty="0"/>
                  <a:t>Location</a:t>
                </a:r>
                <a:r>
                  <a:rPr lang="en-US" dirty="0"/>
                  <a:t>: London</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7860884" y="3097943"/>
              <a:ext cx="2092209" cy="544595"/>
              <a:chOff x="1993113" y="2001727"/>
              <a:chExt cx="2092209" cy="544595"/>
            </a:xfrm>
          </p:grpSpPr>
          <p:sp>
            <p:nvSpPr>
              <p:cNvPr id="16" name="Rectangle 15">
                <a:extLst>
                  <a:ext uri="{FF2B5EF4-FFF2-40B4-BE49-F238E27FC236}">
                    <a16:creationId xmlns:a16="http://schemas.microsoft.com/office/drawing/2014/main" id="{D4C03842-7D54-451A-8763-48096C4C95A4}"/>
                  </a:ext>
                </a:extLst>
              </p:cNvPr>
              <p:cNvSpPr/>
              <p:nvPr/>
            </p:nvSpPr>
            <p:spPr>
              <a:xfrm>
                <a:off x="1993113" y="2001727"/>
                <a:ext cx="2092209" cy="5445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1993114" y="2142394"/>
                <a:ext cx="1962614" cy="278200"/>
              </a:xfrm>
              <a:prstGeom prst="rect">
                <a:avLst/>
              </a:prstGeom>
              <a:noFill/>
            </p:spPr>
            <p:txBody>
              <a:bodyPr wrap="square" lIns="0" tIns="0" rIns="0" bIns="0">
                <a:spAutoFit/>
              </a:bodyPr>
              <a:lstStyle/>
              <a:p>
                <a:pPr algn="r"/>
                <a:r>
                  <a:rPr lang="en-US" b="1" dirty="0"/>
                  <a:t>Height</a:t>
                </a:r>
                <a:r>
                  <a:rPr lang="en-US" dirty="0"/>
                  <a:t>: 65 </a:t>
                </a:r>
                <a:r>
                  <a:rPr lang="en-US" dirty="0" err="1"/>
                  <a:t>metres</a:t>
                </a:r>
                <a:endParaRPr lang="en-US" dirty="0"/>
              </a:p>
            </p:txBody>
          </p:sp>
        </p:grpSp>
      </p:grpSp>
      <p:sp>
        <p:nvSpPr>
          <p:cNvPr id="21" name="Title 20"/>
          <p:cNvSpPr>
            <a:spLocks noGrp="1"/>
          </p:cNvSpPr>
          <p:nvPr>
            <p:ph type="title"/>
          </p:nvPr>
        </p:nvSpPr>
        <p:spPr>
          <a:xfrm>
            <a:off x="448102" y="418093"/>
            <a:ext cx="3517612" cy="1041178"/>
          </a:xfrm>
          <a:prstGeom prst="roundRect">
            <a:avLst>
              <a:gd name="adj" fmla="val 0"/>
            </a:avLst>
          </a:prstGeom>
        </p:spPr>
        <p:txBody>
          <a:bodyPr/>
          <a:lstStyle/>
          <a:p>
            <a:pPr algn="ctr"/>
            <a:r>
              <a:rPr lang="en-GB" sz="3600" dirty="0"/>
              <a:t>Tower Bridge</a:t>
            </a:r>
            <a:endParaRPr lang="en-GB" sz="3600" dirty="0">
              <a:latin typeface="+mn-lt"/>
            </a:endParaRPr>
          </a:p>
        </p:txBody>
      </p:sp>
    </p:spTree>
    <p:extLst>
      <p:ext uri="{BB962C8B-B14F-4D97-AF65-F5344CB8AC3E}">
        <p14:creationId xmlns:p14="http://schemas.microsoft.com/office/powerpoint/2010/main" val="787916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2448 0.52893 L 0.69827 0.52731 " pathEditMode="relative" rAng="0" ptsTypes="AA">
                                      <p:cBhvr>
                                        <p:cTn id="6" dur="2000" fill="hold"/>
                                        <p:tgtEl>
                                          <p:spTgt spid="12"/>
                                        </p:tgtEl>
                                        <p:attrNameLst>
                                          <p:attrName>ppt_x</p:attrName>
                                          <p:attrName>ppt_y</p:attrName>
                                        </p:attrNameLst>
                                      </p:cBhvr>
                                      <p:rCtr x="36128" y="-93"/>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466632-F0C0-4038-A1B6-05000179698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4148"/>
          <a:stretch/>
        </p:blipFill>
        <p:spPr>
          <a:xfrm>
            <a:off x="436383" y="420352"/>
            <a:ext cx="3446504" cy="5996935"/>
          </a:xfrm>
          <a:prstGeom prst="roundRect">
            <a:avLst>
              <a:gd name="adj" fmla="val 5372"/>
            </a:avLst>
          </a:prstGeom>
        </p:spPr>
      </p:pic>
      <p:pic>
        <p:nvPicPr>
          <p:cNvPr id="18" name="Picture 17">
            <a:extLst>
              <a:ext uri="{FF2B5EF4-FFF2-40B4-BE49-F238E27FC236}">
                <a16:creationId xmlns:a16="http://schemas.microsoft.com/office/drawing/2014/main" id="{62C8B034-B2D6-43FD-B97A-BD6988DFBFD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235" r="14149"/>
          <a:stretch/>
        </p:blipFill>
        <p:spPr>
          <a:xfrm>
            <a:off x="1023042" y="420352"/>
            <a:ext cx="2875056" cy="5996935"/>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4055165" y="529684"/>
            <a:ext cx="4532243" cy="4181464"/>
            <a:chOff x="-796128" y="1761169"/>
            <a:chExt cx="5300422" cy="3004594"/>
          </a:xfrm>
        </p:grpSpPr>
        <p:sp>
          <p:nvSpPr>
            <p:cNvPr id="8" name="Rectangle 7">
              <a:extLst>
                <a:ext uri="{FF2B5EF4-FFF2-40B4-BE49-F238E27FC236}">
                  <a16:creationId xmlns:a16="http://schemas.microsoft.com/office/drawing/2014/main" id="{D413C9F6-1CFB-4901-839D-59192AB44E0C}"/>
                </a:ext>
              </a:extLst>
            </p:cNvPr>
            <p:cNvSpPr/>
            <p:nvPr/>
          </p:nvSpPr>
          <p:spPr>
            <a:xfrm>
              <a:off x="-796128" y="1761169"/>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641146" y="1872082"/>
              <a:ext cx="4943961" cy="2893681"/>
            </a:xfrm>
            <a:prstGeom prst="rect">
              <a:avLst/>
            </a:prstGeom>
          </p:spPr>
          <p:txBody>
            <a:bodyPr wrap="square" lIns="0" tIns="0" rIns="0" bIns="0">
              <a:spAutoFit/>
            </a:bodyPr>
            <a:lstStyle/>
            <a:p>
              <a:r>
                <a:rPr lang="en-US" dirty="0">
                  <a:solidFill>
                    <a:schemeClr val="bg1"/>
                  </a:solidFill>
                </a:rPr>
                <a:t>The Tower of Pisa is famous for leaning to one side.</a:t>
              </a:r>
            </a:p>
            <a:p>
              <a:endParaRPr lang="en-US" dirty="0">
                <a:solidFill>
                  <a:schemeClr val="bg1"/>
                </a:solidFill>
              </a:endParaRPr>
            </a:p>
            <a:p>
              <a:r>
                <a:rPr lang="en-US" dirty="0">
                  <a:solidFill>
                    <a:schemeClr val="bg1"/>
                  </a:solidFill>
                </a:rPr>
                <a:t>It took 200 years to build because several wars occurred and interrupted its construction.</a:t>
              </a:r>
            </a:p>
            <a:p>
              <a:endParaRPr lang="en-US" dirty="0">
                <a:solidFill>
                  <a:schemeClr val="bg1"/>
                </a:solidFill>
              </a:endParaRPr>
            </a:p>
            <a:p>
              <a:r>
                <a:rPr lang="en-US" dirty="0">
                  <a:solidFill>
                    <a:schemeClr val="bg1"/>
                  </a:solidFill>
                </a:rPr>
                <a:t>The bell tower is home to 7 bells and was built on unstable, marshy soil.</a:t>
              </a:r>
            </a:p>
            <a:p>
              <a:endParaRPr lang="en-US" dirty="0">
                <a:solidFill>
                  <a:schemeClr val="bg1"/>
                </a:solidFill>
              </a:endParaRPr>
            </a:p>
            <a:p>
              <a:r>
                <a:rPr lang="en-US" dirty="0">
                  <a:solidFill>
                    <a:schemeClr val="bg1"/>
                  </a:solidFill>
                </a:rPr>
                <a:t>There are either 296 steps or 294 steps to climb to the top, depending on which staircase is used.</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3959925" y="4415634"/>
            <a:ext cx="3516059" cy="1893399"/>
            <a:chOff x="6452246" y="1766462"/>
            <a:chExt cx="3516059" cy="1893399"/>
          </a:xfrm>
        </p:grpSpPr>
        <p:grpSp>
          <p:nvGrpSpPr>
            <p:cNvPr id="6" name="Group 5">
              <a:extLst>
                <a:ext uri="{FF2B5EF4-FFF2-40B4-BE49-F238E27FC236}">
                  <a16:creationId xmlns:a16="http://schemas.microsoft.com/office/drawing/2014/main" id="{E47BCA9B-87C6-40F7-82D3-9CD17B72D8C9}"/>
                </a:ext>
              </a:extLst>
            </p:cNvPr>
            <p:cNvGrpSpPr/>
            <p:nvPr/>
          </p:nvGrpSpPr>
          <p:grpSpPr>
            <a:xfrm>
              <a:off x="6452246" y="1766462"/>
              <a:ext cx="3516059" cy="610027"/>
              <a:chOff x="1659890" y="696751"/>
              <a:chExt cx="3516059" cy="610027"/>
            </a:xfrm>
          </p:grpSpPr>
          <p:sp>
            <p:nvSpPr>
              <p:cNvPr id="10" name="Rectangle 9">
                <a:extLst>
                  <a:ext uri="{FF2B5EF4-FFF2-40B4-BE49-F238E27FC236}">
                    <a16:creationId xmlns:a16="http://schemas.microsoft.com/office/drawing/2014/main" id="{75DA422B-69DE-4596-BBC6-F3D2DFA8F973}"/>
                  </a:ext>
                </a:extLst>
              </p:cNvPr>
              <p:cNvSpPr/>
              <p:nvPr/>
            </p:nvSpPr>
            <p:spPr>
              <a:xfrm>
                <a:off x="2606564" y="696751"/>
                <a:ext cx="2569385"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1659890" y="889113"/>
                <a:ext cx="3438605" cy="276999"/>
              </a:xfrm>
              <a:prstGeom prst="rect">
                <a:avLst/>
              </a:prstGeom>
              <a:noFill/>
            </p:spPr>
            <p:txBody>
              <a:bodyPr wrap="square" lIns="0" tIns="0" rIns="0" bIns="0">
                <a:spAutoFit/>
              </a:bodyPr>
              <a:lstStyle/>
              <a:p>
                <a:pPr algn="r"/>
                <a:r>
                  <a:rPr lang="en-US" b="1" dirty="0"/>
                  <a:t>Completion Date</a:t>
                </a:r>
                <a:r>
                  <a:rPr lang="en-US" dirty="0"/>
                  <a:t>: 1372</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7516486" y="2428183"/>
              <a:ext cx="2436608" cy="610026"/>
              <a:chOff x="2580400" y="1345220"/>
              <a:chExt cx="2436608" cy="610026"/>
            </a:xfrm>
          </p:grpSpPr>
          <p:sp>
            <p:nvSpPr>
              <p:cNvPr id="14" name="Rectangle 13">
                <a:extLst>
                  <a:ext uri="{FF2B5EF4-FFF2-40B4-BE49-F238E27FC236}">
                    <a16:creationId xmlns:a16="http://schemas.microsoft.com/office/drawing/2014/main" id="{E5454335-F607-4734-9D3C-0CEEF2391352}"/>
                  </a:ext>
                </a:extLst>
              </p:cNvPr>
              <p:cNvSpPr/>
              <p:nvPr/>
            </p:nvSpPr>
            <p:spPr>
              <a:xfrm>
                <a:off x="2580400" y="1345220"/>
                <a:ext cx="2436608"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2761896" y="1535941"/>
                <a:ext cx="2105639" cy="276999"/>
              </a:xfrm>
              <a:prstGeom prst="rect">
                <a:avLst/>
              </a:prstGeom>
              <a:noFill/>
            </p:spPr>
            <p:txBody>
              <a:bodyPr wrap="square" lIns="0" tIns="0" rIns="0" bIns="0">
                <a:spAutoFit/>
              </a:bodyPr>
              <a:lstStyle/>
              <a:p>
                <a:pPr algn="r"/>
                <a:r>
                  <a:rPr lang="en-US" b="1" dirty="0"/>
                  <a:t>Location: </a:t>
                </a:r>
                <a:r>
                  <a:rPr lang="en-US" dirty="0"/>
                  <a:t>Pisa, Italy</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7398920" y="3097943"/>
              <a:ext cx="2554174" cy="561918"/>
              <a:chOff x="1531149" y="2001727"/>
              <a:chExt cx="2554174" cy="561918"/>
            </a:xfrm>
          </p:grpSpPr>
          <p:sp>
            <p:nvSpPr>
              <p:cNvPr id="16" name="Rectangle 15">
                <a:extLst>
                  <a:ext uri="{FF2B5EF4-FFF2-40B4-BE49-F238E27FC236}">
                    <a16:creationId xmlns:a16="http://schemas.microsoft.com/office/drawing/2014/main" id="{D4C03842-7D54-451A-8763-48096C4C95A4}"/>
                  </a:ext>
                </a:extLst>
              </p:cNvPr>
              <p:cNvSpPr/>
              <p:nvPr/>
            </p:nvSpPr>
            <p:spPr>
              <a:xfrm>
                <a:off x="1531149" y="2001727"/>
                <a:ext cx="2554174" cy="5619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1767971" y="2128808"/>
                <a:ext cx="2167879" cy="276999"/>
              </a:xfrm>
              <a:prstGeom prst="rect">
                <a:avLst/>
              </a:prstGeom>
              <a:noFill/>
            </p:spPr>
            <p:txBody>
              <a:bodyPr wrap="square" lIns="0" tIns="0" rIns="0" bIns="0">
                <a:spAutoFit/>
              </a:bodyPr>
              <a:lstStyle/>
              <a:p>
                <a:pPr algn="r"/>
                <a:r>
                  <a:rPr lang="en-US" b="1" dirty="0"/>
                  <a:t>Height</a:t>
                </a:r>
                <a:r>
                  <a:rPr lang="en-US" dirty="0"/>
                  <a:t>: 55.86 </a:t>
                </a:r>
                <a:r>
                  <a:rPr lang="en-US" dirty="0" err="1"/>
                  <a:t>metres</a:t>
                </a:r>
                <a:endParaRPr lang="en-US" dirty="0"/>
              </a:p>
            </p:txBody>
          </p:sp>
        </p:grpSp>
      </p:grpSp>
      <p:sp>
        <p:nvSpPr>
          <p:cNvPr id="21" name="Title 20"/>
          <p:cNvSpPr>
            <a:spLocks noGrp="1"/>
          </p:cNvSpPr>
          <p:nvPr>
            <p:ph type="title"/>
          </p:nvPr>
        </p:nvSpPr>
        <p:spPr>
          <a:xfrm>
            <a:off x="436382" y="420931"/>
            <a:ext cx="3446504" cy="1229061"/>
          </a:xfrm>
          <a:prstGeom prst="roundRect">
            <a:avLst>
              <a:gd name="adj" fmla="val 0"/>
            </a:avLst>
          </a:prstGeom>
        </p:spPr>
        <p:txBody>
          <a:bodyPr/>
          <a:lstStyle/>
          <a:p>
            <a:pPr algn="ctr"/>
            <a:r>
              <a:rPr lang="en-GB" sz="3600" dirty="0">
                <a:solidFill>
                  <a:schemeClr val="bg2"/>
                </a:solidFill>
              </a:rPr>
              <a:t>Tower of Pisa</a:t>
            </a:r>
            <a:endParaRPr lang="en-GB" sz="3600" dirty="0">
              <a:solidFill>
                <a:schemeClr val="bg2"/>
              </a:solidFill>
              <a:latin typeface="+mn-lt"/>
            </a:endParaRPr>
          </a:p>
        </p:txBody>
      </p:sp>
    </p:spTree>
    <p:extLst>
      <p:ext uri="{BB962C8B-B14F-4D97-AF65-F5344CB8AC3E}">
        <p14:creationId xmlns:p14="http://schemas.microsoft.com/office/powerpoint/2010/main" val="4045216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11111E-6 -4.44444E-6 L 0.98628 0.00093 " pathEditMode="relative" rAng="0" ptsTypes="AA">
                                      <p:cBhvr>
                                        <p:cTn id="6" dur="2000" fill="hold"/>
                                        <p:tgtEl>
                                          <p:spTgt spid="12"/>
                                        </p:tgtEl>
                                        <p:attrNameLst>
                                          <p:attrName>ppt_x</p:attrName>
                                          <p:attrName>ppt_y</p:attrName>
                                        </p:attrNameLst>
                                      </p:cBhvr>
                                      <p:rCtr x="49306" y="46"/>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3EBAB6C-43A8-43FC-BA77-BAA7BAA8AC06}"/>
              </a:ext>
            </a:extLst>
          </p:cNvPr>
          <p:cNvPicPr>
            <a:picLocks noChangeAspect="1"/>
          </p:cNvPicPr>
          <p:nvPr/>
        </p:nvPicPr>
        <p:blipFill rotWithShape="1">
          <a:blip r:embed="rId2">
            <a:extLst>
              <a:ext uri="{28A0092B-C50C-407E-A947-70E740481C1C}">
                <a14:useLocalDpi xmlns:a14="http://schemas.microsoft.com/office/drawing/2010/main" val="0"/>
              </a:ext>
            </a:extLst>
          </a:blip>
          <a:srcRect l="4226" r="24604"/>
          <a:stretch/>
        </p:blipFill>
        <p:spPr>
          <a:xfrm>
            <a:off x="2729301" y="427398"/>
            <a:ext cx="5968377" cy="6027509"/>
          </a:xfrm>
          <a:prstGeom prst="roundRect">
            <a:avLst>
              <a:gd name="adj" fmla="val 3167"/>
            </a:avLst>
          </a:prstGeom>
        </p:spPr>
      </p:pic>
      <p:pic>
        <p:nvPicPr>
          <p:cNvPr id="18" name="Picture 17">
            <a:extLst>
              <a:ext uri="{FF2B5EF4-FFF2-40B4-BE49-F238E27FC236}">
                <a16:creationId xmlns:a16="http://schemas.microsoft.com/office/drawing/2014/main" id="{0A2C1744-6440-4BF6-BF09-AA507486B304}"/>
              </a:ext>
            </a:extLst>
          </p:cNvPr>
          <p:cNvPicPr>
            <a:picLocks noChangeAspect="1"/>
          </p:cNvPicPr>
          <p:nvPr/>
        </p:nvPicPr>
        <p:blipFill rotWithShape="1">
          <a:blip r:embed="rId2">
            <a:extLst>
              <a:ext uri="{28A0092B-C50C-407E-A947-70E740481C1C}">
                <a14:useLocalDpi xmlns:a14="http://schemas.microsoft.com/office/drawing/2010/main" val="0"/>
              </a:ext>
            </a:extLst>
          </a:blip>
          <a:srcRect l="4226" r="31049"/>
          <a:stretch/>
        </p:blipFill>
        <p:spPr>
          <a:xfrm>
            <a:off x="2729301" y="427398"/>
            <a:ext cx="5427872" cy="6027509"/>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556591" y="583801"/>
            <a:ext cx="2172709" cy="5677851"/>
            <a:chOff x="-796128" y="1761169"/>
            <a:chExt cx="5300422" cy="2792252"/>
          </a:xfrm>
        </p:grpSpPr>
        <p:sp>
          <p:nvSpPr>
            <p:cNvPr id="8" name="Rectangle 7">
              <a:extLst>
                <a:ext uri="{FF2B5EF4-FFF2-40B4-BE49-F238E27FC236}">
                  <a16:creationId xmlns:a16="http://schemas.microsoft.com/office/drawing/2014/main" id="{D413C9F6-1CFB-4901-839D-59192AB44E0C}"/>
                </a:ext>
              </a:extLst>
            </p:cNvPr>
            <p:cNvSpPr/>
            <p:nvPr/>
          </p:nvSpPr>
          <p:spPr>
            <a:xfrm>
              <a:off x="-796128" y="1761169"/>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641146" y="1872082"/>
              <a:ext cx="4943961" cy="2471588"/>
            </a:xfrm>
            <a:prstGeom prst="rect">
              <a:avLst/>
            </a:prstGeom>
          </p:spPr>
          <p:txBody>
            <a:bodyPr wrap="square" lIns="0" tIns="0" rIns="0" bIns="0">
              <a:spAutoFit/>
            </a:bodyPr>
            <a:lstStyle/>
            <a:p>
              <a:r>
                <a:rPr lang="en-US" dirty="0">
                  <a:solidFill>
                    <a:schemeClr val="bg1"/>
                  </a:solidFill>
                </a:rPr>
                <a:t>The Great Pyramid is one of the Seven Wonders of the World.</a:t>
              </a:r>
            </a:p>
            <a:p>
              <a:endParaRPr lang="en-US" dirty="0">
                <a:solidFill>
                  <a:schemeClr val="bg1"/>
                </a:solidFill>
              </a:endParaRPr>
            </a:p>
            <a:p>
              <a:r>
                <a:rPr lang="en-US" dirty="0">
                  <a:solidFill>
                    <a:schemeClr val="bg1"/>
                  </a:solidFill>
                </a:rPr>
                <a:t>It is the largest of all the Egyptian pyramids which were built as tombs for pharaohs. </a:t>
              </a:r>
            </a:p>
            <a:p>
              <a:endParaRPr lang="en-US" dirty="0">
                <a:solidFill>
                  <a:schemeClr val="bg1"/>
                </a:solidFill>
              </a:endParaRPr>
            </a:p>
            <a:p>
              <a:r>
                <a:rPr lang="en-US" dirty="0">
                  <a:solidFill>
                    <a:schemeClr val="bg1"/>
                  </a:solidFill>
                </a:rPr>
                <a:t>The Great Pyramid was built using 2.3 million stone blocks.</a:t>
              </a:r>
            </a:p>
            <a:p>
              <a:endParaRPr lang="en-US" dirty="0">
                <a:solidFill>
                  <a:schemeClr val="bg1"/>
                </a:solidFill>
              </a:endParaRPr>
            </a:p>
            <a:p>
              <a:r>
                <a:rPr lang="en-US" dirty="0">
                  <a:solidFill>
                    <a:schemeClr val="bg1"/>
                  </a:solidFill>
                </a:rPr>
                <a:t>It took 20,000 workers around 20 years to build.</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9372469" y="4284727"/>
            <a:ext cx="3170277" cy="1893399"/>
            <a:chOff x="6798028" y="1766462"/>
            <a:chExt cx="3170277" cy="1893399"/>
          </a:xfrm>
        </p:grpSpPr>
        <p:grpSp>
          <p:nvGrpSpPr>
            <p:cNvPr id="6" name="Group 5">
              <a:extLst>
                <a:ext uri="{FF2B5EF4-FFF2-40B4-BE49-F238E27FC236}">
                  <a16:creationId xmlns:a16="http://schemas.microsoft.com/office/drawing/2014/main" id="{E47BCA9B-87C6-40F7-82D3-9CD17B72D8C9}"/>
                </a:ext>
              </a:extLst>
            </p:cNvPr>
            <p:cNvGrpSpPr/>
            <p:nvPr/>
          </p:nvGrpSpPr>
          <p:grpSpPr>
            <a:xfrm>
              <a:off x="6798028" y="1766462"/>
              <a:ext cx="3170277" cy="610027"/>
              <a:chOff x="2005672" y="696751"/>
              <a:chExt cx="3170277" cy="610027"/>
            </a:xfrm>
          </p:grpSpPr>
          <p:sp>
            <p:nvSpPr>
              <p:cNvPr id="10" name="Rectangle 9">
                <a:extLst>
                  <a:ext uri="{FF2B5EF4-FFF2-40B4-BE49-F238E27FC236}">
                    <a16:creationId xmlns:a16="http://schemas.microsoft.com/office/drawing/2014/main" id="{75DA422B-69DE-4596-BBC6-F3D2DFA8F973}"/>
                  </a:ext>
                </a:extLst>
              </p:cNvPr>
              <p:cNvSpPr/>
              <p:nvPr/>
            </p:nvSpPr>
            <p:spPr>
              <a:xfrm>
                <a:off x="2005672" y="696751"/>
                <a:ext cx="3170277"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2250455" y="889113"/>
                <a:ext cx="2815232" cy="276999"/>
              </a:xfrm>
              <a:prstGeom prst="rect">
                <a:avLst/>
              </a:prstGeom>
              <a:noFill/>
            </p:spPr>
            <p:txBody>
              <a:bodyPr wrap="square" lIns="0" tIns="0" rIns="0" bIns="0">
                <a:spAutoFit/>
              </a:bodyPr>
              <a:lstStyle/>
              <a:p>
                <a:r>
                  <a:rPr lang="en-US" b="1" dirty="0"/>
                  <a:t>Completion Date</a:t>
                </a:r>
                <a:r>
                  <a:rPr lang="en-US" dirty="0"/>
                  <a:t>: 2560 BC </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6798028" y="2428183"/>
              <a:ext cx="2710929" cy="610026"/>
              <a:chOff x="1861942" y="1345220"/>
              <a:chExt cx="2710929" cy="610026"/>
            </a:xfrm>
          </p:grpSpPr>
          <p:sp>
            <p:nvSpPr>
              <p:cNvPr id="14" name="Rectangle 13">
                <a:extLst>
                  <a:ext uri="{FF2B5EF4-FFF2-40B4-BE49-F238E27FC236}">
                    <a16:creationId xmlns:a16="http://schemas.microsoft.com/office/drawing/2014/main" id="{E5454335-F607-4734-9D3C-0CEEF2391352}"/>
                  </a:ext>
                </a:extLst>
              </p:cNvPr>
              <p:cNvSpPr/>
              <p:nvPr/>
            </p:nvSpPr>
            <p:spPr>
              <a:xfrm>
                <a:off x="1861942" y="1345220"/>
                <a:ext cx="2710929"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2106725" y="1535941"/>
                <a:ext cx="2304325" cy="276999"/>
              </a:xfrm>
              <a:prstGeom prst="rect">
                <a:avLst/>
              </a:prstGeom>
              <a:noFill/>
            </p:spPr>
            <p:txBody>
              <a:bodyPr wrap="square" lIns="0" tIns="0" rIns="0" bIns="0">
                <a:spAutoFit/>
              </a:bodyPr>
              <a:lstStyle/>
              <a:p>
                <a:r>
                  <a:rPr lang="en-US" b="1" dirty="0"/>
                  <a:t>Location: </a:t>
                </a:r>
                <a:r>
                  <a:rPr lang="en-US" dirty="0"/>
                  <a:t>Cairo, Egypt </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6798028" y="3097943"/>
              <a:ext cx="2358232" cy="561918"/>
              <a:chOff x="930257" y="2001727"/>
              <a:chExt cx="2358232" cy="561918"/>
            </a:xfrm>
          </p:grpSpPr>
          <p:sp>
            <p:nvSpPr>
              <p:cNvPr id="16" name="Rectangle 15">
                <a:extLst>
                  <a:ext uri="{FF2B5EF4-FFF2-40B4-BE49-F238E27FC236}">
                    <a16:creationId xmlns:a16="http://schemas.microsoft.com/office/drawing/2014/main" id="{D4C03842-7D54-451A-8763-48096C4C95A4}"/>
                  </a:ext>
                </a:extLst>
              </p:cNvPr>
              <p:cNvSpPr/>
              <p:nvPr/>
            </p:nvSpPr>
            <p:spPr>
              <a:xfrm>
                <a:off x="930257" y="2001727"/>
                <a:ext cx="2358232" cy="5619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1175040" y="2132714"/>
                <a:ext cx="1983863" cy="276999"/>
              </a:xfrm>
              <a:prstGeom prst="rect">
                <a:avLst/>
              </a:prstGeom>
              <a:noFill/>
            </p:spPr>
            <p:txBody>
              <a:bodyPr wrap="square" lIns="0" tIns="0" rIns="0" bIns="0">
                <a:spAutoFit/>
              </a:bodyPr>
              <a:lstStyle/>
              <a:p>
                <a:r>
                  <a:rPr lang="en-US" b="1" dirty="0"/>
                  <a:t>Height</a:t>
                </a:r>
                <a:r>
                  <a:rPr lang="en-US" dirty="0"/>
                  <a:t>: 139 </a:t>
                </a:r>
                <a:r>
                  <a:rPr lang="en-US" dirty="0" err="1"/>
                  <a:t>metres</a:t>
                </a:r>
                <a:endParaRPr lang="en-US" dirty="0"/>
              </a:p>
            </p:txBody>
          </p:sp>
        </p:grpSp>
      </p:grpSp>
      <p:sp>
        <p:nvSpPr>
          <p:cNvPr id="21" name="Title 20"/>
          <p:cNvSpPr>
            <a:spLocks noGrp="1"/>
          </p:cNvSpPr>
          <p:nvPr>
            <p:ph type="title"/>
          </p:nvPr>
        </p:nvSpPr>
        <p:spPr>
          <a:xfrm>
            <a:off x="2729300" y="583801"/>
            <a:ext cx="5968377" cy="736545"/>
          </a:xfrm>
          <a:prstGeom prst="roundRect">
            <a:avLst>
              <a:gd name="adj" fmla="val 0"/>
            </a:avLst>
          </a:prstGeom>
        </p:spPr>
        <p:txBody>
          <a:bodyPr/>
          <a:lstStyle/>
          <a:p>
            <a:pPr algn="ctr"/>
            <a:r>
              <a:rPr lang="en-GB" sz="3600" dirty="0">
                <a:solidFill>
                  <a:schemeClr val="bg2"/>
                </a:solidFill>
              </a:rPr>
              <a:t>Great Pyramid of Giza</a:t>
            </a:r>
            <a:endParaRPr lang="en-GB" sz="3600" dirty="0">
              <a:solidFill>
                <a:schemeClr val="bg2"/>
              </a:solidFill>
              <a:latin typeface="+mn-lt"/>
            </a:endParaRPr>
          </a:p>
        </p:txBody>
      </p:sp>
    </p:spTree>
    <p:extLst>
      <p:ext uri="{BB962C8B-B14F-4D97-AF65-F5344CB8AC3E}">
        <p14:creationId xmlns:p14="http://schemas.microsoft.com/office/powerpoint/2010/main" val="3784812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88889E-6 -1.48148E-6 L -0.72604 0.00417 " pathEditMode="relative" rAng="0" ptsTypes="AA">
                                      <p:cBhvr>
                                        <p:cTn id="6" dur="2000" fill="hold"/>
                                        <p:tgtEl>
                                          <p:spTgt spid="12"/>
                                        </p:tgtEl>
                                        <p:attrNameLst>
                                          <p:attrName>ppt_x</p:attrName>
                                          <p:attrName>ppt_y</p:attrName>
                                        </p:attrNameLst>
                                      </p:cBhvr>
                                      <p:rCtr x="-36302" y="208"/>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317BD0-0C81-4313-8AA7-AD439D33337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0000" r="16413"/>
          <a:stretch/>
        </p:blipFill>
        <p:spPr>
          <a:xfrm>
            <a:off x="418009" y="413740"/>
            <a:ext cx="4199257" cy="3714727"/>
          </a:xfrm>
          <a:prstGeom prst="round2DiagRect">
            <a:avLst>
              <a:gd name="adj1" fmla="val 6499"/>
              <a:gd name="adj2" fmla="val 0"/>
            </a:avLst>
          </a:prstGeom>
        </p:spPr>
      </p:pic>
      <p:pic>
        <p:nvPicPr>
          <p:cNvPr id="4" name="Picture 3">
            <a:extLst>
              <a:ext uri="{FF2B5EF4-FFF2-40B4-BE49-F238E27FC236}">
                <a16:creationId xmlns:a16="http://schemas.microsoft.com/office/drawing/2014/main" id="{26DAC1DC-D979-4851-8DE6-3895CC0D137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9959" t="82460" r="16463"/>
          <a:stretch/>
        </p:blipFill>
        <p:spPr>
          <a:xfrm>
            <a:off x="418009" y="3476806"/>
            <a:ext cx="4199257" cy="651662"/>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418009" y="3928569"/>
            <a:ext cx="8268789" cy="2630203"/>
            <a:chOff x="1467573" y="3157541"/>
            <a:chExt cx="5300422" cy="2891450"/>
          </a:xfrm>
        </p:grpSpPr>
        <p:sp>
          <p:nvSpPr>
            <p:cNvPr id="8" name="Rectangle 7">
              <a:extLst>
                <a:ext uri="{FF2B5EF4-FFF2-40B4-BE49-F238E27FC236}">
                  <a16:creationId xmlns:a16="http://schemas.microsoft.com/office/drawing/2014/main" id="{D413C9F6-1CFB-4901-839D-59192AB44E0C}"/>
                </a:ext>
              </a:extLst>
            </p:cNvPr>
            <p:cNvSpPr/>
            <p:nvPr/>
          </p:nvSpPr>
          <p:spPr>
            <a:xfrm>
              <a:off x="1467573" y="3157541"/>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1622555" y="3268455"/>
              <a:ext cx="4943961" cy="2780536"/>
            </a:xfrm>
            <a:prstGeom prst="rect">
              <a:avLst/>
            </a:prstGeom>
          </p:spPr>
          <p:txBody>
            <a:bodyPr wrap="square" lIns="0" tIns="0" rIns="0" bIns="0">
              <a:spAutoFit/>
            </a:bodyPr>
            <a:lstStyle/>
            <a:p>
              <a:r>
                <a:rPr lang="en-US" dirty="0">
                  <a:solidFill>
                    <a:schemeClr val="bg1"/>
                  </a:solidFill>
                </a:rPr>
                <a:t>The Notre Dame is one of the largest religious buildings in the world.</a:t>
              </a:r>
            </a:p>
            <a:p>
              <a:endParaRPr lang="en-US" dirty="0">
                <a:solidFill>
                  <a:schemeClr val="bg1"/>
                </a:solidFill>
              </a:endParaRPr>
            </a:p>
            <a:p>
              <a:r>
                <a:rPr lang="en-US" dirty="0">
                  <a:solidFill>
                    <a:schemeClr val="bg1"/>
                  </a:solidFill>
                </a:rPr>
                <a:t>It is 127 </a:t>
              </a:r>
              <a:r>
                <a:rPr lang="en-US" dirty="0" err="1">
                  <a:solidFill>
                    <a:schemeClr val="bg1"/>
                  </a:solidFill>
                </a:rPr>
                <a:t>metres</a:t>
              </a:r>
              <a:r>
                <a:rPr lang="en-US" dirty="0">
                  <a:solidFill>
                    <a:schemeClr val="bg1"/>
                  </a:solidFill>
                </a:rPr>
                <a:t> long and 48 </a:t>
              </a:r>
              <a:r>
                <a:rPr lang="en-US" dirty="0" err="1">
                  <a:solidFill>
                    <a:schemeClr val="bg1"/>
                  </a:solidFill>
                </a:rPr>
                <a:t>metres</a:t>
              </a:r>
              <a:r>
                <a:rPr lang="en-US" dirty="0">
                  <a:solidFill>
                    <a:schemeClr val="bg1"/>
                  </a:solidFill>
                </a:rPr>
                <a:t> wide.</a:t>
              </a:r>
            </a:p>
            <a:p>
              <a:endParaRPr lang="en-US" dirty="0">
                <a:solidFill>
                  <a:schemeClr val="bg1"/>
                </a:solidFill>
              </a:endParaRPr>
            </a:p>
            <a:p>
              <a:r>
                <a:rPr lang="en-US" dirty="0">
                  <a:solidFill>
                    <a:schemeClr val="bg1"/>
                  </a:solidFill>
                </a:rPr>
                <a:t>There are many beautiful stained glass windows.</a:t>
              </a:r>
            </a:p>
            <a:p>
              <a:endParaRPr lang="en-US" dirty="0">
                <a:solidFill>
                  <a:schemeClr val="bg1"/>
                </a:solidFill>
              </a:endParaRPr>
            </a:p>
            <a:p>
              <a:r>
                <a:rPr lang="en-US" dirty="0">
                  <a:solidFill>
                    <a:schemeClr val="bg1"/>
                  </a:solidFill>
                </a:rPr>
                <a:t>It is one of France’s most important landmarks and is visited by more than 13 million people each year.</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9435844" y="1423832"/>
            <a:ext cx="3304498" cy="1883460"/>
            <a:chOff x="6798028" y="1766462"/>
            <a:chExt cx="3304498" cy="1883460"/>
          </a:xfrm>
        </p:grpSpPr>
        <p:grpSp>
          <p:nvGrpSpPr>
            <p:cNvPr id="6" name="Group 5">
              <a:extLst>
                <a:ext uri="{FF2B5EF4-FFF2-40B4-BE49-F238E27FC236}">
                  <a16:creationId xmlns:a16="http://schemas.microsoft.com/office/drawing/2014/main" id="{E47BCA9B-87C6-40F7-82D3-9CD17B72D8C9}"/>
                </a:ext>
              </a:extLst>
            </p:cNvPr>
            <p:cNvGrpSpPr/>
            <p:nvPr/>
          </p:nvGrpSpPr>
          <p:grpSpPr>
            <a:xfrm>
              <a:off x="6798028" y="1766462"/>
              <a:ext cx="3304498" cy="610027"/>
              <a:chOff x="2005672" y="696751"/>
              <a:chExt cx="3304498" cy="610027"/>
            </a:xfrm>
          </p:grpSpPr>
          <p:sp>
            <p:nvSpPr>
              <p:cNvPr id="10" name="Rectangle 9">
                <a:extLst>
                  <a:ext uri="{FF2B5EF4-FFF2-40B4-BE49-F238E27FC236}">
                    <a16:creationId xmlns:a16="http://schemas.microsoft.com/office/drawing/2014/main" id="{75DA422B-69DE-4596-BBC6-F3D2DFA8F973}"/>
                  </a:ext>
                </a:extLst>
              </p:cNvPr>
              <p:cNvSpPr/>
              <p:nvPr/>
            </p:nvSpPr>
            <p:spPr>
              <a:xfrm>
                <a:off x="2005672" y="696751"/>
                <a:ext cx="2782385"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2253866" y="889113"/>
                <a:ext cx="3056304" cy="276999"/>
              </a:xfrm>
              <a:prstGeom prst="rect">
                <a:avLst/>
              </a:prstGeom>
              <a:noFill/>
            </p:spPr>
            <p:txBody>
              <a:bodyPr wrap="square" lIns="0" tIns="0" rIns="0" bIns="0">
                <a:spAutoFit/>
              </a:bodyPr>
              <a:lstStyle/>
              <a:p>
                <a:r>
                  <a:rPr lang="en-US" b="1" dirty="0"/>
                  <a:t>Completion Date</a:t>
                </a:r>
                <a:r>
                  <a:rPr lang="en-US" dirty="0"/>
                  <a:t>: 1345 </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6798028" y="2428183"/>
              <a:ext cx="2782385" cy="610026"/>
              <a:chOff x="1861942" y="1345220"/>
              <a:chExt cx="2782385" cy="610026"/>
            </a:xfrm>
          </p:grpSpPr>
          <p:sp>
            <p:nvSpPr>
              <p:cNvPr id="14" name="Rectangle 13">
                <a:extLst>
                  <a:ext uri="{FF2B5EF4-FFF2-40B4-BE49-F238E27FC236}">
                    <a16:creationId xmlns:a16="http://schemas.microsoft.com/office/drawing/2014/main" id="{E5454335-F607-4734-9D3C-0CEEF2391352}"/>
                  </a:ext>
                </a:extLst>
              </p:cNvPr>
              <p:cNvSpPr/>
              <p:nvPr/>
            </p:nvSpPr>
            <p:spPr>
              <a:xfrm>
                <a:off x="1861942" y="1345220"/>
                <a:ext cx="2756258"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2110136" y="1535941"/>
                <a:ext cx="2534191" cy="276999"/>
              </a:xfrm>
              <a:prstGeom prst="rect">
                <a:avLst/>
              </a:prstGeom>
              <a:noFill/>
            </p:spPr>
            <p:txBody>
              <a:bodyPr wrap="square" lIns="0" tIns="0" rIns="0" bIns="0">
                <a:spAutoFit/>
              </a:bodyPr>
              <a:lstStyle/>
              <a:p>
                <a:r>
                  <a:rPr lang="en-US" b="1" dirty="0"/>
                  <a:t>Location: </a:t>
                </a:r>
                <a:r>
                  <a:rPr lang="en-US" dirty="0"/>
                  <a:t>Paris, France</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6798028" y="3088004"/>
              <a:ext cx="2436939" cy="561918"/>
              <a:chOff x="930257" y="1991788"/>
              <a:chExt cx="2436939" cy="561918"/>
            </a:xfrm>
          </p:grpSpPr>
          <p:sp>
            <p:nvSpPr>
              <p:cNvPr id="16" name="Rectangle 15">
                <a:extLst>
                  <a:ext uri="{FF2B5EF4-FFF2-40B4-BE49-F238E27FC236}">
                    <a16:creationId xmlns:a16="http://schemas.microsoft.com/office/drawing/2014/main" id="{D4C03842-7D54-451A-8763-48096C4C95A4}"/>
                  </a:ext>
                </a:extLst>
              </p:cNvPr>
              <p:cNvSpPr/>
              <p:nvPr/>
            </p:nvSpPr>
            <p:spPr>
              <a:xfrm>
                <a:off x="930257" y="1991788"/>
                <a:ext cx="2436939" cy="5619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1178451" y="2122775"/>
                <a:ext cx="2139576" cy="276999"/>
              </a:xfrm>
              <a:prstGeom prst="rect">
                <a:avLst/>
              </a:prstGeom>
              <a:noFill/>
            </p:spPr>
            <p:txBody>
              <a:bodyPr wrap="square" lIns="0" tIns="0" rIns="0" bIns="0">
                <a:spAutoFit/>
              </a:bodyPr>
              <a:lstStyle/>
              <a:p>
                <a:r>
                  <a:rPr lang="en-US" b="1" dirty="0"/>
                  <a:t>Height</a:t>
                </a:r>
                <a:r>
                  <a:rPr lang="en-US" dirty="0"/>
                  <a:t>: 1369 </a:t>
                </a:r>
                <a:r>
                  <a:rPr lang="en-US" dirty="0" err="1"/>
                  <a:t>metres</a:t>
                </a:r>
                <a:endParaRPr lang="en-US" dirty="0"/>
              </a:p>
            </p:txBody>
          </p:sp>
        </p:grpSp>
      </p:grpSp>
      <p:sp>
        <p:nvSpPr>
          <p:cNvPr id="21" name="Title 20"/>
          <p:cNvSpPr>
            <a:spLocks noGrp="1"/>
          </p:cNvSpPr>
          <p:nvPr>
            <p:ph type="title"/>
          </p:nvPr>
        </p:nvSpPr>
        <p:spPr>
          <a:xfrm>
            <a:off x="4343401" y="570539"/>
            <a:ext cx="4343398" cy="675860"/>
          </a:xfrm>
          <a:prstGeom prst="roundRect">
            <a:avLst>
              <a:gd name="adj" fmla="val 0"/>
            </a:avLst>
          </a:prstGeom>
          <a:noFill/>
        </p:spPr>
        <p:txBody>
          <a:bodyPr/>
          <a:lstStyle/>
          <a:p>
            <a:pPr algn="ctr"/>
            <a:r>
              <a:rPr lang="en-GB" sz="3600" dirty="0">
                <a:solidFill>
                  <a:schemeClr val="tx1"/>
                </a:solidFill>
              </a:rPr>
              <a:t>Notre Dame</a:t>
            </a:r>
            <a:endParaRPr lang="en-GB" sz="3600" dirty="0">
              <a:solidFill>
                <a:schemeClr val="tx1"/>
              </a:solidFill>
              <a:latin typeface="+mn-lt"/>
            </a:endParaRPr>
          </a:p>
        </p:txBody>
      </p:sp>
    </p:spTree>
    <p:extLst>
      <p:ext uri="{BB962C8B-B14F-4D97-AF65-F5344CB8AC3E}">
        <p14:creationId xmlns:p14="http://schemas.microsoft.com/office/powerpoint/2010/main" val="3695098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2045E-16 2.59259E-6 L -0.52604 -0.00185 " pathEditMode="relative" rAng="0" ptsTypes="AA">
                                      <p:cBhvr>
                                        <p:cTn id="6" dur="2000" fill="hold"/>
                                        <p:tgtEl>
                                          <p:spTgt spid="12"/>
                                        </p:tgtEl>
                                        <p:attrNameLst>
                                          <p:attrName>ppt_x</p:attrName>
                                          <p:attrName>ppt_y</p:attrName>
                                        </p:attrNameLst>
                                      </p:cBhvr>
                                      <p:rCtr x="-26302" y="-93"/>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A7B48D-C3DE-4C00-B8F5-0EB75B460DF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5979" r="19067"/>
          <a:stretch/>
        </p:blipFill>
        <p:spPr>
          <a:xfrm>
            <a:off x="437604" y="418164"/>
            <a:ext cx="3299791" cy="6004536"/>
          </a:xfrm>
          <a:prstGeom prst="roundRect">
            <a:avLst>
              <a:gd name="adj" fmla="val 6241"/>
            </a:avLst>
          </a:prstGeom>
        </p:spPr>
      </p:pic>
      <p:pic>
        <p:nvPicPr>
          <p:cNvPr id="18" name="Picture 17">
            <a:extLst>
              <a:ext uri="{FF2B5EF4-FFF2-40B4-BE49-F238E27FC236}">
                <a16:creationId xmlns:a16="http://schemas.microsoft.com/office/drawing/2014/main" id="{E4765829-9680-4364-8F3F-1874CFA7E29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457" r="19067"/>
          <a:stretch/>
        </p:blipFill>
        <p:spPr>
          <a:xfrm>
            <a:off x="1006729" y="418164"/>
            <a:ext cx="2730666" cy="6004536"/>
          </a:xfrm>
          <a:prstGeom prst="rect">
            <a:avLst/>
          </a:prstGeom>
        </p:spPr>
      </p:pic>
      <p:grpSp>
        <p:nvGrpSpPr>
          <p:cNvPr id="20" name="Group 19">
            <a:extLst>
              <a:ext uri="{FF2B5EF4-FFF2-40B4-BE49-F238E27FC236}">
                <a16:creationId xmlns:a16="http://schemas.microsoft.com/office/drawing/2014/main" id="{2FDE38DE-60B5-4400-B3D6-214CF77D554F}"/>
              </a:ext>
            </a:extLst>
          </p:cNvPr>
          <p:cNvGrpSpPr/>
          <p:nvPr/>
        </p:nvGrpSpPr>
        <p:grpSpPr>
          <a:xfrm>
            <a:off x="4224129" y="613813"/>
            <a:ext cx="4204253" cy="3409120"/>
            <a:chOff x="-796128" y="1761169"/>
            <a:chExt cx="5300422" cy="2792252"/>
          </a:xfrm>
        </p:grpSpPr>
        <p:sp>
          <p:nvSpPr>
            <p:cNvPr id="8" name="Rectangle 7">
              <a:extLst>
                <a:ext uri="{FF2B5EF4-FFF2-40B4-BE49-F238E27FC236}">
                  <a16:creationId xmlns:a16="http://schemas.microsoft.com/office/drawing/2014/main" id="{D413C9F6-1CFB-4901-839D-59192AB44E0C}"/>
                </a:ext>
              </a:extLst>
            </p:cNvPr>
            <p:cNvSpPr/>
            <p:nvPr/>
          </p:nvSpPr>
          <p:spPr>
            <a:xfrm>
              <a:off x="-796128" y="1761169"/>
              <a:ext cx="5300422" cy="2792252"/>
            </a:xfrm>
            <a:prstGeom prst="rect">
              <a:avLst/>
            </a:prstGeom>
            <a:solidFill>
              <a:srgbClr val="192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5" name="Rectangle 4"/>
            <p:cNvSpPr/>
            <p:nvPr/>
          </p:nvSpPr>
          <p:spPr>
            <a:xfrm>
              <a:off x="-641146" y="1872082"/>
              <a:ext cx="4943961" cy="2256991"/>
            </a:xfrm>
            <a:prstGeom prst="rect">
              <a:avLst/>
            </a:prstGeom>
          </p:spPr>
          <p:txBody>
            <a:bodyPr wrap="square" lIns="0" tIns="0" rIns="0" bIns="0">
              <a:spAutoFit/>
            </a:bodyPr>
            <a:lstStyle/>
            <a:p>
              <a:r>
                <a:rPr lang="en-US" dirty="0">
                  <a:solidFill>
                    <a:schemeClr val="bg1"/>
                  </a:solidFill>
                </a:rPr>
                <a:t>The Shard is the tallest building in the UK.</a:t>
              </a:r>
            </a:p>
            <a:p>
              <a:endParaRPr lang="en-US" dirty="0">
                <a:solidFill>
                  <a:schemeClr val="bg1"/>
                </a:solidFill>
              </a:endParaRPr>
            </a:p>
            <a:p>
              <a:r>
                <a:rPr lang="en-US" dirty="0">
                  <a:solidFill>
                    <a:schemeClr val="bg1"/>
                  </a:solidFill>
                </a:rPr>
                <a:t>It can be seen from 40 miles away and was designed by Renzo Piano.</a:t>
              </a:r>
            </a:p>
            <a:p>
              <a:endParaRPr lang="en-US" dirty="0">
                <a:solidFill>
                  <a:schemeClr val="bg1"/>
                </a:solidFill>
              </a:endParaRPr>
            </a:p>
            <a:p>
              <a:r>
                <a:rPr lang="en-US" dirty="0">
                  <a:solidFill>
                    <a:schemeClr val="bg1"/>
                  </a:solidFill>
                </a:rPr>
                <a:t>There are 82 floors and 44 lifts which travel at 6 </a:t>
              </a:r>
              <a:r>
                <a:rPr lang="en-US" dirty="0" err="1">
                  <a:solidFill>
                    <a:schemeClr val="bg1"/>
                  </a:solidFill>
                </a:rPr>
                <a:t>metres</a:t>
              </a:r>
              <a:r>
                <a:rPr lang="en-US" dirty="0">
                  <a:solidFill>
                    <a:schemeClr val="bg1"/>
                  </a:solidFill>
                </a:rPr>
                <a:t> per second.</a:t>
              </a:r>
            </a:p>
            <a:p>
              <a:endParaRPr lang="en-US" dirty="0">
                <a:solidFill>
                  <a:schemeClr val="bg1"/>
                </a:solidFill>
              </a:endParaRPr>
            </a:p>
            <a:p>
              <a:r>
                <a:rPr lang="en-US" dirty="0">
                  <a:solidFill>
                    <a:schemeClr val="bg1"/>
                  </a:solidFill>
                </a:rPr>
                <a:t>It was designed to look like the sail of a ship.</a:t>
              </a:r>
            </a:p>
          </p:txBody>
        </p:sp>
      </p:grpSp>
      <p:grpSp>
        <p:nvGrpSpPr>
          <p:cNvPr id="12" name="Group 11">
            <a:extLst>
              <a:ext uri="{FF2B5EF4-FFF2-40B4-BE49-F238E27FC236}">
                <a16:creationId xmlns:a16="http://schemas.microsoft.com/office/drawing/2014/main" id="{7ADC87A1-B241-41AE-8204-F455772CFEDE}"/>
              </a:ext>
            </a:extLst>
          </p:cNvPr>
          <p:cNvGrpSpPr/>
          <p:nvPr/>
        </p:nvGrpSpPr>
        <p:grpSpPr>
          <a:xfrm>
            <a:off x="-3673336" y="4364141"/>
            <a:ext cx="3496736" cy="1893399"/>
            <a:chOff x="6798028" y="1766462"/>
            <a:chExt cx="3496736" cy="1893399"/>
          </a:xfrm>
        </p:grpSpPr>
        <p:grpSp>
          <p:nvGrpSpPr>
            <p:cNvPr id="6" name="Group 5">
              <a:extLst>
                <a:ext uri="{FF2B5EF4-FFF2-40B4-BE49-F238E27FC236}">
                  <a16:creationId xmlns:a16="http://schemas.microsoft.com/office/drawing/2014/main" id="{E47BCA9B-87C6-40F7-82D3-9CD17B72D8C9}"/>
                </a:ext>
              </a:extLst>
            </p:cNvPr>
            <p:cNvGrpSpPr/>
            <p:nvPr/>
          </p:nvGrpSpPr>
          <p:grpSpPr>
            <a:xfrm>
              <a:off x="6798028" y="1766462"/>
              <a:ext cx="3496736" cy="610027"/>
              <a:chOff x="2005672" y="696751"/>
              <a:chExt cx="3496736" cy="610027"/>
            </a:xfrm>
          </p:grpSpPr>
          <p:sp>
            <p:nvSpPr>
              <p:cNvPr id="10" name="Rectangle 9">
                <a:extLst>
                  <a:ext uri="{FF2B5EF4-FFF2-40B4-BE49-F238E27FC236}">
                    <a16:creationId xmlns:a16="http://schemas.microsoft.com/office/drawing/2014/main" id="{75DA422B-69DE-4596-BBC6-F3D2DFA8F973}"/>
                  </a:ext>
                </a:extLst>
              </p:cNvPr>
              <p:cNvSpPr/>
              <p:nvPr/>
            </p:nvSpPr>
            <p:spPr>
              <a:xfrm>
                <a:off x="2005672" y="696751"/>
                <a:ext cx="3496736" cy="610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1" name="Rectangle 10">
                <a:extLst>
                  <a:ext uri="{FF2B5EF4-FFF2-40B4-BE49-F238E27FC236}">
                    <a16:creationId xmlns:a16="http://schemas.microsoft.com/office/drawing/2014/main" id="{EB70A114-806F-4E86-A4C4-DAA7917C8DD0}"/>
                  </a:ext>
                </a:extLst>
              </p:cNvPr>
              <p:cNvSpPr/>
              <p:nvPr/>
            </p:nvSpPr>
            <p:spPr>
              <a:xfrm>
                <a:off x="2164698" y="852980"/>
                <a:ext cx="3056304" cy="276999"/>
              </a:xfrm>
              <a:prstGeom prst="rect">
                <a:avLst/>
              </a:prstGeom>
              <a:noFill/>
            </p:spPr>
            <p:txBody>
              <a:bodyPr wrap="square" lIns="0" tIns="0" rIns="0" bIns="0">
                <a:spAutoFit/>
              </a:bodyPr>
              <a:lstStyle/>
              <a:p>
                <a:r>
                  <a:rPr lang="en-US" b="1" dirty="0"/>
                  <a:t>Completion Date</a:t>
                </a:r>
                <a:r>
                  <a:rPr lang="en-US" dirty="0"/>
                  <a:t>: March 2012 </a:t>
                </a:r>
                <a:endParaRPr lang="en-GB" dirty="0">
                  <a:solidFill>
                    <a:srgbClr val="192A4A"/>
                  </a:solidFill>
                </a:endParaRPr>
              </a:p>
            </p:txBody>
          </p:sp>
        </p:grpSp>
        <p:grpSp>
          <p:nvGrpSpPr>
            <p:cNvPr id="7" name="Group 6">
              <a:extLst>
                <a:ext uri="{FF2B5EF4-FFF2-40B4-BE49-F238E27FC236}">
                  <a16:creationId xmlns:a16="http://schemas.microsoft.com/office/drawing/2014/main" id="{41AF5264-BD07-47A7-8E42-A65FF6F4E946}"/>
                </a:ext>
              </a:extLst>
            </p:cNvPr>
            <p:cNvGrpSpPr/>
            <p:nvPr/>
          </p:nvGrpSpPr>
          <p:grpSpPr>
            <a:xfrm>
              <a:off x="6798028" y="2438122"/>
              <a:ext cx="3470609" cy="610026"/>
              <a:chOff x="1861942" y="1355159"/>
              <a:chExt cx="3470609" cy="610026"/>
            </a:xfrm>
          </p:grpSpPr>
          <p:sp>
            <p:nvSpPr>
              <p:cNvPr id="14" name="Rectangle 13">
                <a:extLst>
                  <a:ext uri="{FF2B5EF4-FFF2-40B4-BE49-F238E27FC236}">
                    <a16:creationId xmlns:a16="http://schemas.microsoft.com/office/drawing/2014/main" id="{E5454335-F607-4734-9D3C-0CEEF2391352}"/>
                  </a:ext>
                </a:extLst>
              </p:cNvPr>
              <p:cNvSpPr/>
              <p:nvPr/>
            </p:nvSpPr>
            <p:spPr>
              <a:xfrm>
                <a:off x="1861942" y="1355159"/>
                <a:ext cx="3470609" cy="610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842F370-4823-402B-BB59-8D9AD61D73F7}"/>
                  </a:ext>
                </a:extLst>
              </p:cNvPr>
              <p:cNvSpPr/>
              <p:nvPr/>
            </p:nvSpPr>
            <p:spPr>
              <a:xfrm>
                <a:off x="2020968" y="1509747"/>
                <a:ext cx="3056304" cy="276999"/>
              </a:xfrm>
              <a:prstGeom prst="rect">
                <a:avLst/>
              </a:prstGeom>
              <a:noFill/>
            </p:spPr>
            <p:txBody>
              <a:bodyPr wrap="square" lIns="0" tIns="0" rIns="0" bIns="0">
                <a:spAutoFit/>
              </a:bodyPr>
              <a:lstStyle/>
              <a:p>
                <a:r>
                  <a:rPr lang="en-US" b="1" dirty="0"/>
                  <a:t>Location: </a:t>
                </a:r>
                <a:r>
                  <a:rPr lang="en-US" dirty="0" err="1"/>
                  <a:t>Southwark</a:t>
                </a:r>
                <a:r>
                  <a:rPr lang="en-US" dirty="0"/>
                  <a:t>, London</a:t>
                </a:r>
                <a:endParaRPr lang="en-GB" dirty="0">
                  <a:solidFill>
                    <a:srgbClr val="192A4A"/>
                  </a:solidFill>
                </a:endParaRPr>
              </a:p>
            </p:txBody>
          </p:sp>
        </p:grpSp>
        <p:grpSp>
          <p:nvGrpSpPr>
            <p:cNvPr id="9" name="Group 8">
              <a:extLst>
                <a:ext uri="{FF2B5EF4-FFF2-40B4-BE49-F238E27FC236}">
                  <a16:creationId xmlns:a16="http://schemas.microsoft.com/office/drawing/2014/main" id="{F5CED81D-7A88-4B65-97CD-9A1AC02F95B9}"/>
                </a:ext>
              </a:extLst>
            </p:cNvPr>
            <p:cNvGrpSpPr/>
            <p:nvPr/>
          </p:nvGrpSpPr>
          <p:grpSpPr>
            <a:xfrm>
              <a:off x="6798028" y="3097943"/>
              <a:ext cx="2436939" cy="561918"/>
              <a:chOff x="930257" y="2001727"/>
              <a:chExt cx="2436939" cy="561918"/>
            </a:xfrm>
          </p:grpSpPr>
          <p:sp>
            <p:nvSpPr>
              <p:cNvPr id="16" name="Rectangle 15">
                <a:extLst>
                  <a:ext uri="{FF2B5EF4-FFF2-40B4-BE49-F238E27FC236}">
                    <a16:creationId xmlns:a16="http://schemas.microsoft.com/office/drawing/2014/main" id="{D4C03842-7D54-451A-8763-48096C4C95A4}"/>
                  </a:ext>
                </a:extLst>
              </p:cNvPr>
              <p:cNvSpPr/>
              <p:nvPr/>
            </p:nvSpPr>
            <p:spPr>
              <a:xfrm>
                <a:off x="930257" y="2001727"/>
                <a:ext cx="2436939" cy="5619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7" name="Rectangle 16">
                <a:extLst>
                  <a:ext uri="{FF2B5EF4-FFF2-40B4-BE49-F238E27FC236}">
                    <a16:creationId xmlns:a16="http://schemas.microsoft.com/office/drawing/2014/main" id="{0FA3FE71-AE4C-483B-86E7-B9731016F85C}"/>
                  </a:ext>
                </a:extLst>
              </p:cNvPr>
              <p:cNvSpPr/>
              <p:nvPr/>
            </p:nvSpPr>
            <p:spPr>
              <a:xfrm>
                <a:off x="1089283" y="2146276"/>
                <a:ext cx="2139576" cy="276999"/>
              </a:xfrm>
              <a:prstGeom prst="rect">
                <a:avLst/>
              </a:prstGeom>
              <a:noFill/>
            </p:spPr>
            <p:txBody>
              <a:bodyPr wrap="square" lIns="0" tIns="0" rIns="0" bIns="0">
                <a:spAutoFit/>
              </a:bodyPr>
              <a:lstStyle/>
              <a:p>
                <a:r>
                  <a:rPr lang="en-US" b="1" dirty="0"/>
                  <a:t>Height</a:t>
                </a:r>
                <a:r>
                  <a:rPr lang="en-US" dirty="0"/>
                  <a:t>: 306 </a:t>
                </a:r>
                <a:r>
                  <a:rPr lang="en-US" dirty="0" err="1"/>
                  <a:t>metres</a:t>
                </a:r>
                <a:endParaRPr lang="en-US" dirty="0"/>
              </a:p>
            </p:txBody>
          </p:sp>
        </p:grpSp>
      </p:grpSp>
      <p:sp>
        <p:nvSpPr>
          <p:cNvPr id="21" name="Title 20"/>
          <p:cNvSpPr>
            <a:spLocks noGrp="1"/>
          </p:cNvSpPr>
          <p:nvPr>
            <p:ph type="title"/>
          </p:nvPr>
        </p:nvSpPr>
        <p:spPr>
          <a:xfrm>
            <a:off x="1166540" y="497677"/>
            <a:ext cx="2693786" cy="857407"/>
          </a:xfrm>
          <a:prstGeom prst="roundRect">
            <a:avLst>
              <a:gd name="adj" fmla="val 0"/>
            </a:avLst>
          </a:prstGeom>
        </p:spPr>
        <p:txBody>
          <a:bodyPr/>
          <a:lstStyle/>
          <a:p>
            <a:pPr algn="ctr"/>
            <a:r>
              <a:rPr lang="en-GB" sz="3600" dirty="0">
                <a:solidFill>
                  <a:schemeClr val="tx1"/>
                </a:solidFill>
              </a:rPr>
              <a:t>The</a:t>
            </a:r>
            <a:r>
              <a:rPr lang="en-GB" sz="3600" dirty="0">
                <a:solidFill>
                  <a:schemeClr val="bg2"/>
                </a:solidFill>
              </a:rPr>
              <a:t> </a:t>
            </a:r>
            <a:r>
              <a:rPr lang="en-GB" sz="3600" dirty="0">
                <a:solidFill>
                  <a:schemeClr val="tx1"/>
                </a:solidFill>
              </a:rPr>
              <a:t>Shard</a:t>
            </a:r>
            <a:endParaRPr lang="en-GB" sz="3600" dirty="0">
              <a:solidFill>
                <a:schemeClr val="tx1"/>
              </a:solidFill>
              <a:latin typeface="+mn-lt"/>
            </a:endParaRPr>
          </a:p>
        </p:txBody>
      </p:sp>
    </p:spTree>
    <p:extLst>
      <p:ext uri="{BB962C8B-B14F-4D97-AF65-F5344CB8AC3E}">
        <p14:creationId xmlns:p14="http://schemas.microsoft.com/office/powerpoint/2010/main" val="43136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33333E-6 4.44444E-6 L 0.85504 -0.00602 " pathEditMode="relative" rAng="0" ptsTypes="AA">
                                      <p:cBhvr>
                                        <p:cTn id="6" dur="2000" fill="hold"/>
                                        <p:tgtEl>
                                          <p:spTgt spid="12"/>
                                        </p:tgtEl>
                                        <p:attrNameLst>
                                          <p:attrName>ppt_x</p:attrName>
                                          <p:attrName>ppt_y</p:attrName>
                                        </p:attrNameLst>
                                      </p:cBhvr>
                                      <p:rCtr x="42743" y="-301"/>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325</TotalTime>
  <Words>1043</Words>
  <Application>Microsoft Office PowerPoint</Application>
  <PresentationFormat>On-screen Show (4:3)</PresentationFormat>
  <Paragraphs>156</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Calibri</vt:lpstr>
      <vt:lpstr>Twinkl</vt:lpstr>
      <vt:lpstr>Arial</vt:lpstr>
      <vt:lpstr>Office Theme</vt:lpstr>
      <vt:lpstr>PowerPoint Presentation</vt:lpstr>
      <vt:lpstr>Buildings of the World</vt:lpstr>
      <vt:lpstr>Burj Khalifa</vt:lpstr>
      <vt:lpstr>Eiffel Tower</vt:lpstr>
      <vt:lpstr>Empire State Building</vt:lpstr>
      <vt:lpstr>Great Wall of China</vt:lpstr>
      <vt:lpstr>London Eye</vt:lpstr>
      <vt:lpstr>Sphinx</vt:lpstr>
      <vt:lpstr>St Basil’s Cathedral</vt:lpstr>
      <vt:lpstr>Sydney Opera House</vt:lpstr>
      <vt:lpstr>Taj Mahal</vt:lpstr>
      <vt:lpstr>Tower Bridge</vt:lpstr>
      <vt:lpstr>Tower of Pisa</vt:lpstr>
      <vt:lpstr>Great Pyramid of Giza</vt:lpstr>
      <vt:lpstr>Notre Dame</vt:lpstr>
      <vt:lpstr>The Shard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Martin Ward</dc:creator>
  <cp:lastModifiedBy>leanne evans</cp:lastModifiedBy>
  <cp:revision>27</cp:revision>
  <dcterms:created xsi:type="dcterms:W3CDTF">2019-07-03T13:08:57Z</dcterms:created>
  <dcterms:modified xsi:type="dcterms:W3CDTF">2020-09-30T11:36:05Z</dcterms:modified>
</cp:coreProperties>
</file>