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70" r:id="rId4"/>
    <p:sldId id="269" r:id="rId5"/>
    <p:sldId id="271" r:id="rId6"/>
    <p:sldId id="258" r:id="rId7"/>
    <p:sldId id="259" r:id="rId8"/>
    <p:sldId id="260" r:id="rId9"/>
    <p:sldId id="261" r:id="rId10"/>
    <p:sldId id="262" r:id="rId11"/>
    <p:sldId id="265" r:id="rId12"/>
    <p:sldId id="267" r:id="rId13"/>
    <p:sldId id="266" r:id="rId14"/>
    <p:sldId id="268" r:id="rId15"/>
    <p:sldId id="264"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8B9EBBA-996F-894A-B54A-D6246ED52CEA}" type="datetimeFigureOut">
              <a:rPr lang="en-US" dirty="0"/>
              <a:pPr/>
              <a:t>9/26/2022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B3A1323-8D79-1946-B0D7-40001CF92E9D}" type="datetimeFigureOut">
              <a:rPr lang="en-US" dirty="0"/>
              <a:pPr/>
              <a:t>9/26/2022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9/26/2022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7302355-E14B-8545-A8F8-0FE83CC9D524}" type="datetimeFigureOut">
              <a:rPr lang="en-US" dirty="0"/>
              <a:pPr/>
              <a:t>9/26/2022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2640F58-564D-2B4F-AE67-E407BA4FCF45}" type="datetimeFigureOut">
              <a:rPr lang="en-US" dirty="0"/>
              <a:pPr/>
              <a:t>9/26/2022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13A34C8-038E-2045-AF43-DF7DBB8E0E9E}" type="datetimeFigureOut">
              <a:rPr lang="en-US" dirty="0"/>
              <a:pPr/>
              <a:t>9/26/2022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18C68F-D26B-8F47-958C-23B49CF8A634}" type="datetimeFigureOut">
              <a:rPr lang="en-US" dirty="0"/>
              <a:pPr/>
              <a:t>9/26/2022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en-US" smtClean="0"/>
              <a:t>Click to edit Master title style</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D0DF5E60-9974-AC48-9591-99C2BB44B7CF}" type="datetimeFigureOut">
              <a:rPr lang="en-US" dirty="0"/>
              <a:pPr/>
              <a:t>9/26/2022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en-US" smtClean="0"/>
              <a:t>Click to edit Master title style</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en-US" smtClean="0"/>
              <a:t>Click icon to add picture</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885810" y="6041362"/>
            <a:ext cx="976879" cy="365125"/>
          </a:xfrm>
        </p:spPr>
        <p:txBody>
          <a:bodyPr/>
          <a:lstStyle/>
          <a:p>
            <a:fld id="{18C79C5D-2A6F-F04D-97DA-BEF2467B64E4}" type="datetimeFigureOut">
              <a:rPr lang="en-US" dirty="0"/>
              <a:pPr/>
              <a:t>9/26/2022</a:t>
            </a:fld>
            <a:endParaRPr lang="en-US" dirty="0"/>
          </a:p>
        </p:txBody>
      </p:sp>
      <p:sp>
        <p:nvSpPr>
          <p:cNvPr id="6" name="Footer Placeholder 5"/>
          <p:cNvSpPr>
            <a:spLocks noGrp="1"/>
          </p:cNvSpPr>
          <p:nvPr>
            <p:ph type="ftr" sz="quarter" idx="11"/>
          </p:nvPr>
        </p:nvSpPr>
        <p:spPr>
          <a:xfrm>
            <a:off x="590396" y="6041362"/>
            <a:ext cx="3295413" cy="365125"/>
          </a:xfrm>
        </p:spPr>
        <p:txBody>
          <a:bodyPr/>
          <a:lstStyle/>
          <a:p>
            <a:endParaRPr lang="en-US" dirty="0"/>
          </a:p>
        </p:txBody>
      </p:sp>
      <p:sp>
        <p:nvSpPr>
          <p:cNvPr id="7" name="Slide Number Placeholder 6"/>
          <p:cNvSpPr>
            <a:spLocks noGrp="1"/>
          </p:cNvSpPr>
          <p:nvPr>
            <p:ph type="sldNum" sz="quarter" idx="12"/>
          </p:nvPr>
        </p:nvSpPr>
        <p:spPr>
          <a:xfrm>
            <a:off x="4862689" y="5915888"/>
            <a:ext cx="1062155" cy="490599"/>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en-US" smtClean="0"/>
              <a:t>Click to edit Master title style</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en-US" smtClean="0"/>
              <a:t>Click icon to add picture</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18C79C5D-2A6F-F04D-97DA-BEF2467B64E4}" type="datetimeFigureOut">
              <a:rPr lang="en-US" dirty="0"/>
              <a:pPr/>
              <a:t>9/26/2022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en-US" smtClean="0"/>
              <a:t>Click to edit Master title style</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en-US" smtClean="0"/>
              <a:t>Edit Master text styles</a:t>
            </a:r>
          </a:p>
        </p:txBody>
      </p:sp>
      <p:sp>
        <p:nvSpPr>
          <p:cNvPr id="4" name="Date Placeholder 3"/>
          <p:cNvSpPr>
            <a:spLocks noGrp="1"/>
          </p:cNvSpPr>
          <p:nvPr>
            <p:ph type="dt" sz="half" idx="10"/>
          </p:nvPr>
        </p:nvSpPr>
        <p:spPr/>
        <p:txBody>
          <a:bodyPr/>
          <a:lstStyle/>
          <a:p>
            <a:fld id="{8DFA1846-DA80-1C48-A609-854EA85C59AD}" type="datetimeFigureOut">
              <a:rPr lang="en-US" dirty="0"/>
              <a:pPr/>
              <a:t>9/26/2022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en-US" smtClean="0"/>
              <a:t>Click to edit Master title style</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en-US" smtClean="0"/>
              <a:t>Edit Master text styles</a:t>
            </a:r>
          </a:p>
        </p:txBody>
      </p:sp>
      <p:sp>
        <p:nvSpPr>
          <p:cNvPr id="2" name="Date Placeholder 1"/>
          <p:cNvSpPr>
            <a:spLocks noGrp="1"/>
          </p:cNvSpPr>
          <p:nvPr>
            <p:ph type="dt" sz="half" idx="10"/>
          </p:nvPr>
        </p:nvSpPr>
        <p:spPr/>
        <p:txBody>
          <a:bodyPr/>
          <a:lstStyle/>
          <a:p>
            <a:fld id="{FBF54567-0DE4-3F47-BF90-CB84690072F9}" type="datetimeFigureOut">
              <a:rPr lang="en-US" dirty="0"/>
              <a:pPr/>
              <a:t>9/26/2022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6C52C72-DE31-F449-A4ED-4C594FD91407}" type="datetimeFigureOut">
              <a:rPr lang="en-US" dirty="0"/>
              <a:pPr/>
              <a:t>9/26/2022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D62726E-379B-B349-9EED-81ED093FA806}" type="datetimeFigureOut">
              <a:rPr lang="en-US" dirty="0"/>
              <a:pPr/>
              <a:t>9/26/2022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en-US" dirty="0"/>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09B482E8-6E0E-1B4F-B1FD-C69DB9E858D9}" type="datetimeFigureOut">
              <a:rPr lang="en-US" dirty="0"/>
              <a:pPr/>
              <a:t>9/26/2022</a:t>
            </a:fld>
            <a:endParaRPr lang="en-US" dirty="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3" r:id="rId9"/>
    <p:sldLayoutId id="2147483657" r:id="rId10"/>
    <p:sldLayoutId id="2147483666" r:id="rId11"/>
    <p:sldLayoutId id="2147483661" r:id="rId12"/>
    <p:sldLayoutId id="2147483658" r:id="rId13"/>
    <p:sldLayoutId id="2147483659" r:id="rId14"/>
  </p:sldLayoutIdLst>
  <p:hf sldNum="0" hdr="0" ftr="0" dt="0"/>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happen-wales.co.uk/information-sheet/"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‘Meet the teacher’ session </a:t>
            </a:r>
            <a:br>
              <a:rPr lang="en-GB" dirty="0" smtClean="0"/>
            </a:br>
            <a:r>
              <a:rPr lang="en-GB" dirty="0" smtClean="0"/>
              <a:t>Year 4/5 </a:t>
            </a:r>
            <a:endParaRPr lang="en-GB" dirty="0"/>
          </a:p>
        </p:txBody>
      </p:sp>
      <p:sp>
        <p:nvSpPr>
          <p:cNvPr id="3" name="Subtitle 2"/>
          <p:cNvSpPr>
            <a:spLocks noGrp="1"/>
          </p:cNvSpPr>
          <p:nvPr>
            <p:ph type="subTitle" idx="1"/>
          </p:nvPr>
        </p:nvSpPr>
        <p:spPr>
          <a:xfrm>
            <a:off x="810001" y="5280846"/>
            <a:ext cx="10572000" cy="1119953"/>
          </a:xfrm>
        </p:spPr>
        <p:txBody>
          <a:bodyPr>
            <a:normAutofit/>
          </a:bodyPr>
          <a:lstStyle/>
          <a:p>
            <a:r>
              <a:rPr lang="en-GB" dirty="0" smtClean="0"/>
              <a:t>Mr Bannister </a:t>
            </a:r>
          </a:p>
          <a:p>
            <a:r>
              <a:rPr lang="en-GB" dirty="0" smtClean="0"/>
              <a:t>September 2022</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26279" y="134071"/>
            <a:ext cx="1428750" cy="1971675"/>
          </a:xfrm>
          <a:prstGeom prst="rect">
            <a:avLst/>
          </a:prstGeom>
        </p:spPr>
      </p:pic>
    </p:spTree>
    <p:extLst>
      <p:ext uri="{BB962C8B-B14F-4D97-AF65-F5344CB8AC3E}">
        <p14:creationId xmlns:p14="http://schemas.microsoft.com/office/powerpoint/2010/main" val="101613530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Staffing </a:t>
            </a:r>
            <a:endParaRPr lang="en-GB" dirty="0"/>
          </a:p>
        </p:txBody>
      </p:sp>
      <p:sp>
        <p:nvSpPr>
          <p:cNvPr id="3" name="Content Placeholder 2"/>
          <p:cNvSpPr>
            <a:spLocks noGrp="1"/>
          </p:cNvSpPr>
          <p:nvPr>
            <p:ph idx="1"/>
          </p:nvPr>
        </p:nvSpPr>
        <p:spPr/>
        <p:txBody>
          <a:bodyPr>
            <a:normAutofit/>
          </a:bodyPr>
          <a:lstStyle/>
          <a:p>
            <a:pPr marL="0" indent="0">
              <a:buNone/>
            </a:pPr>
            <a:r>
              <a:rPr lang="en-GB" b="1" u="sng" dirty="0" smtClean="0"/>
              <a:t>Teaching Staff </a:t>
            </a:r>
          </a:p>
          <a:p>
            <a:pPr marL="0" indent="0">
              <a:buNone/>
            </a:pPr>
            <a:r>
              <a:rPr lang="en-GB" dirty="0" smtClean="0"/>
              <a:t>Mr Bannister</a:t>
            </a:r>
          </a:p>
          <a:p>
            <a:pPr marL="0" indent="0">
              <a:buNone/>
            </a:pPr>
            <a:r>
              <a:rPr lang="en-GB" dirty="0" smtClean="0"/>
              <a:t>Ms Davies – Every Friday (Management time)</a:t>
            </a:r>
            <a:endParaRPr lang="en-GB" dirty="0"/>
          </a:p>
          <a:p>
            <a:pPr marL="0" indent="0">
              <a:buNone/>
            </a:pPr>
            <a:r>
              <a:rPr lang="en-GB" dirty="0" smtClean="0"/>
              <a:t>Mrs Watts – Every other Tuesday – (PPA) </a:t>
            </a:r>
          </a:p>
          <a:p>
            <a:pPr marL="0" indent="0">
              <a:buNone/>
            </a:pPr>
            <a:endParaRPr lang="en-GB" dirty="0"/>
          </a:p>
          <a:p>
            <a:pPr marL="0" indent="0">
              <a:buNone/>
            </a:pPr>
            <a:r>
              <a:rPr lang="en-GB" b="1" u="sng" dirty="0" smtClean="0"/>
              <a:t>Support staff </a:t>
            </a:r>
          </a:p>
          <a:p>
            <a:pPr marL="0" indent="0">
              <a:buNone/>
            </a:pPr>
            <a:endParaRPr lang="en-GB" dirty="0"/>
          </a:p>
          <a:p>
            <a:pPr marL="0" indent="0">
              <a:buNone/>
            </a:pPr>
            <a:r>
              <a:rPr lang="en-GB" dirty="0" smtClean="0"/>
              <a:t>Mrs </a:t>
            </a:r>
            <a:r>
              <a:rPr lang="en-GB" dirty="0" err="1" smtClean="0"/>
              <a:t>Lovering</a:t>
            </a:r>
            <a:r>
              <a:rPr lang="en-GB" dirty="0" smtClean="0"/>
              <a:t>  - Full time </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8911" y="87889"/>
            <a:ext cx="1428750" cy="1971675"/>
          </a:xfrm>
          <a:prstGeom prst="rect">
            <a:avLst/>
          </a:prstGeom>
        </p:spPr>
      </p:pic>
    </p:spTree>
    <p:extLst>
      <p:ext uri="{BB962C8B-B14F-4D97-AF65-F5344CB8AC3E}">
        <p14:creationId xmlns:p14="http://schemas.microsoft.com/office/powerpoint/2010/main" val="6163903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Four purposes </a:t>
            </a:r>
            <a:endParaRPr lang="en-GB" dirty="0"/>
          </a:p>
        </p:txBody>
      </p:sp>
      <p:pic>
        <p:nvPicPr>
          <p:cNvPr id="4" name="Content Placeholder 3"/>
          <p:cNvPicPr>
            <a:picLocks noGrp="1" noChangeAspect="1"/>
          </p:cNvPicPr>
          <p:nvPr>
            <p:ph idx="1"/>
          </p:nvPr>
        </p:nvPicPr>
        <p:blipFill>
          <a:blip r:embed="rId2"/>
          <a:stretch>
            <a:fillRect/>
          </a:stretch>
        </p:blipFill>
        <p:spPr>
          <a:xfrm>
            <a:off x="810000" y="1578669"/>
            <a:ext cx="10707745" cy="5084357"/>
          </a:xfrm>
          <a:prstGeom prst="rect">
            <a:avLst/>
          </a:prstGeom>
        </p:spPr>
      </p:pic>
    </p:spTree>
    <p:extLst>
      <p:ext uri="{BB962C8B-B14F-4D97-AF65-F5344CB8AC3E}">
        <p14:creationId xmlns:p14="http://schemas.microsoft.com/office/powerpoint/2010/main" val="22236438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a:t>12 pedagogical principles</a:t>
            </a:r>
            <a:endParaRPr lang="en-GB" dirty="0"/>
          </a:p>
        </p:txBody>
      </p:sp>
      <p:pic>
        <p:nvPicPr>
          <p:cNvPr id="4" name="Content Placeholder 3"/>
          <p:cNvPicPr>
            <a:picLocks noGrp="1" noChangeAspect="1"/>
          </p:cNvPicPr>
          <p:nvPr>
            <p:ph idx="1"/>
          </p:nvPr>
        </p:nvPicPr>
        <p:blipFill>
          <a:blip r:embed="rId2"/>
          <a:stretch>
            <a:fillRect/>
          </a:stretch>
        </p:blipFill>
        <p:spPr>
          <a:xfrm>
            <a:off x="655782" y="1902691"/>
            <a:ext cx="10437091" cy="4599709"/>
          </a:xfrm>
          <a:prstGeom prst="rect">
            <a:avLst/>
          </a:prstGeom>
        </p:spPr>
      </p:pic>
    </p:spTree>
    <p:extLst>
      <p:ext uri="{BB962C8B-B14F-4D97-AF65-F5344CB8AC3E}">
        <p14:creationId xmlns:p14="http://schemas.microsoft.com/office/powerpoint/2010/main" val="1797276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868218" y="170729"/>
            <a:ext cx="9901382" cy="6381524"/>
          </a:xfrm>
          <a:prstGeom prst="rect">
            <a:avLst/>
          </a:prstGeom>
        </p:spPr>
      </p:pic>
    </p:spTree>
    <p:extLst>
      <p:ext uri="{BB962C8B-B14F-4D97-AF65-F5344CB8AC3E}">
        <p14:creationId xmlns:p14="http://schemas.microsoft.com/office/powerpoint/2010/main" val="18580217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Topics</a:t>
            </a:r>
            <a:endParaRPr lang="en-GB" dirty="0"/>
          </a:p>
        </p:txBody>
      </p:sp>
      <p:pic>
        <p:nvPicPr>
          <p:cNvPr id="1028" name="Picture 4" descr="See the source image"/>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44845" y="2456873"/>
            <a:ext cx="2885046" cy="173824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810000" y="4396509"/>
            <a:ext cx="5703445" cy="923330"/>
          </a:xfrm>
          <a:prstGeom prst="rect">
            <a:avLst/>
          </a:prstGeom>
          <a:noFill/>
        </p:spPr>
        <p:txBody>
          <a:bodyPr wrap="square" rtlCol="0">
            <a:spAutoFit/>
          </a:bodyPr>
          <a:lstStyle/>
          <a:p>
            <a:r>
              <a:rPr lang="en-GB" dirty="0" smtClean="0"/>
              <a:t>Morriston &amp; Me  </a:t>
            </a:r>
            <a:r>
              <a:rPr lang="en-GB" dirty="0"/>
              <a:t>/ Misty Mountain, Winding River </a:t>
            </a:r>
            <a:endParaRPr lang="en-GB" dirty="0" smtClean="0"/>
          </a:p>
          <a:p>
            <a:endParaRPr lang="en-GB" dirty="0"/>
          </a:p>
          <a:p>
            <a:r>
              <a:rPr lang="en-GB" dirty="0" smtClean="0"/>
              <a:t>Autumn </a:t>
            </a:r>
            <a:endParaRPr lang="en-GB" dirty="0"/>
          </a:p>
        </p:txBody>
      </p:sp>
      <p:sp>
        <p:nvSpPr>
          <p:cNvPr id="6" name="TextBox 5"/>
          <p:cNvSpPr txBox="1"/>
          <p:nvPr/>
        </p:nvSpPr>
        <p:spPr>
          <a:xfrm>
            <a:off x="7444509" y="4396509"/>
            <a:ext cx="4645891" cy="369332"/>
          </a:xfrm>
          <a:prstGeom prst="rect">
            <a:avLst/>
          </a:prstGeom>
          <a:noFill/>
        </p:spPr>
        <p:txBody>
          <a:bodyPr wrap="square" rtlCol="0">
            <a:spAutoFit/>
          </a:bodyPr>
          <a:lstStyle/>
          <a:p>
            <a:r>
              <a:rPr lang="en-GB" dirty="0" smtClean="0"/>
              <a:t>          </a:t>
            </a:r>
            <a:r>
              <a:rPr lang="en-GB" dirty="0"/>
              <a:t>Pharaohs  </a:t>
            </a:r>
            <a:r>
              <a:rPr lang="en-GB" dirty="0" smtClean="0"/>
              <a:t>–Spring </a:t>
            </a:r>
            <a:endParaRPr lang="en-GB" dirty="0"/>
          </a:p>
        </p:txBody>
      </p:sp>
      <p:sp>
        <p:nvSpPr>
          <p:cNvPr id="7" name="TextBox 6"/>
          <p:cNvSpPr txBox="1"/>
          <p:nvPr/>
        </p:nvSpPr>
        <p:spPr>
          <a:xfrm>
            <a:off x="7804727" y="5172364"/>
            <a:ext cx="3482109" cy="646331"/>
          </a:xfrm>
          <a:prstGeom prst="rect">
            <a:avLst/>
          </a:prstGeom>
          <a:noFill/>
        </p:spPr>
        <p:txBody>
          <a:bodyPr wrap="square" rtlCol="0">
            <a:spAutoFit/>
          </a:bodyPr>
          <a:lstStyle/>
          <a:p>
            <a:endParaRPr lang="en-GB" dirty="0" smtClean="0"/>
          </a:p>
          <a:p>
            <a:r>
              <a:rPr lang="en-GB" dirty="0" smtClean="0"/>
              <a:t>Scream Machine – Summer  </a:t>
            </a:r>
            <a:endParaRPr lang="en-GB" dirty="0"/>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58911" y="87889"/>
            <a:ext cx="1428750" cy="1971675"/>
          </a:xfrm>
          <a:prstGeom prst="rect">
            <a:avLst/>
          </a:prstGeom>
        </p:spPr>
      </p:pic>
      <p:pic>
        <p:nvPicPr>
          <p:cNvPr id="2" name="Picture 1"/>
          <p:cNvPicPr>
            <a:picLocks noChangeAspect="1"/>
          </p:cNvPicPr>
          <p:nvPr/>
        </p:nvPicPr>
        <p:blipFill rotWithShape="1">
          <a:blip r:embed="rId4"/>
          <a:srcRect l="5570" r="5440" b="7804"/>
          <a:stretch/>
        </p:blipFill>
        <p:spPr>
          <a:xfrm>
            <a:off x="4110181" y="2456872"/>
            <a:ext cx="1662545" cy="1634837"/>
          </a:xfrm>
          <a:prstGeom prst="rect">
            <a:avLst/>
          </a:prstGeom>
        </p:spPr>
      </p:pic>
      <p:pic>
        <p:nvPicPr>
          <p:cNvPr id="3" name="Picture 2"/>
          <p:cNvPicPr>
            <a:picLocks noChangeAspect="1"/>
          </p:cNvPicPr>
          <p:nvPr/>
        </p:nvPicPr>
        <p:blipFill rotWithShape="1">
          <a:blip r:embed="rId5"/>
          <a:srcRect l="6027" t="2894" r="8446" b="4727"/>
          <a:stretch/>
        </p:blipFill>
        <p:spPr>
          <a:xfrm>
            <a:off x="7970982" y="2567709"/>
            <a:ext cx="1450109" cy="1487055"/>
          </a:xfrm>
          <a:prstGeom prst="rect">
            <a:avLst/>
          </a:prstGeom>
        </p:spPr>
      </p:pic>
      <p:pic>
        <p:nvPicPr>
          <p:cNvPr id="8" name="Picture 7"/>
          <p:cNvPicPr>
            <a:picLocks noChangeAspect="1"/>
          </p:cNvPicPr>
          <p:nvPr/>
        </p:nvPicPr>
        <p:blipFill rotWithShape="1">
          <a:blip r:embed="rId6"/>
          <a:srcRect l="5201" b="3783"/>
          <a:stretch/>
        </p:blipFill>
        <p:spPr>
          <a:xfrm>
            <a:off x="6022109" y="5009070"/>
            <a:ext cx="1544059" cy="1557985"/>
          </a:xfrm>
          <a:prstGeom prst="rect">
            <a:avLst/>
          </a:prstGeom>
        </p:spPr>
      </p:pic>
      <p:sp>
        <p:nvSpPr>
          <p:cNvPr id="9" name="TextBox 8"/>
          <p:cNvSpPr txBox="1"/>
          <p:nvPr/>
        </p:nvSpPr>
        <p:spPr>
          <a:xfrm>
            <a:off x="914400" y="5634182"/>
            <a:ext cx="4285673" cy="646331"/>
          </a:xfrm>
          <a:prstGeom prst="rect">
            <a:avLst/>
          </a:prstGeom>
          <a:noFill/>
        </p:spPr>
        <p:txBody>
          <a:bodyPr wrap="square" rtlCol="0">
            <a:spAutoFit/>
          </a:bodyPr>
          <a:lstStyle/>
          <a:p>
            <a:r>
              <a:rPr lang="en-GB" dirty="0" smtClean="0"/>
              <a:t>EPIC Planning – Pupil Voice</a:t>
            </a:r>
          </a:p>
          <a:p>
            <a:r>
              <a:rPr lang="en-GB" dirty="0" smtClean="0"/>
              <a:t>Authentic curriculum </a:t>
            </a:r>
            <a:endParaRPr lang="en-GB" dirty="0"/>
          </a:p>
        </p:txBody>
      </p:sp>
    </p:spTree>
    <p:extLst>
      <p:ext uri="{BB962C8B-B14F-4D97-AF65-F5344CB8AC3E}">
        <p14:creationId xmlns:p14="http://schemas.microsoft.com/office/powerpoint/2010/main" val="39413975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Literacy </a:t>
            </a:r>
            <a:endParaRPr lang="en-GB" dirty="0"/>
          </a:p>
        </p:txBody>
      </p:sp>
      <p:graphicFrame>
        <p:nvGraphicFramePr>
          <p:cNvPr id="4" name="Content Placeholder 3"/>
          <p:cNvGraphicFramePr>
            <a:graphicFrameLocks noGrp="1"/>
          </p:cNvGraphicFramePr>
          <p:nvPr>
            <p:ph idx="1"/>
          </p:nvPr>
        </p:nvGraphicFramePr>
        <p:xfrm>
          <a:off x="819150" y="2486542"/>
          <a:ext cx="10553700" cy="3108878"/>
        </p:xfrm>
        <a:graphic>
          <a:graphicData uri="http://schemas.openxmlformats.org/drawingml/2006/table">
            <a:tbl>
              <a:tblPr/>
              <a:tblGrid>
                <a:gridCol w="3517900">
                  <a:extLst>
                    <a:ext uri="{9D8B030D-6E8A-4147-A177-3AD203B41FA5}">
                      <a16:colId xmlns:a16="http://schemas.microsoft.com/office/drawing/2014/main" val="2115221641"/>
                    </a:ext>
                  </a:extLst>
                </a:gridCol>
                <a:gridCol w="3517900">
                  <a:extLst>
                    <a:ext uri="{9D8B030D-6E8A-4147-A177-3AD203B41FA5}">
                      <a16:colId xmlns:a16="http://schemas.microsoft.com/office/drawing/2014/main" val="350729412"/>
                    </a:ext>
                  </a:extLst>
                </a:gridCol>
                <a:gridCol w="3517900">
                  <a:extLst>
                    <a:ext uri="{9D8B030D-6E8A-4147-A177-3AD203B41FA5}">
                      <a16:colId xmlns:a16="http://schemas.microsoft.com/office/drawing/2014/main" val="140128749"/>
                    </a:ext>
                  </a:extLst>
                </a:gridCol>
              </a:tblGrid>
              <a:tr h="3106157">
                <a:tc>
                  <a:txBody>
                    <a:bodyPr/>
                    <a:lstStyle/>
                    <a:p>
                      <a:pPr fontAlgn="t"/>
                      <a:r>
                        <a:rPr lang="en-GB" sz="1800" b="1" u="sng" dirty="0">
                          <a:effectLst/>
                          <a:latin typeface="Chalkboard"/>
                        </a:rPr>
                        <a:t>Reading</a:t>
                      </a:r>
                      <a:endParaRPr lang="en-GB" sz="1800" dirty="0">
                        <a:effectLst/>
                      </a:endParaRPr>
                    </a:p>
                    <a:p>
                      <a:pPr fontAlgn="t"/>
                      <a:r>
                        <a:rPr lang="en-GB" sz="1800" dirty="0">
                          <a:effectLst/>
                          <a:latin typeface="Chalkboard"/>
                        </a:rPr>
                        <a:t>We will be continuing to develop our reading skills through a whole school reading programme ~ Read, Write, Inc. and the 8 reading behaviours, using a range of fiction and non-fiction texts during guided reading and lessons.</a:t>
                      </a:r>
                      <a:endParaRPr lang="en-GB" sz="1800" dirty="0">
                        <a:effectLst/>
                      </a:endParaRPr>
                    </a:p>
                    <a:p>
                      <a:pPr fontAlgn="t"/>
                      <a:r>
                        <a:rPr lang="en-GB" sz="1800" dirty="0">
                          <a:effectLst/>
                        </a:rPr>
                        <a:t> </a:t>
                      </a:r>
                    </a:p>
                  </a:txBody>
                  <a:tcPr marL="91358" marR="91358" marT="45679" marB="45679" anchor="ctr">
                    <a:lnL>
                      <a:noFill/>
                    </a:lnL>
                    <a:lnR>
                      <a:noFill/>
                    </a:lnR>
                    <a:lnT>
                      <a:noFill/>
                    </a:lnT>
                    <a:lnB>
                      <a:noFill/>
                    </a:lnB>
                  </a:tcPr>
                </a:tc>
                <a:tc>
                  <a:txBody>
                    <a:bodyPr/>
                    <a:lstStyle/>
                    <a:p>
                      <a:pPr fontAlgn="t"/>
                      <a:r>
                        <a:rPr lang="en-GB" sz="1800">
                          <a:effectLst/>
                        </a:rPr>
                        <a:t> </a:t>
                      </a:r>
                    </a:p>
                    <a:p>
                      <a:pPr fontAlgn="t"/>
                      <a:r>
                        <a:rPr lang="en-GB" sz="1800">
                          <a:effectLst/>
                        </a:rPr>
                        <a:t> </a:t>
                      </a:r>
                    </a:p>
                    <a:p>
                      <a:pPr fontAlgn="t"/>
                      <a:r>
                        <a:rPr lang="en-GB" sz="1800" b="1" u="sng">
                          <a:effectLst/>
                          <a:latin typeface="Chalkboard"/>
                        </a:rPr>
                        <a:t>Writing</a:t>
                      </a:r>
                      <a:endParaRPr lang="en-GB" sz="1800">
                        <a:effectLst/>
                      </a:endParaRPr>
                    </a:p>
                    <a:p>
                      <a:pPr fontAlgn="t"/>
                      <a:r>
                        <a:rPr lang="en-GB" sz="1800">
                          <a:effectLst/>
                          <a:latin typeface="Chalkboard"/>
                        </a:rPr>
                        <a:t>We will focus on a range of  texts, looking at a variety of examples and applying the features  to our own writing. We will also focus on word level work by learning spellings.</a:t>
                      </a:r>
                      <a:endParaRPr lang="en-GB" sz="1800">
                        <a:effectLst/>
                      </a:endParaRPr>
                    </a:p>
                    <a:p>
                      <a:pPr fontAlgn="t"/>
                      <a:r>
                        <a:rPr lang="en-GB" sz="1800">
                          <a:effectLst/>
                          <a:latin typeface="Chalkboard"/>
                        </a:rPr>
                        <a:t>The children will be given spellings to learn every week.</a:t>
                      </a:r>
                      <a:endParaRPr lang="en-GB" sz="1800">
                        <a:effectLst/>
                      </a:endParaRPr>
                    </a:p>
                  </a:txBody>
                  <a:tcPr marL="91358" marR="91358" marT="45679" marB="45679" anchor="ctr">
                    <a:lnL>
                      <a:noFill/>
                    </a:lnL>
                    <a:lnR>
                      <a:noFill/>
                    </a:lnR>
                    <a:lnT>
                      <a:noFill/>
                    </a:lnT>
                    <a:lnB>
                      <a:noFill/>
                    </a:lnB>
                  </a:tcPr>
                </a:tc>
                <a:tc>
                  <a:txBody>
                    <a:bodyPr/>
                    <a:lstStyle/>
                    <a:p>
                      <a:pPr fontAlgn="t"/>
                      <a:r>
                        <a:rPr lang="en-GB" sz="1800" b="1" u="sng" dirty="0" err="1">
                          <a:effectLst/>
                          <a:latin typeface="Chalkboard"/>
                        </a:rPr>
                        <a:t>Oracy</a:t>
                      </a:r>
                      <a:endParaRPr lang="en-GB" sz="1800" dirty="0">
                        <a:effectLst/>
                      </a:endParaRPr>
                    </a:p>
                    <a:p>
                      <a:pPr fontAlgn="t"/>
                      <a:r>
                        <a:rPr lang="en-GB" sz="1800" dirty="0">
                          <a:effectLst/>
                          <a:latin typeface="Chalkboard"/>
                        </a:rPr>
                        <a:t>We will take part in presentations. These will be centred around our topic, presenting information, processes and ideas clearly and appropriately for the purpose.</a:t>
                      </a:r>
                      <a:endParaRPr lang="en-GB" sz="1800" dirty="0">
                        <a:effectLst/>
                      </a:endParaRPr>
                    </a:p>
                  </a:txBody>
                  <a:tcPr marL="91358" marR="91358" marT="45679" marB="45679" anchor="ctr">
                    <a:lnL>
                      <a:noFill/>
                    </a:lnL>
                    <a:lnR>
                      <a:noFill/>
                    </a:lnR>
                    <a:lnT>
                      <a:noFill/>
                    </a:lnT>
                    <a:lnB>
                      <a:noFill/>
                    </a:lnB>
                  </a:tcPr>
                </a:tc>
                <a:extLst>
                  <a:ext uri="{0D108BD9-81ED-4DB2-BD59-A6C34878D82A}">
                    <a16:rowId xmlns:a16="http://schemas.microsoft.com/office/drawing/2014/main" val="1033742738"/>
                  </a:ext>
                </a:extLst>
              </a:tr>
            </a:tbl>
          </a:graphicData>
        </a:graphic>
      </p:graphicFrame>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8911" y="87889"/>
            <a:ext cx="1428750" cy="1971675"/>
          </a:xfrm>
          <a:prstGeom prst="rect">
            <a:avLst/>
          </a:prstGeom>
        </p:spPr>
      </p:pic>
    </p:spTree>
    <p:extLst>
      <p:ext uri="{BB962C8B-B14F-4D97-AF65-F5344CB8AC3E}">
        <p14:creationId xmlns:p14="http://schemas.microsoft.com/office/powerpoint/2010/main" val="1883639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Numeracy </a:t>
            </a:r>
            <a:endParaRPr lang="en-GB" dirty="0"/>
          </a:p>
        </p:txBody>
      </p:sp>
      <p:sp>
        <p:nvSpPr>
          <p:cNvPr id="3" name="Content Placeholder 2"/>
          <p:cNvSpPr>
            <a:spLocks noGrp="1"/>
          </p:cNvSpPr>
          <p:nvPr>
            <p:ph idx="1"/>
          </p:nvPr>
        </p:nvSpPr>
        <p:spPr/>
        <p:txBody>
          <a:bodyPr>
            <a:normAutofit fontScale="92500" lnSpcReduction="10000"/>
          </a:bodyPr>
          <a:lstStyle/>
          <a:p>
            <a:pPr fontAlgn="t"/>
            <a:r>
              <a:rPr lang="en-GB" dirty="0"/>
              <a:t>Number work can be greatly helped by rapid recall of facts, in particular multiplications. Pupils will be spending time improving their responses, when for example they double and halve numbers, adding and subtracting 3,4 and 5 digit numbers, and reciting multiplication and division facts. Encourage your child to find the facts they should know and help them at home with quick, accurate answers.</a:t>
            </a:r>
          </a:p>
          <a:p>
            <a:pPr marL="0" indent="0" fontAlgn="t">
              <a:buNone/>
            </a:pPr>
            <a:endParaRPr lang="en-GB" dirty="0"/>
          </a:p>
          <a:p>
            <a:pPr marL="0" indent="0" fontAlgn="t">
              <a:buNone/>
            </a:pPr>
            <a:r>
              <a:rPr lang="en-GB" b="1" u="sng" dirty="0"/>
              <a:t>Problem Solving</a:t>
            </a:r>
            <a:endParaRPr lang="en-GB" dirty="0"/>
          </a:p>
          <a:p>
            <a:pPr marL="0" indent="0" fontAlgn="t">
              <a:buNone/>
            </a:pPr>
            <a:endParaRPr lang="en-GB" dirty="0"/>
          </a:p>
          <a:p>
            <a:pPr fontAlgn="t"/>
            <a:r>
              <a:rPr lang="en-GB" dirty="0"/>
              <a:t>This will be a regular activity as part of our maths learning. This allows us to apply our maths learning to new contexts. We will use the scheme, ‘Let’s Think Through Maths / CAME and topic related activities to develop our reasoning skills. We will be applying skills learned to our ‘rich tasks’.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8911" y="87889"/>
            <a:ext cx="1428750" cy="1971675"/>
          </a:xfrm>
          <a:prstGeom prst="rect">
            <a:avLst/>
          </a:prstGeom>
        </p:spPr>
      </p:pic>
    </p:spTree>
    <p:extLst>
      <p:ext uri="{BB962C8B-B14F-4D97-AF65-F5344CB8AC3E}">
        <p14:creationId xmlns:p14="http://schemas.microsoft.com/office/powerpoint/2010/main" val="28301936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Homework </a:t>
            </a:r>
            <a:endParaRPr lang="en-GB" dirty="0"/>
          </a:p>
        </p:txBody>
      </p:sp>
      <p:sp>
        <p:nvSpPr>
          <p:cNvPr id="3" name="Content Placeholder 2"/>
          <p:cNvSpPr>
            <a:spLocks noGrp="1"/>
          </p:cNvSpPr>
          <p:nvPr>
            <p:ph idx="1"/>
          </p:nvPr>
        </p:nvSpPr>
        <p:spPr>
          <a:xfrm>
            <a:off x="818712" y="2222287"/>
            <a:ext cx="9717418" cy="2909209"/>
          </a:xfrm>
        </p:spPr>
        <p:txBody>
          <a:bodyPr>
            <a:normAutofit/>
          </a:bodyPr>
          <a:lstStyle/>
          <a:p>
            <a:pPr fontAlgn="t"/>
            <a:r>
              <a:rPr lang="en-GB" sz="2400" dirty="0" smtClean="0"/>
              <a:t>Choose </a:t>
            </a:r>
            <a:r>
              <a:rPr lang="en-GB" sz="2400" dirty="0"/>
              <a:t>one activity each week to complete in your homework book. Your book will need to be returned to school every Wednesday for the class reflection time where homework will be displayed and shared with class peers</a:t>
            </a:r>
            <a:r>
              <a:rPr lang="en-GB" sz="2400" dirty="0" smtClean="0"/>
              <a:t>.</a:t>
            </a:r>
          </a:p>
          <a:p>
            <a:pPr fontAlgn="t"/>
            <a:endParaRPr lang="en-GB" sz="2400" dirty="0"/>
          </a:p>
          <a:p>
            <a:pPr fontAlgn="t"/>
            <a:r>
              <a:rPr lang="en-GB" sz="2400" dirty="0" err="1" smtClean="0"/>
              <a:t>MyMaths</a:t>
            </a:r>
            <a:r>
              <a:rPr lang="en-GB" sz="2400" dirty="0" smtClean="0"/>
              <a:t> </a:t>
            </a:r>
            <a:endParaRPr lang="en-GB" sz="2400" dirty="0"/>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8911" y="87889"/>
            <a:ext cx="1428750" cy="1971675"/>
          </a:xfrm>
          <a:prstGeom prst="rect">
            <a:avLst/>
          </a:prstGeom>
        </p:spPr>
      </p:pic>
      <p:pic>
        <p:nvPicPr>
          <p:cNvPr id="4098" name="Picture 2" descr="https://www.teachprimary.com/images/made/images/content/triedandtested/2488/main_630_465_84_int_s_c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00217" y="3938671"/>
            <a:ext cx="2706255" cy="19974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6715074" y="3938671"/>
            <a:ext cx="2240013" cy="1997474"/>
          </a:xfrm>
          <a:prstGeom prst="rect">
            <a:avLst/>
          </a:prstGeom>
        </p:spPr>
      </p:pic>
      <p:sp>
        <p:nvSpPr>
          <p:cNvPr id="7" name="TextBox 6"/>
          <p:cNvSpPr txBox="1"/>
          <p:nvPr/>
        </p:nvSpPr>
        <p:spPr>
          <a:xfrm>
            <a:off x="9264073" y="4470400"/>
            <a:ext cx="1727200" cy="369332"/>
          </a:xfrm>
          <a:prstGeom prst="rect">
            <a:avLst/>
          </a:prstGeom>
          <a:noFill/>
        </p:spPr>
        <p:txBody>
          <a:bodyPr wrap="square" rtlCol="0">
            <a:spAutoFit/>
          </a:bodyPr>
          <a:lstStyle/>
          <a:p>
            <a:r>
              <a:rPr lang="en-GB" dirty="0" smtClean="0"/>
              <a:t>Rising Stars </a:t>
            </a:r>
            <a:endParaRPr lang="en-GB" dirty="0"/>
          </a:p>
        </p:txBody>
      </p:sp>
    </p:spTree>
    <p:extLst>
      <p:ext uri="{BB962C8B-B14F-4D97-AF65-F5344CB8AC3E}">
        <p14:creationId xmlns:p14="http://schemas.microsoft.com/office/powerpoint/2010/main" val="19771980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P.E sessions </a:t>
            </a:r>
            <a:endParaRPr lang="en-GB" dirty="0"/>
          </a:p>
        </p:txBody>
      </p:sp>
      <p:sp>
        <p:nvSpPr>
          <p:cNvPr id="3" name="Content Placeholder 2"/>
          <p:cNvSpPr>
            <a:spLocks noGrp="1"/>
          </p:cNvSpPr>
          <p:nvPr>
            <p:ph idx="1"/>
          </p:nvPr>
        </p:nvSpPr>
        <p:spPr/>
        <p:txBody>
          <a:bodyPr/>
          <a:lstStyle/>
          <a:p>
            <a:pPr fontAlgn="t"/>
            <a:r>
              <a:rPr lang="en-GB" sz="2800" dirty="0"/>
              <a:t>Indoor/Outdoor P.E - For Health and Safety reasons your child needs to have a full P.E. kit in school. This includes shorts or joggers, a t-shirt and suitable footwear.</a:t>
            </a:r>
          </a:p>
          <a:p>
            <a:pPr fontAlgn="t"/>
            <a:r>
              <a:rPr lang="en-GB" sz="2800" dirty="0"/>
              <a:t>P.E kits need to be labelled clearly</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58911" y="87889"/>
            <a:ext cx="1428750" cy="1971675"/>
          </a:xfrm>
          <a:prstGeom prst="rect">
            <a:avLst/>
          </a:prstGeom>
        </p:spPr>
      </p:pic>
    </p:spTree>
    <p:extLst>
      <p:ext uri="{BB962C8B-B14F-4D97-AF65-F5344CB8AC3E}">
        <p14:creationId xmlns:p14="http://schemas.microsoft.com/office/powerpoint/2010/main" val="2292641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8291" y="295563"/>
            <a:ext cx="7210425" cy="1295400"/>
          </a:xfrm>
          <a:prstGeom prst="rect">
            <a:avLst/>
          </a:prstGeom>
        </p:spPr>
      </p:pic>
      <p:sp>
        <p:nvSpPr>
          <p:cNvPr id="5" name="TextBox 4"/>
          <p:cNvSpPr txBox="1"/>
          <p:nvPr/>
        </p:nvSpPr>
        <p:spPr>
          <a:xfrm>
            <a:off x="1246909" y="2586182"/>
            <a:ext cx="10095346" cy="3693319"/>
          </a:xfrm>
          <a:prstGeom prst="rect">
            <a:avLst/>
          </a:prstGeom>
          <a:noFill/>
        </p:spPr>
        <p:txBody>
          <a:bodyPr wrap="square" rtlCol="0">
            <a:spAutoFit/>
          </a:bodyPr>
          <a:lstStyle/>
          <a:p>
            <a:r>
              <a:rPr lang="en-GB" dirty="0"/>
              <a:t>The Curriculum for Wales – Relationships and Sexuality Education </a:t>
            </a:r>
            <a:r>
              <a:rPr lang="en-GB" dirty="0" smtClean="0"/>
              <a:t>Code</a:t>
            </a:r>
          </a:p>
          <a:p>
            <a:endParaRPr lang="en-GB" dirty="0"/>
          </a:p>
          <a:p>
            <a:r>
              <a:rPr lang="en-GB" dirty="0"/>
              <a:t>This mandatory RSE Code supports schools to design their RSE. </a:t>
            </a:r>
            <a:endParaRPr lang="en-GB" dirty="0" smtClean="0"/>
          </a:p>
          <a:p>
            <a:endParaRPr lang="en-GB" dirty="0"/>
          </a:p>
          <a:p>
            <a:r>
              <a:rPr lang="en-GB" dirty="0" smtClean="0"/>
              <a:t>The </a:t>
            </a:r>
            <a:r>
              <a:rPr lang="en-GB" dirty="0"/>
              <a:t>content is set within the context of broad and interlinked learning strands, namely: </a:t>
            </a:r>
            <a:endParaRPr lang="en-GB" dirty="0" smtClean="0"/>
          </a:p>
          <a:p>
            <a:r>
              <a:rPr lang="en-GB" dirty="0" smtClean="0"/>
              <a:t> </a:t>
            </a:r>
            <a:r>
              <a:rPr lang="en-GB" dirty="0"/>
              <a:t>relationships and identity </a:t>
            </a:r>
            <a:endParaRPr lang="en-GB" dirty="0" smtClean="0"/>
          </a:p>
          <a:p>
            <a:r>
              <a:rPr lang="en-GB" dirty="0" smtClean="0"/>
              <a:t> </a:t>
            </a:r>
            <a:r>
              <a:rPr lang="en-GB" dirty="0"/>
              <a:t>sexual health and well-being </a:t>
            </a:r>
            <a:endParaRPr lang="en-GB" dirty="0" smtClean="0"/>
          </a:p>
          <a:p>
            <a:r>
              <a:rPr lang="en-GB" dirty="0" smtClean="0"/>
              <a:t> </a:t>
            </a:r>
            <a:r>
              <a:rPr lang="en-GB" dirty="0"/>
              <a:t>empowerment, safety and respect</a:t>
            </a:r>
            <a:r>
              <a:rPr lang="en-GB" dirty="0" smtClean="0"/>
              <a:t>.</a:t>
            </a:r>
          </a:p>
          <a:p>
            <a:endParaRPr lang="en-GB" dirty="0"/>
          </a:p>
          <a:p>
            <a:r>
              <a:rPr lang="en-GB" dirty="0"/>
              <a:t>The Act requires that the RSE schools provide must be developmentally appropriate for learners. This means schools and settings must take account of a range of factors including the learner’s age; knowledge and maturity; any additional learning needs and anticipating their physiological and emotional development.</a:t>
            </a:r>
          </a:p>
        </p:txBody>
      </p:sp>
    </p:spTree>
    <p:extLst>
      <p:ext uri="{BB962C8B-B14F-4D97-AF65-F5344CB8AC3E}">
        <p14:creationId xmlns:p14="http://schemas.microsoft.com/office/powerpoint/2010/main" val="27039681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338421" y="2290618"/>
            <a:ext cx="11179324" cy="4738255"/>
          </a:xfrm>
        </p:spPr>
        <p:txBody>
          <a:bodyPr>
            <a:normAutofit fontScale="85000" lnSpcReduction="10000"/>
          </a:bodyPr>
          <a:lstStyle/>
          <a:p>
            <a:pPr marL="0" indent="0">
              <a:buNone/>
            </a:pPr>
            <a:r>
              <a:rPr lang="en-GB" dirty="0"/>
              <a:t>Relationships and identity This strand focuses on: </a:t>
            </a:r>
            <a:endParaRPr lang="en-GB" dirty="0" smtClean="0"/>
          </a:p>
          <a:p>
            <a:pPr marL="0" indent="0">
              <a:buNone/>
            </a:pPr>
            <a:r>
              <a:rPr lang="en-GB" dirty="0" smtClean="0"/>
              <a:t> </a:t>
            </a:r>
            <a:r>
              <a:rPr lang="en-GB" dirty="0"/>
              <a:t>the range of relationships that human beings have throughout their lives </a:t>
            </a:r>
            <a:endParaRPr lang="en-GB" dirty="0" smtClean="0"/>
          </a:p>
          <a:p>
            <a:pPr marL="0" indent="0">
              <a:buNone/>
            </a:pPr>
            <a:r>
              <a:rPr lang="en-GB" dirty="0" smtClean="0"/>
              <a:t> </a:t>
            </a:r>
            <a:r>
              <a:rPr lang="en-GB" dirty="0"/>
              <a:t>how identity can be shaped by our relationships and sexuality </a:t>
            </a:r>
            <a:endParaRPr lang="en-GB" dirty="0" smtClean="0"/>
          </a:p>
          <a:p>
            <a:pPr marL="0" indent="0">
              <a:buNone/>
            </a:pPr>
            <a:r>
              <a:rPr lang="en-GB" dirty="0" smtClean="0"/>
              <a:t> </a:t>
            </a:r>
            <a:r>
              <a:rPr lang="en-GB" dirty="0"/>
              <a:t>the importance of human rights in securing healthy, safe and fulfilling relationships in an inclusive </a:t>
            </a:r>
            <a:r>
              <a:rPr lang="en-GB" dirty="0" smtClean="0"/>
              <a:t>society</a:t>
            </a:r>
          </a:p>
          <a:p>
            <a:pPr marL="0" indent="0">
              <a:buNone/>
            </a:pPr>
            <a:endParaRPr lang="en-GB" dirty="0"/>
          </a:p>
          <a:p>
            <a:pPr marL="0" indent="0">
              <a:buNone/>
            </a:pPr>
            <a:r>
              <a:rPr lang="en-GB" dirty="0"/>
              <a:t>Sexual health and well-being This strand focuses on: </a:t>
            </a:r>
            <a:endParaRPr lang="en-GB" dirty="0" smtClean="0"/>
          </a:p>
          <a:p>
            <a:pPr marL="0" indent="0">
              <a:buNone/>
            </a:pPr>
            <a:r>
              <a:rPr lang="en-GB" dirty="0" smtClean="0"/>
              <a:t> </a:t>
            </a:r>
            <a:r>
              <a:rPr lang="en-GB" dirty="0"/>
              <a:t>learning about how living things grow, reproduce and have a life cycle </a:t>
            </a:r>
            <a:endParaRPr lang="en-GB" dirty="0" smtClean="0"/>
          </a:p>
          <a:p>
            <a:pPr marL="0" indent="0">
              <a:buNone/>
            </a:pPr>
            <a:r>
              <a:rPr lang="en-GB" dirty="0" smtClean="0"/>
              <a:t> </a:t>
            </a:r>
            <a:r>
              <a:rPr lang="en-GB" dirty="0"/>
              <a:t>developing an understanding of the human body, including people’s feelings about their bodies and how these can be represented </a:t>
            </a:r>
            <a:endParaRPr lang="en-GB" dirty="0" smtClean="0"/>
          </a:p>
          <a:p>
            <a:pPr marL="0" indent="0">
              <a:buNone/>
            </a:pPr>
            <a:endParaRPr lang="en-GB" dirty="0"/>
          </a:p>
          <a:p>
            <a:pPr marL="0" indent="0">
              <a:buNone/>
            </a:pPr>
            <a:r>
              <a:rPr lang="en-GB" dirty="0"/>
              <a:t>Empowerment, safety and respect This strand focuses on: </a:t>
            </a:r>
            <a:endParaRPr lang="en-GB" dirty="0" smtClean="0"/>
          </a:p>
          <a:p>
            <a:pPr marL="0" indent="0">
              <a:buNone/>
            </a:pPr>
            <a:r>
              <a:rPr lang="en-GB" dirty="0" smtClean="0"/>
              <a:t> </a:t>
            </a:r>
            <a:r>
              <a:rPr lang="en-GB" dirty="0"/>
              <a:t>learners’ rights to safety and protection and freedom from harm and discrimination </a:t>
            </a:r>
            <a:endParaRPr lang="en-GB" dirty="0" smtClean="0"/>
          </a:p>
          <a:p>
            <a:pPr marL="0" indent="0">
              <a:buNone/>
            </a:pPr>
            <a:r>
              <a:rPr lang="en-GB" dirty="0" smtClean="0"/>
              <a:t> </a:t>
            </a:r>
            <a:r>
              <a:rPr lang="en-GB" dirty="0"/>
              <a:t>how and where to seek information, help and support </a:t>
            </a:r>
            <a:endParaRPr lang="en-GB" dirty="0" smtClean="0"/>
          </a:p>
          <a:p>
            <a:pPr marL="0" indent="0">
              <a:buNone/>
            </a:pPr>
            <a:r>
              <a:rPr lang="en-GB" dirty="0" smtClean="0"/>
              <a:t> </a:t>
            </a:r>
            <a:r>
              <a:rPr lang="en-GB" dirty="0"/>
              <a:t>how to support and advocate for the rights, fair treatment and respect of all.</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2"/>
          <a:stretch>
            <a:fillRect/>
          </a:stretch>
        </p:blipFill>
        <p:spPr>
          <a:xfrm>
            <a:off x="988291" y="295563"/>
            <a:ext cx="7210425" cy="1295400"/>
          </a:xfrm>
          <a:prstGeom prst="rect">
            <a:avLst/>
          </a:prstGeom>
        </p:spPr>
      </p:pic>
    </p:spTree>
    <p:extLst>
      <p:ext uri="{BB962C8B-B14F-4D97-AF65-F5344CB8AC3E}">
        <p14:creationId xmlns:p14="http://schemas.microsoft.com/office/powerpoint/2010/main" val="2967797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Happen Survey 	</a:t>
            </a:r>
            <a:endParaRPr lang="en-GB" dirty="0"/>
          </a:p>
        </p:txBody>
      </p:sp>
      <p:sp>
        <p:nvSpPr>
          <p:cNvPr id="3" name="Content Placeholder 2"/>
          <p:cNvSpPr>
            <a:spLocks noGrp="1"/>
          </p:cNvSpPr>
          <p:nvPr>
            <p:ph idx="1"/>
          </p:nvPr>
        </p:nvSpPr>
        <p:spPr>
          <a:xfrm>
            <a:off x="818712" y="2222287"/>
            <a:ext cx="6995252" cy="3636511"/>
          </a:xfrm>
        </p:spPr>
        <p:txBody>
          <a:bodyPr/>
          <a:lstStyle/>
          <a:p>
            <a:pPr marL="0" indent="0">
              <a:buNone/>
            </a:pPr>
            <a:r>
              <a:rPr lang="en-GB" dirty="0"/>
              <a:t>Your child is being asked to complete a short survey on their health and well-being as part of our primary school health network – HAPPEN (www.happen-wales.co.uk).  They will be asked questions such as how active they are, how well they can concentrate, what activities they would like to try in school and how happy they are in school and with their friends. </a:t>
            </a:r>
            <a:endParaRPr lang="en-GB" dirty="0" smtClean="0"/>
          </a:p>
          <a:p>
            <a:pPr marL="0" indent="0">
              <a:buNone/>
            </a:pPr>
            <a:endParaRPr lang="en-GB" dirty="0"/>
          </a:p>
          <a:p>
            <a:pPr marL="0" indent="0">
              <a:buNone/>
            </a:pPr>
            <a:r>
              <a:rPr lang="en-GB" dirty="0">
                <a:hlinkClick r:id="rId2"/>
              </a:rPr>
              <a:t>Information Sheet - (happen-wales.co.uk)</a:t>
            </a:r>
            <a:endParaRPr lang="en-GB" dirty="0"/>
          </a:p>
        </p:txBody>
      </p:sp>
      <p:pic>
        <p:nvPicPr>
          <p:cNvPr id="4" name="Picture 3"/>
          <p:cNvPicPr>
            <a:picLocks noChangeAspect="1"/>
          </p:cNvPicPr>
          <p:nvPr/>
        </p:nvPicPr>
        <p:blipFill>
          <a:blip r:embed="rId3"/>
          <a:stretch>
            <a:fillRect/>
          </a:stretch>
        </p:blipFill>
        <p:spPr>
          <a:xfrm>
            <a:off x="9134098" y="2628323"/>
            <a:ext cx="2247900" cy="2247900"/>
          </a:xfrm>
          <a:prstGeom prst="rect">
            <a:avLst/>
          </a:prstGeom>
        </p:spPr>
      </p:pic>
    </p:spTree>
    <p:extLst>
      <p:ext uri="{BB962C8B-B14F-4D97-AF65-F5344CB8AC3E}">
        <p14:creationId xmlns:p14="http://schemas.microsoft.com/office/powerpoint/2010/main" val="5023463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Possibility of </a:t>
            </a:r>
            <a:r>
              <a:rPr lang="en-GB" dirty="0" smtClean="0"/>
              <a:t>a </a:t>
            </a:r>
            <a:r>
              <a:rPr lang="en-GB"/>
              <a:t>future </a:t>
            </a:r>
            <a:r>
              <a:rPr lang="en-GB" smtClean="0"/>
              <a:t>residential </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24005272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a:t>
            </a:r>
            <a:endParaRPr lang="en-GB" dirty="0"/>
          </a:p>
        </p:txBody>
      </p:sp>
      <p:sp>
        <p:nvSpPr>
          <p:cNvPr id="5" name="Content Placeholder 4"/>
          <p:cNvSpPr>
            <a:spLocks noGrp="1"/>
          </p:cNvSpPr>
          <p:nvPr>
            <p:ph idx="1"/>
          </p:nvPr>
        </p:nvSpPr>
        <p:spPr/>
        <p:txBody>
          <a:bodyPr/>
          <a:lstStyle/>
          <a:p>
            <a:endParaRPr lang="en-GB"/>
          </a:p>
        </p:txBody>
      </p:sp>
      <p:pic>
        <p:nvPicPr>
          <p:cNvPr id="1026" name="Picture 2"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9903" y="2705821"/>
            <a:ext cx="4514850" cy="2257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38947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Quotable">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Quotable">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TM03457503[[fn=Quotable]]</Template>
  <TotalTime>86</TotalTime>
  <Words>758</Words>
  <Application>Microsoft Office PowerPoint</Application>
  <PresentationFormat>Widescreen</PresentationFormat>
  <Paragraphs>77</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Century Gothic</vt:lpstr>
      <vt:lpstr>Chalkboard</vt:lpstr>
      <vt:lpstr>Wingdings 2</vt:lpstr>
      <vt:lpstr>Quotable</vt:lpstr>
      <vt:lpstr>‘Meet the teacher’ session  Year 4/5 </vt:lpstr>
      <vt:lpstr>Staffing </vt:lpstr>
      <vt:lpstr>Four purposes </vt:lpstr>
      <vt:lpstr>12 pedagogical principles</vt:lpstr>
      <vt:lpstr>PowerPoint Presentation</vt:lpstr>
      <vt:lpstr>Topics</vt:lpstr>
      <vt:lpstr>Literacy </vt:lpstr>
      <vt:lpstr>Numeracy </vt:lpstr>
      <vt:lpstr>Homework </vt:lpstr>
      <vt:lpstr>P.E sessions </vt:lpstr>
      <vt:lpstr>PowerPoint Presentation</vt:lpstr>
      <vt:lpstr>PowerPoint Presentation</vt:lpstr>
      <vt:lpstr>The Happen Survey  </vt:lpstr>
      <vt:lpstr>Possibility of a future residential </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 session  Year 4/5</dc:title>
  <dc:creator>M Bannister (Morriston Primary School)</dc:creator>
  <cp:lastModifiedBy>M Bannister (Morriston Primary School)</cp:lastModifiedBy>
  <cp:revision>13</cp:revision>
  <dcterms:created xsi:type="dcterms:W3CDTF">2021-09-20T14:15:47Z</dcterms:created>
  <dcterms:modified xsi:type="dcterms:W3CDTF">2022-09-26T08:22:38Z</dcterms:modified>
</cp:coreProperties>
</file>