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906BB2-FE87-AF46-7177-DF535E65F820}" v="14" dt="2021-05-04T19:02:43.745"/>
    <p1510:client id="{380CB787-70EC-2D61-CF8B-FF34F8091CC5}" v="293" dt="2021-05-25T13:39:16.515"/>
    <p1510:client id="{3E703AFB-E09A-4870-B4C3-71DBB2573AAC}" v="314" dt="2021-05-04T12:51:24.269"/>
    <p1510:client id="{A17EF235-FE80-4990-0A90-002C0DA290D4}" v="233" dt="2021-05-26T10:03:53.055"/>
    <p1510:client id="{CA858A60-4968-F50D-A79C-91A9AFE9276F}" v="251" dt="2021-05-25T08:39:47.217"/>
    <p1510:client id="{CCB0BF05-99BA-6DDC-46A0-F51C11E3C8BE}" v="207" dt="2021-05-27T20:21:49.313"/>
    <p1510:client id="{FF35180B-44DB-0107-05FA-11F6A49E3F51}" v="304" dt="2021-05-08T17:27:01.4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BB1DA72-4AFC-4A63-B63E-4E31DB97A92C}"/>
              </a:ext>
            </a:extLst>
          </p:cNvPr>
          <p:cNvSpPr txBox="1"/>
          <p:nvPr/>
        </p:nvSpPr>
        <p:spPr>
          <a:xfrm>
            <a:off x="1637323" y="552938"/>
            <a:ext cx="947419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cs typeface="Calibri"/>
              </a:rPr>
              <a:t>                                    </a:t>
            </a:r>
            <a:r>
              <a:rPr lang="en-US" sz="2800" b="1" u="sng" dirty="0">
                <a:cs typeface="Calibri"/>
              </a:rPr>
              <a:t>SWOT Analysis </a:t>
            </a:r>
            <a:endParaRPr lang="en-US" sz="2800" b="1" dirty="0">
              <a:cs typeface="Calibri" panose="020F050202020403020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DD254E-9AAD-4F88-B67B-E5C53EB71FC4}"/>
              </a:ext>
            </a:extLst>
          </p:cNvPr>
          <p:cNvSpPr txBox="1"/>
          <p:nvPr/>
        </p:nvSpPr>
        <p:spPr>
          <a:xfrm>
            <a:off x="594913" y="334352"/>
            <a:ext cx="2936542" cy="47397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u="sng" dirty="0">
                <a:solidFill>
                  <a:srgbClr val="7030A0"/>
                </a:solidFill>
                <a:cs typeface="Calibri"/>
              </a:rPr>
              <a:t>Strengths </a:t>
            </a:r>
          </a:p>
          <a:p>
            <a:endParaRPr lang="en-US" sz="2000" dirty="0">
              <a:solidFill>
                <a:srgbClr val="7030A0"/>
              </a:solidFill>
              <a:cs typeface="Calibri"/>
            </a:endParaRPr>
          </a:p>
          <a:p>
            <a:r>
              <a:rPr lang="en-US" sz="1400" dirty="0">
                <a:solidFill>
                  <a:srgbClr val="7030A0"/>
                </a:solidFill>
                <a:cs typeface="Calibri"/>
              </a:rPr>
              <a:t>* Working outdoors supports positive mental and emotional well-being </a:t>
            </a:r>
          </a:p>
          <a:p>
            <a:r>
              <a:rPr lang="en-US" sz="1400" dirty="0">
                <a:solidFill>
                  <a:srgbClr val="7030A0"/>
                </a:solidFill>
                <a:cs typeface="Calibri"/>
              </a:rPr>
              <a:t>* Supports a love and appreciation of the natural surroundings </a:t>
            </a:r>
            <a:br>
              <a:rPr lang="en-US" sz="1400" dirty="0">
                <a:solidFill>
                  <a:srgbClr val="7030A0"/>
                </a:solidFill>
                <a:cs typeface="Calibri"/>
              </a:rPr>
            </a:br>
            <a:r>
              <a:rPr lang="en-US" sz="1400" dirty="0">
                <a:solidFill>
                  <a:srgbClr val="7030A0"/>
                </a:solidFill>
                <a:cs typeface="Calibri"/>
              </a:rPr>
              <a:t>* The freedom of being outdoors can help to  reduce aggression </a:t>
            </a:r>
          </a:p>
          <a:p>
            <a:r>
              <a:rPr lang="en-US" sz="1400" dirty="0">
                <a:solidFill>
                  <a:srgbClr val="7030A0"/>
                </a:solidFill>
                <a:cs typeface="Calibri"/>
              </a:rPr>
              <a:t>*Assists with gross and fine motor skills.</a:t>
            </a:r>
          </a:p>
          <a:p>
            <a:r>
              <a:rPr lang="en-US" sz="1400" dirty="0">
                <a:solidFill>
                  <a:srgbClr val="7030A0"/>
                </a:solidFill>
                <a:cs typeface="Calibri"/>
              </a:rPr>
              <a:t>*Pupils learn about nature and importance of looking after the environment.  </a:t>
            </a:r>
          </a:p>
          <a:p>
            <a:r>
              <a:rPr lang="en-US" sz="1400" dirty="0">
                <a:solidFill>
                  <a:srgbClr val="7030A0"/>
                </a:solidFill>
                <a:cs typeface="Calibri"/>
              </a:rPr>
              <a:t>*Pupils can develop a range of skills.</a:t>
            </a:r>
          </a:p>
          <a:p>
            <a:r>
              <a:rPr lang="en-US" sz="1400" dirty="0">
                <a:solidFill>
                  <a:srgbClr val="7030A0"/>
                </a:solidFill>
                <a:cs typeface="Calibri"/>
              </a:rPr>
              <a:t>*Ability to develop creativity using outdoors. </a:t>
            </a:r>
          </a:p>
          <a:p>
            <a:endParaRPr lang="en-US" dirty="0">
              <a:cs typeface="Calibri"/>
            </a:endParaRPr>
          </a:p>
          <a:p>
            <a:endParaRPr lang="en-US" sz="1200" dirty="0">
              <a:cs typeface="Calibri"/>
            </a:endParaRPr>
          </a:p>
          <a:p>
            <a:endParaRPr lang="en-US" b="1" u="sng" dirty="0">
              <a:cs typeface="Calibri"/>
            </a:endParaRPr>
          </a:p>
          <a:p>
            <a:endParaRPr lang="en-US" b="1" u="sng" dirty="0"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E0F29F2-ED25-44FC-9EFE-E1B984E6B5D3}"/>
              </a:ext>
            </a:extLst>
          </p:cNvPr>
          <p:cNvSpPr txBox="1"/>
          <p:nvPr/>
        </p:nvSpPr>
        <p:spPr>
          <a:xfrm>
            <a:off x="8409842" y="330688"/>
            <a:ext cx="2743199" cy="22775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u="sng" dirty="0">
                <a:solidFill>
                  <a:srgbClr val="FFC000"/>
                </a:solidFill>
              </a:rPr>
              <a:t>Weaknesses</a:t>
            </a:r>
            <a:endParaRPr lang="en-US" sz="2000" b="1" u="sng">
              <a:solidFill>
                <a:srgbClr val="FFC000"/>
              </a:solidFill>
              <a:cs typeface="Calibri"/>
            </a:endParaRPr>
          </a:p>
          <a:p>
            <a:r>
              <a:rPr lang="en-US" sz="1400" dirty="0">
                <a:solidFill>
                  <a:srgbClr val="FFC000"/>
                </a:solidFill>
                <a:ea typeface="+mn-lt"/>
                <a:cs typeface="+mn-lt"/>
              </a:rPr>
              <a:t>* Time constraints</a:t>
            </a:r>
          </a:p>
          <a:p>
            <a:r>
              <a:rPr lang="en-US" sz="1400" dirty="0">
                <a:solidFill>
                  <a:srgbClr val="FFC000"/>
                </a:solidFill>
                <a:cs typeface="Calibri"/>
              </a:rPr>
              <a:t>* Evidence for book scrutiny</a:t>
            </a:r>
          </a:p>
          <a:p>
            <a:r>
              <a:rPr lang="en-US" sz="1400" dirty="0">
                <a:solidFill>
                  <a:srgbClr val="FFC000"/>
                </a:solidFill>
                <a:cs typeface="Calibri"/>
              </a:rPr>
              <a:t>*Lack of outdoor space</a:t>
            </a:r>
          </a:p>
          <a:p>
            <a:r>
              <a:rPr lang="en-US" sz="1400" dirty="0">
                <a:solidFill>
                  <a:srgbClr val="FFC000"/>
                </a:solidFill>
                <a:cs typeface="Calibri"/>
              </a:rPr>
              <a:t>*Weather </a:t>
            </a:r>
          </a:p>
          <a:p>
            <a:r>
              <a:rPr lang="en-US" sz="1400" dirty="0">
                <a:solidFill>
                  <a:srgbClr val="FFC000"/>
                </a:solidFill>
                <a:cs typeface="Calibri"/>
              </a:rPr>
              <a:t>*Staffing.</a:t>
            </a:r>
          </a:p>
          <a:p>
            <a:r>
              <a:rPr lang="en-US" sz="1400" dirty="0">
                <a:solidFill>
                  <a:srgbClr val="FFC000"/>
                </a:solidFill>
                <a:cs typeface="Calibri"/>
              </a:rPr>
              <a:t>*Access to the outdoors from classrooms. </a:t>
            </a:r>
          </a:p>
          <a:p>
            <a:pPr marL="171450" indent="-171450">
              <a:buFont typeface="Arial"/>
              <a:buChar char="•"/>
            </a:pPr>
            <a:endParaRPr lang="en-US" sz="1200" dirty="0">
              <a:cs typeface="Calibri"/>
            </a:endParaRPr>
          </a:p>
          <a:p>
            <a:endParaRPr lang="en-US" sz="1200" dirty="0"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9FD9793-C29D-49FC-9188-1F8A224109A1}"/>
              </a:ext>
            </a:extLst>
          </p:cNvPr>
          <p:cNvSpPr txBox="1"/>
          <p:nvPr/>
        </p:nvSpPr>
        <p:spPr>
          <a:xfrm>
            <a:off x="590794" y="4234717"/>
            <a:ext cx="2743199" cy="261610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u="sng" dirty="0">
                <a:solidFill>
                  <a:srgbClr val="00B050"/>
                </a:solidFill>
                <a:cs typeface="Calibri"/>
              </a:rPr>
              <a:t>Opportunities</a:t>
            </a:r>
            <a:endParaRPr lang="en-US" sz="2000">
              <a:solidFill>
                <a:srgbClr val="00B050"/>
              </a:solidFill>
              <a:cs typeface="Calibri"/>
            </a:endParaRPr>
          </a:p>
          <a:p>
            <a:r>
              <a:rPr lang="en-US" sz="1400" dirty="0">
                <a:solidFill>
                  <a:srgbClr val="00B050"/>
                </a:solidFill>
                <a:cs typeface="Calibri"/>
              </a:rPr>
              <a:t>*  </a:t>
            </a:r>
            <a:r>
              <a:rPr lang="en-US" sz="1400" dirty="0">
                <a:solidFill>
                  <a:srgbClr val="00B050"/>
                </a:solidFill>
                <a:ea typeface="+mn-lt"/>
                <a:cs typeface="+mn-lt"/>
              </a:rPr>
              <a:t>Develop communication, problem solving, information technology, working with others and thinking skills.</a:t>
            </a:r>
            <a:endParaRPr lang="en-US" sz="1400" dirty="0">
              <a:solidFill>
                <a:srgbClr val="00B050"/>
              </a:solidFill>
              <a:cs typeface="Calibri"/>
            </a:endParaRPr>
          </a:p>
          <a:p>
            <a:r>
              <a:rPr lang="en-US" sz="1400" dirty="0">
                <a:solidFill>
                  <a:srgbClr val="00B050"/>
                </a:solidFill>
                <a:cs typeface="Calibri"/>
              </a:rPr>
              <a:t>*Develops collaborative working and communication skills.</a:t>
            </a:r>
          </a:p>
          <a:p>
            <a:r>
              <a:rPr lang="en-US" sz="1400" dirty="0">
                <a:solidFill>
                  <a:srgbClr val="00B050"/>
                </a:solidFill>
                <a:cs typeface="Calibri"/>
              </a:rPr>
              <a:t>*Develop social skills and team building. </a:t>
            </a:r>
          </a:p>
          <a:p>
            <a:r>
              <a:rPr lang="en-US" sz="1400" dirty="0">
                <a:solidFill>
                  <a:srgbClr val="00B050"/>
                </a:solidFill>
                <a:cs typeface="Calibri"/>
              </a:rPr>
              <a:t>*</a:t>
            </a:r>
            <a:r>
              <a:rPr lang="en-US" sz="1400" dirty="0">
                <a:solidFill>
                  <a:srgbClr val="00B050"/>
                </a:solidFill>
                <a:ea typeface="+mn-lt"/>
                <a:cs typeface="+mn-lt"/>
              </a:rPr>
              <a:t>Acquisition</a:t>
            </a:r>
            <a:r>
              <a:rPr lang="en-US" sz="1400" dirty="0">
                <a:solidFill>
                  <a:srgbClr val="00B050"/>
                </a:solidFill>
                <a:cs typeface="Calibri"/>
              </a:rPr>
              <a:t> of new skills </a:t>
            </a:r>
          </a:p>
          <a:p>
            <a:endParaRPr lang="en-US" b="1" u="sng" dirty="0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FD3CBA-0FC3-4DB0-96D3-36B9D4042622}"/>
              </a:ext>
            </a:extLst>
          </p:cNvPr>
          <p:cNvSpPr txBox="1"/>
          <p:nvPr/>
        </p:nvSpPr>
        <p:spPr>
          <a:xfrm>
            <a:off x="8519746" y="3732823"/>
            <a:ext cx="2743199" cy="31085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</a:rPr>
              <a:t>Threats</a:t>
            </a:r>
            <a:endParaRPr lang="en-US" sz="2000">
              <a:solidFill>
                <a:srgbClr val="FF0000"/>
              </a:solidFill>
              <a:cs typeface="Calibri"/>
            </a:endParaRPr>
          </a:p>
          <a:p>
            <a:r>
              <a:rPr lang="en-US" sz="1400" dirty="0">
                <a:solidFill>
                  <a:srgbClr val="FF0000"/>
                </a:solidFill>
                <a:ea typeface="+mn-lt"/>
                <a:cs typeface="+mn-lt"/>
              </a:rPr>
              <a:t>* Teacher confidence and lack of expertise to </a:t>
            </a:r>
            <a:r>
              <a:rPr lang="en-US" sz="1400" dirty="0" err="1">
                <a:solidFill>
                  <a:srgbClr val="FF0000"/>
                </a:solidFill>
                <a:ea typeface="+mn-lt"/>
                <a:cs typeface="+mn-lt"/>
              </a:rPr>
              <a:t>utilise</a:t>
            </a:r>
            <a:r>
              <a:rPr lang="en-US" sz="1400" dirty="0">
                <a:solidFill>
                  <a:srgbClr val="FF0000"/>
                </a:solidFill>
                <a:ea typeface="+mn-lt"/>
                <a:cs typeface="+mn-lt"/>
              </a:rPr>
              <a:t> outdoor area</a:t>
            </a:r>
          </a:p>
          <a:p>
            <a:r>
              <a:rPr lang="en-US" sz="1400" dirty="0">
                <a:solidFill>
                  <a:srgbClr val="FF0000"/>
                </a:solidFill>
                <a:cs typeface="Calibri"/>
              </a:rPr>
              <a:t>* Need for regular safety checks </a:t>
            </a:r>
          </a:p>
          <a:p>
            <a:r>
              <a:rPr lang="en-US" sz="1400" dirty="0">
                <a:solidFill>
                  <a:srgbClr val="FF0000"/>
                </a:solidFill>
                <a:cs typeface="Calibri"/>
              </a:rPr>
              <a:t>*Health and safety.</a:t>
            </a:r>
          </a:p>
          <a:p>
            <a:r>
              <a:rPr lang="en-US" sz="1400" dirty="0">
                <a:solidFill>
                  <a:srgbClr val="FF0000"/>
                </a:solidFill>
                <a:cs typeface="Calibri"/>
              </a:rPr>
              <a:t>*Possible hazards.</a:t>
            </a:r>
          </a:p>
          <a:p>
            <a:r>
              <a:rPr lang="en-US" sz="1400" dirty="0">
                <a:solidFill>
                  <a:srgbClr val="FF0000"/>
                </a:solidFill>
                <a:cs typeface="Calibri"/>
              </a:rPr>
              <a:t>*Not enough staff to manage the outdoor area. </a:t>
            </a:r>
          </a:p>
          <a:p>
            <a:endParaRPr lang="en-US" sz="1200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US" sz="1200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cs typeface="Calibri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C5CFF9F-D5DC-4B1D-A407-050736A3CCA4}"/>
              </a:ext>
            </a:extLst>
          </p:cNvPr>
          <p:cNvSpPr/>
          <p:nvPr/>
        </p:nvSpPr>
        <p:spPr>
          <a:xfrm>
            <a:off x="3686175" y="1644406"/>
            <a:ext cx="3985844" cy="2588844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dirty="0">
                <a:cs typeface="Calibri"/>
              </a:rPr>
              <a:t>Outdoor Learning </a:t>
            </a:r>
            <a:endParaRPr lang="en-US" sz="2800" dirty="0"/>
          </a:p>
        </p:txBody>
      </p:sp>
      <p:pic>
        <p:nvPicPr>
          <p:cNvPr id="2" name="Picture 2" descr="A picture containing text, room, gambling house&#10;&#10;Description automatically generated">
            <a:extLst>
              <a:ext uri="{FF2B5EF4-FFF2-40B4-BE49-F238E27FC236}">
                <a16:creationId xmlns:a16="http://schemas.microsoft.com/office/drawing/2014/main" id="{35AB9B55-9DBF-4E13-9D0D-635ADDD32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9582" y="4298348"/>
            <a:ext cx="1785552" cy="249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198</cp:revision>
  <dcterms:created xsi:type="dcterms:W3CDTF">2021-05-04T12:17:21Z</dcterms:created>
  <dcterms:modified xsi:type="dcterms:W3CDTF">2021-05-27T20:22:08Z</dcterms:modified>
</cp:coreProperties>
</file>