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1" r:id="rId3"/>
    <p:sldId id="272" r:id="rId4"/>
    <p:sldId id="274" r:id="rId5"/>
    <p:sldId id="273" r:id="rId6"/>
    <p:sldId id="275" r:id="rId7"/>
    <p:sldId id="276" r:id="rId8"/>
    <p:sldId id="277" r:id="rId9"/>
    <p:sldId id="278" r:id="rId10"/>
    <p:sldId id="279" r:id="rId11"/>
    <p:sldId id="280" r:id="rId12"/>
    <p:sldId id="282" r:id="rId13"/>
    <p:sldId id="283" r:id="rId14"/>
    <p:sldId id="281"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itchFamily="2" charset="77"/>
      <p:regular r:id="rId23"/>
      <p:bold r:id="rId24"/>
    </p:embeddedFont>
    <p:embeddedFont>
      <p:font typeface="Twinkl SemiBold" pitchFamily="2" charset="77"/>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52" autoAdjust="0"/>
    <p:restoredTop sz="94660"/>
  </p:normalViewPr>
  <p:slideViewPr>
    <p:cSldViewPr snapToGrid="0">
      <p:cViewPr varScale="1">
        <p:scale>
          <a:sx n="111" d="100"/>
          <a:sy n="111" d="100"/>
        </p:scale>
        <p:origin x="1584" y="192"/>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B2566B-6663-46A8-AE15-51355E2CAEFA}" type="datetimeFigureOut">
              <a:rPr lang="en-GB"/>
              <a:pPr>
                <a:defRPr/>
              </a:pPr>
              <a:t>01/02/2021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D8A245-23F1-4452-AA5C-D3EFEE21A02F}"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EC9DD9D-8C3E-48E0-8DA6-9CA4CB33E3B8}" type="datetimeFigureOut">
              <a:rPr lang="en-GB"/>
              <a:pPr>
                <a:defRPr/>
              </a:pPr>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EBCEF1-BCE0-4E54-92FC-2CF3B2D7636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festivals-and-cultural-celebrations/chinese-new-year/chinese-new-year-story"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hlinkClick r:id="rId3"/>
          </p:cNvPr>
          <p:cNvSpPr/>
          <p:nvPr userDrawn="1"/>
        </p:nvSpPr>
        <p:spPr>
          <a:xfrm>
            <a:off x="4137025" y="5562600"/>
            <a:ext cx="869950" cy="552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 name="Picture 5">
            <a:extLst>
              <a:ext uri="{FF2B5EF4-FFF2-40B4-BE49-F238E27FC236}">
                <a16:creationId xmlns:a16="http://schemas.microsoft.com/office/drawing/2014/main" id="{DA48CF42-71BE-447D-B447-F9BC88E36E2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70070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4918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6464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2411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76D5CE0-173C-4C64-85EE-AD8C505C895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47827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jpe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a:extLst>
              <a:ext uri="{FF2B5EF4-FFF2-40B4-BE49-F238E27FC236}">
                <a16:creationId xmlns:a16="http://schemas.microsoft.com/office/drawing/2014/main" id="{D4BEB83C-4329-4629-B36B-7A377F5BA196}"/>
              </a:ext>
            </a:extLst>
          </p:cNvPr>
          <p:cNvGrpSpPr/>
          <p:nvPr/>
        </p:nvGrpSpPr>
        <p:grpSpPr>
          <a:xfrm>
            <a:off x="0" y="0"/>
            <a:ext cx="9144000" cy="6946900"/>
            <a:chOff x="0" y="0"/>
            <a:chExt cx="9144000" cy="6946900"/>
          </a:xfrm>
        </p:grpSpPr>
        <p:pic>
          <p:nvPicPr>
            <p:cNvPr id="9218" name="Picture 9"/>
            <p:cNvPicPr>
              <a:picLocks noChangeAspect="1"/>
            </p:cNvPicPr>
            <p:nvPr/>
          </p:nvPicPr>
          <p:blipFill>
            <a:blip r:embed="rId3">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FE375914-462A-4E77-BE6C-964AD7EC9E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68061" y="1811472"/>
              <a:ext cx="1838614" cy="4303984"/>
            </a:xfrm>
            <a:prstGeom prst="rect">
              <a:avLst/>
            </a:prstGeom>
          </p:spPr>
        </p:pic>
      </p:grpSp>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there should be a way to measure time. He told the animals that they were to compete in a race. The first twelve animals would be rewarded by having a year named after them.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5DEA9578-3E02-794C-9FDE-31E0652DC698}"/>
              </a:ext>
            </a:extLst>
          </p:cNvPr>
          <p:cNvPicPr>
            <a:picLocks noChangeAspect="1"/>
          </p:cNvPicPr>
          <p:nvPr/>
        </p:nvPicPr>
        <p:blipFill rotWithShape="1">
          <a:blip r:embed="rId2">
            <a:extLst>
              <a:ext uri="{28A0092B-C50C-407E-A947-70E740481C1C}">
                <a14:useLocalDpi xmlns:a14="http://schemas.microsoft.com/office/drawing/2010/main" val="0"/>
              </a:ext>
            </a:extLst>
          </a:blip>
          <a:srcRect l="2834" r="2834"/>
          <a:stretch/>
        </p:blipFill>
        <p:spPr>
          <a:xfrm>
            <a:off x="-1" y="0"/>
            <a:ext cx="9144001" cy="6858000"/>
          </a:xfrm>
          <a:prstGeom prst="rect">
            <a:avLst/>
          </a:prstGeom>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had taken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03CD212-7B7C-4928-ACEB-01FB8CD58064}"/>
              </a:ext>
            </a:extLst>
          </p:cNvPr>
          <p:cNvGrpSpPr/>
          <p:nvPr/>
        </p:nvGrpSpPr>
        <p:grpSpPr>
          <a:xfrm>
            <a:off x="0" y="0"/>
            <a:ext cx="9144000" cy="6858000"/>
            <a:chOff x="0" y="0"/>
            <a:chExt cx="9144000" cy="685800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D8953FD-2EDB-4E3E-ABB7-4F5382635FCD}"/>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262971" y="2387164"/>
              <a:ext cx="454405" cy="145056"/>
            </a:xfrm>
            <a:prstGeom prst="rect">
              <a:avLst/>
            </a:prstGeom>
          </p:spPr>
        </p:pic>
      </p:grpSp>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E90314B-8786-4724-96B4-141BB7B71D00}"/>
              </a:ext>
            </a:extLst>
          </p:cNvPr>
          <p:cNvGrpSpPr/>
          <p:nvPr/>
        </p:nvGrpSpPr>
        <p:grpSpPr>
          <a:xfrm>
            <a:off x="0" y="0"/>
            <a:ext cx="9144000" cy="6858000"/>
            <a:chOff x="0" y="0"/>
            <a:chExt cx="9144000" cy="685800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DD5984C-DB98-4C87-B343-A88E05484135}"/>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408969" y="2440952"/>
              <a:ext cx="454405" cy="145056"/>
            </a:xfrm>
            <a:prstGeom prst="rect">
              <a:avLst/>
            </a:prstGeom>
          </p:spPr>
        </p:pic>
      </p:grpSp>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E2924FA-03D5-4FF6-82E7-550A601A247D}"/>
              </a:ext>
            </a:extLst>
          </p:cNvPr>
          <p:cNvGrpSpPr/>
          <p:nvPr/>
        </p:nvGrpSpPr>
        <p:grpSpPr>
          <a:xfrm>
            <a:off x="0" y="0"/>
            <a:ext cx="9144000" cy="6858000"/>
            <a:chOff x="0" y="0"/>
            <a:chExt cx="9144000" cy="685800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9B8D6AF8-2E0A-4ED5-BDDA-CC40EB2BC0C3}"/>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293707" y="2410216"/>
              <a:ext cx="454405" cy="145056"/>
            </a:xfrm>
            <a:prstGeom prst="rect">
              <a:avLst/>
            </a:prstGeom>
          </p:spPr>
        </p:pic>
      </p:grpSp>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a:t>
            </a:r>
          </a:p>
          <a:p>
            <a:pPr algn="just" eaLnBrk="1" fontAlgn="auto" hangingPunct="1">
              <a:spcBef>
                <a:spcPts val="0"/>
              </a:spcBef>
              <a:spcAft>
                <a:spcPts val="0"/>
              </a:spcAft>
              <a:defRPr/>
            </a:pPr>
            <a:r>
              <a:rPr lang="en-GB" dirty="0">
                <a:solidFill>
                  <a:schemeClr val="tx1"/>
                </a:solidFill>
              </a:rPr>
              <a:t>“I stopped to help some animals,” the dragon explained.</a:t>
            </a:r>
          </a:p>
        </p:txBody>
      </p:sp>
      <p:pic>
        <p:nvPicPr>
          <p:cNvPr id="1536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558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the Emperor thought the horse would cross, the sly snake wriggled around one of the horse’s hooves. The horse was so surprised that he jumped backwards, giving the snake a chance to slither forward and take sixth place. The horse made it for </a:t>
            </a:r>
            <a:br>
              <a:rPr lang="en-GB" dirty="0">
                <a:solidFill>
                  <a:schemeClr val="tx1"/>
                </a:solidFill>
              </a:rPr>
            </a:br>
            <a:r>
              <a:rPr lang="en-GB" dirty="0">
                <a:solidFill>
                  <a:schemeClr val="tx1"/>
                </a:solidFill>
              </a:rPr>
              <a:t>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4C7F6BB-9E05-4D6A-9EC5-BC5EFC866AB3}"/>
              </a:ext>
            </a:extLst>
          </p:cNvPr>
          <p:cNvPicPr>
            <a:picLocks noChangeAspect="1"/>
          </p:cNvPicPr>
          <p:nvPr/>
        </p:nvPicPr>
        <p:blipFill rotWithShape="1">
          <a:blip r:embed="rId4">
            <a:extLst>
              <a:ext uri="{28A0092B-C50C-407E-A947-70E740481C1C}">
                <a14:useLocalDpi xmlns:a14="http://schemas.microsoft.com/office/drawing/2010/main" val="0"/>
              </a:ext>
            </a:extLst>
          </a:blip>
          <a:srcRect l="22094" t="41991" r="18922" b="44703"/>
          <a:stretch/>
        </p:blipFill>
        <p:spPr>
          <a:xfrm rot="21323929">
            <a:off x="6711708" y="3002138"/>
            <a:ext cx="350946" cy="1120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monkey, the rooster and the goat. 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the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8A5D28C-59AA-47D0-BFED-4F22A15D30D3}"/>
              </a:ext>
            </a:extLst>
          </p:cNvPr>
          <p:cNvGrpSpPr/>
          <p:nvPr/>
        </p:nvGrpSpPr>
        <p:grpSpPr>
          <a:xfrm>
            <a:off x="0" y="0"/>
            <a:ext cx="9144000" cy="6858000"/>
            <a:chOff x="0" y="0"/>
            <a:chExt cx="9144000" cy="685800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352680E8-FFDB-4F98-AF7D-C8DFA197E1E5}"/>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a:off x="6861774" y="2602220"/>
              <a:ext cx="414904" cy="132447"/>
            </a:xfrm>
            <a:prstGeom prst="rect">
              <a:avLst/>
            </a:prstGeom>
          </p:spPr>
        </p:pic>
      </p:grpSp>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a:t>
            </a:r>
          </a:p>
          <a:p>
            <a:pPr algn="just" eaLnBrk="1" fontAlgn="auto" hangingPunct="1">
              <a:spcBef>
                <a:spcPts val="0"/>
              </a:spcBef>
              <a:spcAft>
                <a:spcPts val="0"/>
              </a:spcAft>
              <a:defRPr/>
            </a:pPr>
            <a:r>
              <a:rPr lang="en-GB" dirty="0">
                <a:solidFill>
                  <a:schemeClr val="tx1"/>
                </a:solidFill>
              </a:rPr>
              <a:t>“The river was so clean that I decided to have a bath along the way,” the dog explained. He was rewarded with the eleventh year.</a:t>
            </a:r>
          </a:p>
        </p:txBody>
      </p:sp>
      <p:pic>
        <p:nvPicPr>
          <p:cNvPr id="1843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map&#10;&#10;Description automatically generated">
            <a:extLst>
              <a:ext uri="{FF2B5EF4-FFF2-40B4-BE49-F238E27FC236}">
                <a16:creationId xmlns:a16="http://schemas.microsoft.com/office/drawing/2014/main" id="{C0484281-1CAF-9041-98AF-03C71558D126}"/>
              </a:ext>
            </a:extLst>
          </p:cNvPr>
          <p:cNvPicPr>
            <a:picLocks noChangeAspect="1"/>
          </p:cNvPicPr>
          <p:nvPr/>
        </p:nvPicPr>
        <p:blipFill rotWithShape="1">
          <a:blip r:embed="rId2">
            <a:extLst>
              <a:ext uri="{28A0092B-C50C-407E-A947-70E740481C1C}">
                <a14:useLocalDpi xmlns:a14="http://schemas.microsoft.com/office/drawing/2010/main" val="0"/>
              </a:ext>
            </a:extLst>
          </a:blip>
          <a:srcRect l="6800" r="3455" b="4789"/>
          <a:stretch/>
        </p:blipFill>
        <p:spPr>
          <a:xfrm>
            <a:off x="0" y="0"/>
            <a:ext cx="9144000" cy="6858000"/>
          </a:xfrm>
          <a:prstGeom prst="rect">
            <a:avLst/>
          </a:prstGeom>
        </p:spPr>
      </p:pic>
      <p:pic>
        <p:nvPicPr>
          <p:cNvPr id="2" name="Picture 1">
            <a:extLst>
              <a:ext uri="{FF2B5EF4-FFF2-40B4-BE49-F238E27FC236}">
                <a16:creationId xmlns:a16="http://schemas.microsoft.com/office/drawing/2014/main" id="{CF999D5F-8860-4B6B-847B-A2D25C6109C4}"/>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a:off x="6417851" y="2616510"/>
            <a:ext cx="442597" cy="141287"/>
          </a:xfrm>
          <a:prstGeom prst="rect">
            <a:avLst/>
          </a:prstGeom>
        </p:spPr>
      </p:pic>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a:t>
            </a:r>
          </a:p>
          <a:p>
            <a:pPr algn="just" eaLnBrk="1" fontAlgn="auto" hangingPunct="1">
              <a:spcBef>
                <a:spcPts val="0"/>
              </a:spcBef>
              <a:spcAft>
                <a:spcPts val="0"/>
              </a:spcAft>
              <a:defRPr/>
            </a:pPr>
            <a:r>
              <a:rPr lang="en-GB" dirty="0">
                <a:solidFill>
                  <a:schemeClr val="tx1"/>
                </a:solidFill>
              </a:rPr>
              <a:t>“I was hungry and stopped to eat, then I fell asleep,” said the pig. The twelfth year was given to the pig.</a:t>
            </a:r>
          </a:p>
        </p:txBody>
      </p:sp>
      <p:pic>
        <p:nvPicPr>
          <p:cNvPr id="19460"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sunburst chart&#10;&#10;Description automatically generated">
            <a:extLst>
              <a:ext uri="{FF2B5EF4-FFF2-40B4-BE49-F238E27FC236}">
                <a16:creationId xmlns:a16="http://schemas.microsoft.com/office/drawing/2014/main" id="{267A4895-7988-EA4F-B4D7-20E853E08E84}"/>
              </a:ext>
            </a:extLst>
          </p:cNvPr>
          <p:cNvPicPr>
            <a:picLocks noChangeAspect="1"/>
          </p:cNvPicPr>
          <p:nvPr/>
        </p:nvPicPr>
        <p:blipFill rotWithShape="1">
          <a:blip r:embed="rId4">
            <a:extLst>
              <a:ext uri="{28A0092B-C50C-407E-A947-70E740481C1C}">
                <a14:useLocalDpi xmlns:a14="http://schemas.microsoft.com/office/drawing/2010/main" val="0"/>
              </a:ext>
            </a:extLst>
          </a:blip>
          <a:srcRect l="26582" t="19840" r="21392" b="5949"/>
          <a:stretch/>
        </p:blipFill>
        <p:spPr>
          <a:xfrm>
            <a:off x="2193403" y="405113"/>
            <a:ext cx="4757194" cy="4797264"/>
          </a:xfrm>
          <a:prstGeom prst="ellipse">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1409</TotalTime>
  <Words>632</Words>
  <Application>Microsoft Macintosh PowerPoint</Application>
  <PresentationFormat>On-screen Show (4:3)</PresentationFormat>
  <Paragraphs>17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Twinkl</vt:lpstr>
      <vt:lpstr>Twinkl SemiBold</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twinkl twiknl</cp:lastModifiedBy>
  <cp:revision>147</cp:revision>
  <dcterms:created xsi:type="dcterms:W3CDTF">2014-10-01T16:09:27Z</dcterms:created>
  <dcterms:modified xsi:type="dcterms:W3CDTF">2021-02-01T09:56:57Z</dcterms:modified>
</cp:coreProperties>
</file>