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79" r:id="rId2"/>
    <p:sldId id="265" r:id="rId3"/>
    <p:sldId id="266" r:id="rId4"/>
    <p:sldId id="268" r:id="rId5"/>
    <p:sldId id="269" r:id="rId6"/>
    <p:sldId id="271" r:id="rId7"/>
    <p:sldId id="270" r:id="rId8"/>
    <p:sldId id="272" r:id="rId9"/>
    <p:sldId id="276" r:id="rId10"/>
    <p:sldId id="278" r:id="rId11"/>
    <p:sldId id="27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13F"/>
    <a:srgbClr val="67C4BB"/>
    <a:srgbClr val="2DD000"/>
    <a:srgbClr val="FFF1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0360" autoAdjust="0"/>
  </p:normalViewPr>
  <p:slideViewPr>
    <p:cSldViewPr snapToGrid="0" snapToObjects="1">
      <p:cViewPr varScale="1">
        <p:scale>
          <a:sx n="72" d="100"/>
          <a:sy n="72" d="100"/>
        </p:scale>
        <p:origin x="11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t>07/02/2021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2217-AD69-429A-9CCA-215ED8A7E5E0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318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Images:</a:t>
            </a:r>
            <a:r>
              <a:rPr lang="en-GB" baseline="0" dirty="0"/>
              <a:t>  Clipart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3163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707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707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707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7075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707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707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279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/Users/Nomad/Dropbox/NOMAD%20(1)/MARK'S%20ON%20THE%20GO/YC%20Migration%20resources/YC%20icon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/Users/Nomad/Dropbox/NOMAD%20(1)/MARK'S%20ON%20THE%20GO/YC%20Migration%20resources/YC%20icon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43520" y="0"/>
            <a:ext cx="9296377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9912" y="-1558509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0" y="-1909460"/>
            <a:ext cx="3532120" cy="37256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327523" y="1816202"/>
            <a:ext cx="48164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36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Resilience: Bouncing Back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1CCD3486-368A-2641-8B19-68DF8D5FA6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2270" y="2097155"/>
            <a:ext cx="5019261" cy="5019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896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861936" y="1347021"/>
            <a:ext cx="6762674" cy="1840610"/>
          </a:xfrm>
          <a:prstGeom prst="wedgeRoundRectCallout">
            <a:avLst>
              <a:gd name="adj1" fmla="val 37778"/>
              <a:gd name="adj2" fmla="val 85193"/>
              <a:gd name="adj3" fmla="val 16667"/>
            </a:avLst>
          </a:prstGeom>
          <a:noFill/>
          <a:ln w="25400">
            <a:solidFill>
              <a:srgbClr val="67C4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974360" y="1605677"/>
            <a:ext cx="6456587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3200" dirty="0">
                <a:latin typeface="Century Gothic" panose="020B0502020202020204" pitchFamily="34" charset="0"/>
              </a:rPr>
              <a:t>In this lesson we will looking at how we might bounce back when things get difficult.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13934" y="3446287"/>
            <a:ext cx="1608033" cy="247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3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1670" y="1291609"/>
            <a:ext cx="46318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I remember when I first got my skateboard. I went down a hill too fast and fell down. At first I didn't want to get back on, but my dad said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"When you fall off you should get straight back on. " </a:t>
            </a:r>
          </a:p>
          <a:p>
            <a:endParaRPr lang="en-GB" sz="3200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02683" y="2794322"/>
            <a:ext cx="2015499" cy="3096863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4986128" y="998880"/>
            <a:ext cx="2736304" cy="1728191"/>
          </a:xfrm>
          <a:prstGeom prst="wedgeRoundRectCallout">
            <a:avLst>
              <a:gd name="adj1" fmla="val 19567"/>
              <a:gd name="adj2" fmla="val 85402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bounced back!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8692" y="4492485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It was good advice.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I overcame my fear.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6737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225" y="3356062"/>
            <a:ext cx="2475680" cy="247145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81351" y="1596532"/>
            <a:ext cx="506198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I got a new puzzle for my birthday.  I wanted to do it by myself, but it was really hard.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At first I got cross.  Then I remembered I could ask for help.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I asked my Grandma to do it with me and it looked great when we’d finished. 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4986128" y="998880"/>
            <a:ext cx="2736304" cy="1728191"/>
          </a:xfrm>
          <a:prstGeom prst="wedgeRoundRectCallout">
            <a:avLst>
              <a:gd name="adj1" fmla="val -2084"/>
              <a:gd name="adj2" fmla="val 10030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bounced back!</a:t>
            </a:r>
          </a:p>
        </p:txBody>
      </p:sp>
    </p:spTree>
    <p:extLst>
      <p:ext uri="{BB962C8B-B14F-4D97-AF65-F5344CB8AC3E}">
        <p14:creationId xmlns:p14="http://schemas.microsoft.com/office/powerpoint/2010/main" val="60756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2847" y="1299142"/>
            <a:ext cx="427908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I love maths, but there was a time when I was frightened of learning new things. I was scared of making mistakes.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My teacher told me not to worry if I got it wrong at first, I was still learning.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Now I know that making mistakes helps us learn, and I love new challenges.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6655" y="1164310"/>
            <a:ext cx="2378488" cy="2091572"/>
          </a:xfrm>
          <a:prstGeom prst="rect">
            <a:avLst/>
          </a:prstGeom>
        </p:spPr>
      </p:pic>
      <p:sp>
        <p:nvSpPr>
          <p:cNvPr id="18" name="Cloud Callout 17"/>
          <p:cNvSpPr/>
          <p:nvPr/>
        </p:nvSpPr>
        <p:spPr>
          <a:xfrm>
            <a:off x="7260220" y="810176"/>
            <a:ext cx="1878364" cy="1580027"/>
          </a:xfrm>
          <a:prstGeom prst="cloudCallout">
            <a:avLst>
              <a:gd name="adj1" fmla="val -76325"/>
              <a:gd name="adj2" fmla="val -58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2"/>
                </a:solidFill>
                <a:latin typeface="Century Gothic" panose="020B0502020202020204" pitchFamily="34" charset="0"/>
              </a:rPr>
              <a:t>10 - 5 = 5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836" y="3640290"/>
            <a:ext cx="2292748" cy="2385850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4262029" y="3448082"/>
            <a:ext cx="2783710" cy="1448126"/>
          </a:xfrm>
          <a:prstGeom prst="wedgeRoundRectCallout">
            <a:avLst>
              <a:gd name="adj1" fmla="val 74968"/>
              <a:gd name="adj2" fmla="val -19670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keep bouncing back!</a:t>
            </a:r>
          </a:p>
        </p:txBody>
      </p:sp>
    </p:spTree>
    <p:extLst>
      <p:ext uri="{BB962C8B-B14F-4D97-AF65-F5344CB8AC3E}">
        <p14:creationId xmlns:p14="http://schemas.microsoft.com/office/powerpoint/2010/main" val="358890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0893" y="1409659"/>
            <a:ext cx="49685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When I first came to England sometimes I got my words mixed up.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It made me nervous about talking in class.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I asked my friends to tell me the right way to say things.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That way I learned quickly.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6384" y="2744780"/>
            <a:ext cx="1838285" cy="3048585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4986128" y="998880"/>
            <a:ext cx="2736304" cy="1728191"/>
          </a:xfrm>
          <a:prstGeom prst="wedgeRoundRectCallout">
            <a:avLst>
              <a:gd name="adj1" fmla="val 19567"/>
              <a:gd name="adj2" fmla="val 85402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bounced back!</a:t>
            </a:r>
          </a:p>
        </p:txBody>
      </p:sp>
    </p:spTree>
    <p:extLst>
      <p:ext uri="{BB962C8B-B14F-4D97-AF65-F5344CB8AC3E}">
        <p14:creationId xmlns:p14="http://schemas.microsoft.com/office/powerpoint/2010/main" val="192836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383188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endParaRPr lang="en-GB" altLang="en-US" dirty="0">
              <a:latin typeface="Century Gothic" panose="020B0502020202020204" pitchFamily="34" charset="0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8264" y="2307234"/>
            <a:ext cx="45365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People think I am brave and tough because I climb trees and go exploring.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I am not so much brave as  good at finding solutions to problems when I get into difficulties.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33792" y="2934218"/>
            <a:ext cx="3410208" cy="3055546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4632442" y="1064173"/>
            <a:ext cx="2202699" cy="1083007"/>
          </a:xfrm>
          <a:prstGeom prst="wedgeRoundRectCallout">
            <a:avLst>
              <a:gd name="adj1" fmla="val 42129"/>
              <a:gd name="adj2" fmla="val 14253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bounce back!</a:t>
            </a:r>
          </a:p>
        </p:txBody>
      </p:sp>
    </p:spTree>
    <p:extLst>
      <p:ext uri="{BB962C8B-B14F-4D97-AF65-F5344CB8AC3E}">
        <p14:creationId xmlns:p14="http://schemas.microsoft.com/office/powerpoint/2010/main" val="191938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endParaRPr lang="en-GB" altLang="en-US" dirty="0">
              <a:latin typeface="Century Gothic" panose="020B0502020202020204" pitchFamily="34" charset="0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5445" y="1580743"/>
            <a:ext cx="30934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I was very sick when I was young, and was always at </a:t>
            </a:r>
            <a:r>
              <a:rPr lang="en-GB" sz="2400">
                <a:latin typeface="Century Gothic" panose="020B0502020202020204" pitchFamily="34" charset="0"/>
              </a:rPr>
              <a:t>the vet, </a:t>
            </a:r>
            <a:r>
              <a:rPr lang="en-GB" sz="2400" dirty="0">
                <a:latin typeface="Century Gothic" panose="020B0502020202020204" pitchFamily="34" charset="0"/>
              </a:rPr>
              <a:t>but I didn't let it get me down.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The vet said that my determination to get well really helped.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099" y="2580794"/>
            <a:ext cx="2447831" cy="3368324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7002353" y="957077"/>
            <a:ext cx="2013995" cy="1545074"/>
          </a:xfrm>
          <a:prstGeom prst="wedgeRoundRectCallout">
            <a:avLst>
              <a:gd name="adj1" fmla="val -36384"/>
              <a:gd name="adj2" fmla="val 80806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Now I’m as fit as a fiddle!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617976" y="3488017"/>
            <a:ext cx="2736304" cy="1728191"/>
          </a:xfrm>
          <a:prstGeom prst="wedgeRoundRectCallout">
            <a:avLst>
              <a:gd name="adj1" fmla="val 73223"/>
              <a:gd name="adj2" fmla="val -37560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bounced back!</a:t>
            </a:r>
          </a:p>
        </p:txBody>
      </p:sp>
    </p:spTree>
    <p:extLst>
      <p:ext uri="{BB962C8B-B14F-4D97-AF65-F5344CB8AC3E}">
        <p14:creationId xmlns:p14="http://schemas.microsoft.com/office/powerpoint/2010/main" val="268988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endParaRPr lang="en-GB" altLang="en-US" dirty="0">
              <a:latin typeface="Century Gothic" panose="020B0502020202020204" pitchFamily="34" charset="0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25421" y="1756039"/>
            <a:ext cx="1093242" cy="16797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5445" y="2075877"/>
            <a:ext cx="72604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Go-Givers don't worry if they make mistakes.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They know it's one of the best ways of learning</a:t>
            </a:r>
            <a:r>
              <a:rPr lang="en-GB" dirty="0">
                <a:latin typeface="Century Gothic" panose="020B0502020202020204" pitchFamily="34" charset="0"/>
              </a:rPr>
              <a:t>.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627582" y="4530447"/>
            <a:ext cx="76194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When they get into problems, instead of worrying, they start thinking about ways of solving them.</a:t>
            </a:r>
          </a:p>
          <a:p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255463"/>
            <a:ext cx="1535211" cy="137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98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endParaRPr lang="en-GB" altLang="en-US" dirty="0">
              <a:latin typeface="Century Gothic" panose="020B0502020202020204" pitchFamily="34" charset="0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518349" y="3575795"/>
            <a:ext cx="6526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They shrug off bad experiences and carry 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5445" y="1751636"/>
            <a:ext cx="70912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When things are bad they imagine how they might be better in the future. </a:t>
            </a:r>
          </a:p>
          <a:p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762" y="1428272"/>
            <a:ext cx="1275195" cy="17547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039" y="3292962"/>
            <a:ext cx="1624271" cy="14283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99214" y="5264359"/>
            <a:ext cx="637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They bounce back!</a:t>
            </a:r>
          </a:p>
        </p:txBody>
      </p:sp>
    </p:spTree>
    <p:extLst>
      <p:ext uri="{BB962C8B-B14F-4D97-AF65-F5344CB8AC3E}">
        <p14:creationId xmlns:p14="http://schemas.microsoft.com/office/powerpoint/2010/main" val="3326783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 descr="http://3.bp.blogspot.com/-imVrm1bj65g/T4ULAVUitXI/AAAAAAAABX8/C95DGREcc74/s1600/Optimistic-and-Pessimistic-Twins1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994" y="2627453"/>
            <a:ext cx="4964186" cy="3308912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ular Callout 13"/>
          <p:cNvSpPr/>
          <p:nvPr/>
        </p:nvSpPr>
        <p:spPr>
          <a:xfrm>
            <a:off x="242431" y="1344242"/>
            <a:ext cx="2228850" cy="952500"/>
          </a:xfrm>
          <a:prstGeom prst="wedgeRoundRectCallout">
            <a:avLst>
              <a:gd name="adj1" fmla="val 55545"/>
              <a:gd name="adj2" fmla="val 81615"/>
              <a:gd name="adj3" fmla="val 16667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/>
                <a:cs typeface="Calibri"/>
              </a:rPr>
              <a:t>I’ve got a brilliant idea!</a:t>
            </a:r>
            <a:endParaRPr lang="en-GB" sz="1100" dirty="0">
              <a:effectLst/>
              <a:latin typeface="Century Gothic" panose="020B0502020202020204" pitchFamily="34" charset="0"/>
              <a:ea typeface="Calibri"/>
              <a:cs typeface="Calibri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6465789" y="1140118"/>
            <a:ext cx="1933575" cy="1095375"/>
          </a:xfrm>
          <a:prstGeom prst="wedgeRoundRectCallout">
            <a:avLst>
              <a:gd name="adj1" fmla="val -43465"/>
              <a:gd name="adj2" fmla="val 83278"/>
              <a:gd name="adj3" fmla="val 16667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/>
                <a:cs typeface="Calibri"/>
              </a:rPr>
              <a:t>There’s no point trying.</a:t>
            </a:r>
            <a:endParaRPr lang="en-GB" sz="1100" dirty="0">
              <a:effectLst/>
              <a:latin typeface="Century Gothic" panose="020B0502020202020204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0844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912</TotalTime>
  <Words>475</Words>
  <Application>Microsoft Office PowerPoint</Application>
  <PresentationFormat>On-screen Show (4:3)</PresentationFormat>
  <Paragraphs>76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S Watts (Morriston Primary School)</cp:lastModifiedBy>
  <cp:revision>92</cp:revision>
  <cp:lastPrinted>2018-05-08T18:30:18Z</cp:lastPrinted>
  <dcterms:created xsi:type="dcterms:W3CDTF">2018-05-08T12:54:30Z</dcterms:created>
  <dcterms:modified xsi:type="dcterms:W3CDTF">2021-02-07T11:32:54Z</dcterms:modified>
</cp:coreProperties>
</file>