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2AF2-47B4-4F17-AD17-1EB8287137F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4ADD-87C2-43DB-8C9B-1BE30E14A97F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2AF2-47B4-4F17-AD17-1EB8287137F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4ADD-87C2-43DB-8C9B-1BE30E14A97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2AF2-47B4-4F17-AD17-1EB8287137F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4ADD-87C2-43DB-8C9B-1BE30E14A97F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2AF2-47B4-4F17-AD17-1EB8287137F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4ADD-87C2-43DB-8C9B-1BE30E14A97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2AF2-47B4-4F17-AD17-1EB8287137F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4ADD-87C2-43DB-8C9B-1BE30E14A97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2AF2-47B4-4F17-AD17-1EB8287137F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4ADD-87C2-43DB-8C9B-1BE30E14A97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2AF2-47B4-4F17-AD17-1EB8287137F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4ADD-87C2-43DB-8C9B-1BE30E14A97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2AF2-47B4-4F17-AD17-1EB8287137F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4ADD-87C2-43DB-8C9B-1BE30E14A97F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5BDC2AF2-47B4-4F17-AD17-1EB8287137F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58C94ADD-87C2-43DB-8C9B-1BE30E14A97F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2AF2-47B4-4F17-AD17-1EB8287137F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4ADD-87C2-43DB-8C9B-1BE30E14A97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C2AF2-47B4-4F17-AD17-1EB8287137F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94ADD-87C2-43DB-8C9B-1BE30E14A97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5BDC2AF2-47B4-4F17-AD17-1EB8287137FD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58C94ADD-87C2-43DB-8C9B-1BE30E14A97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hyperlink" Target="https://youtu.be/NIDljNDg4a8" TargetMode="External"/><Relationship Id="rId7" Type="http://schemas.openxmlformats.org/officeDocument/2006/relationships/image" Target="../media/image1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youtu.be/8J_6-4Pn4cc" TargetMode="External"/><Relationship Id="rId11" Type="http://schemas.openxmlformats.org/officeDocument/2006/relationships/image" Target="../media/image14.png"/><Relationship Id="rId5" Type="http://schemas.openxmlformats.org/officeDocument/2006/relationships/image" Target="../media/image10.png"/><Relationship Id="rId10" Type="http://schemas.openxmlformats.org/officeDocument/2006/relationships/image" Target="../media/image13.jpg"/><Relationship Id="rId4" Type="http://schemas.openxmlformats.org/officeDocument/2006/relationships/image" Target="../media/image9.jpeg"/><Relationship Id="rId9" Type="http://schemas.openxmlformats.org/officeDocument/2006/relationships/hyperlink" Target="https://youtu.be/4FfJCBEvOPk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H4t8bi33D4k" TargetMode="External"/><Relationship Id="rId7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pn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4285" y="404664"/>
            <a:ext cx="5505450" cy="16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657" y="3513883"/>
            <a:ext cx="4488499" cy="122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395536" y="3753214"/>
            <a:ext cx="7772400" cy="1470025"/>
          </a:xfrm>
          <a:prstGeom prst="rect">
            <a:avLst/>
          </a:prstGeom>
        </p:spPr>
        <p:txBody>
          <a:bodyPr vert="horz" lIns="91440" tIns="0" rIns="45720" bIns="0" rtlCol="0" anchor="t">
            <a:no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700" b="1" kern="1200">
                <a:solidFill>
                  <a:schemeClr val="accent1">
                    <a:satMod val="150000"/>
                  </a:schemeClr>
                </a:solidFill>
                <a:effectLst/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GB" sz="6000" dirty="0" smtClean="0">
                <a:solidFill>
                  <a:srgbClr val="FF0000"/>
                </a:solidFill>
              </a:rPr>
              <a:t/>
            </a:r>
            <a:br>
              <a:rPr lang="en-GB" sz="6000" dirty="0" smtClean="0">
                <a:solidFill>
                  <a:srgbClr val="FF0000"/>
                </a:solidFill>
              </a:rPr>
            </a:br>
            <a:endParaRPr lang="en-GB" sz="4000" dirty="0">
              <a:solidFill>
                <a:srgbClr val="FF0000"/>
              </a:solidFill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7091" y="6093296"/>
            <a:ext cx="1280171" cy="669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6629030" y="6042507"/>
            <a:ext cx="2448272" cy="720080"/>
          </a:xfrm>
          <a:prstGeom prst="roundRect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b="1" dirty="0" smtClean="0">
                <a:solidFill>
                  <a:srgbClr val="FF0000"/>
                </a:solidFill>
              </a:rPr>
              <a:t>5/2/2021</a:t>
            </a:r>
            <a:endParaRPr lang="en-GB" sz="3000" b="1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868" y="2780147"/>
            <a:ext cx="1409526" cy="1345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99" y="96532"/>
            <a:ext cx="5876511" cy="227477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623" y="5117659"/>
            <a:ext cx="9144000" cy="97563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2371310"/>
            <a:ext cx="2561086" cy="1920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9562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ular Callout 16"/>
          <p:cNvSpPr/>
          <p:nvPr/>
        </p:nvSpPr>
        <p:spPr>
          <a:xfrm>
            <a:off x="539552" y="338273"/>
            <a:ext cx="3168352" cy="1584176"/>
          </a:xfrm>
          <a:prstGeom prst="wedgeRectCallout">
            <a:avLst>
              <a:gd name="adj1" fmla="val -19521"/>
              <a:gd name="adj2" fmla="val 82615"/>
            </a:avLst>
          </a:prstGeom>
          <a:ln>
            <a:solidFill>
              <a:srgbClr val="FF0000">
                <a:alpha val="7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What kind of music do you like?</a:t>
            </a:r>
            <a:endParaRPr lang="en-GB" sz="3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64" y="4365104"/>
            <a:ext cx="5876511" cy="2274778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3220447" y="1993713"/>
            <a:ext cx="4063605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000" b="1" dirty="0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Rock</a:t>
            </a:r>
          </a:p>
          <a:p>
            <a:r>
              <a:rPr lang="en-GB" sz="5000" b="1" dirty="0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Pop</a:t>
            </a:r>
          </a:p>
          <a:p>
            <a:r>
              <a:rPr lang="en-GB" sz="5000" b="1" dirty="0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Classical</a:t>
            </a:r>
          </a:p>
          <a:p>
            <a:r>
              <a:rPr lang="en-GB" sz="5000" b="1" dirty="0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Hip hop</a:t>
            </a:r>
          </a:p>
          <a:p>
            <a:r>
              <a:rPr lang="en-GB" sz="5000" b="1" dirty="0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Ballad</a:t>
            </a:r>
            <a:endParaRPr lang="en-GB" sz="5000" b="1" dirty="0">
              <a:solidFill>
                <a:srgbClr val="00B050"/>
              </a:solidFill>
              <a:latin typeface="SassoonCRInfantMedium" panose="02000603020000020003" pitchFamily="2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169953"/>
            <a:ext cx="3353174" cy="2514881"/>
          </a:xfrm>
          <a:prstGeom prst="rect">
            <a:avLst/>
          </a:prstGeom>
        </p:spPr>
      </p:pic>
      <p:sp>
        <p:nvSpPr>
          <p:cNvPr id="23" name="Rectangular Callout 22"/>
          <p:cNvSpPr/>
          <p:nvPr/>
        </p:nvSpPr>
        <p:spPr>
          <a:xfrm>
            <a:off x="5672523" y="4710405"/>
            <a:ext cx="3168352" cy="1584176"/>
          </a:xfrm>
          <a:prstGeom prst="wedgeRectCallout">
            <a:avLst>
              <a:gd name="adj1" fmla="val -19521"/>
              <a:gd name="adj2" fmla="val 82615"/>
            </a:avLst>
          </a:prstGeom>
          <a:ln>
            <a:solidFill>
              <a:srgbClr val="FF0000">
                <a:alpha val="7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Pa </a:t>
            </a:r>
            <a:r>
              <a:rPr lang="en-GB" sz="3000" dirty="0" err="1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fath</a:t>
            </a:r>
            <a:r>
              <a:rPr lang="en-GB" sz="3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 o </a:t>
            </a:r>
            <a:r>
              <a:rPr lang="en-GB" sz="3000" dirty="0" err="1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fiwsig</a:t>
            </a:r>
            <a:r>
              <a:rPr lang="en-GB" sz="3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 </a:t>
            </a:r>
            <a:r>
              <a:rPr lang="en-GB" sz="3000" dirty="0" err="1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wyt</a:t>
            </a:r>
            <a:r>
              <a:rPr lang="en-GB" sz="3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 </a:t>
            </a:r>
            <a:r>
              <a:rPr lang="en-GB" sz="3000" dirty="0" err="1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ti’n</a:t>
            </a:r>
            <a:r>
              <a:rPr lang="en-GB" sz="3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 </a:t>
            </a:r>
            <a:r>
              <a:rPr lang="en-GB" sz="3000" dirty="0" err="1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hoffi</a:t>
            </a:r>
            <a:r>
              <a:rPr lang="en-GB" sz="3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?</a:t>
            </a:r>
            <a:endParaRPr lang="en-GB" sz="3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138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64" y="4365104"/>
            <a:ext cx="5876511" cy="2274778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2987824" y="2006226"/>
            <a:ext cx="5904656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" b="1" dirty="0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Roc - Rock</a:t>
            </a:r>
          </a:p>
          <a:p>
            <a:r>
              <a:rPr lang="en-GB" sz="3500" b="1" dirty="0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Pop - Pop</a:t>
            </a:r>
          </a:p>
          <a:p>
            <a:r>
              <a:rPr lang="en-GB" sz="3500" b="1" dirty="0" err="1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Clasurol</a:t>
            </a:r>
            <a:r>
              <a:rPr lang="en-GB" sz="3500" b="1" dirty="0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 - Classical</a:t>
            </a:r>
          </a:p>
          <a:p>
            <a:r>
              <a:rPr lang="en-GB" sz="3500" b="1" dirty="0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Hip hop – Hip hop</a:t>
            </a:r>
          </a:p>
          <a:p>
            <a:r>
              <a:rPr lang="en-GB" sz="3500" b="1" dirty="0" err="1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Cerddoriaeth</a:t>
            </a:r>
            <a:r>
              <a:rPr lang="en-GB" sz="3500" b="1" dirty="0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 </a:t>
            </a:r>
            <a:r>
              <a:rPr lang="en-GB" sz="3500" b="1" dirty="0" err="1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cariad</a:t>
            </a:r>
            <a:r>
              <a:rPr lang="en-GB" sz="3500" b="1" dirty="0" smtClean="0">
                <a:solidFill>
                  <a:srgbClr val="00B050"/>
                </a:solidFill>
                <a:latin typeface="SassoonCRInfantMedium" panose="02000603020000020003" pitchFamily="2" charset="0"/>
              </a:rPr>
              <a:t>- Ballads </a:t>
            </a:r>
            <a:endParaRPr lang="en-GB" sz="3500" b="1" dirty="0">
              <a:solidFill>
                <a:srgbClr val="00B050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3" name="Rectangular Callout 22"/>
          <p:cNvSpPr/>
          <p:nvPr/>
        </p:nvSpPr>
        <p:spPr>
          <a:xfrm>
            <a:off x="237764" y="116632"/>
            <a:ext cx="3168352" cy="1584176"/>
          </a:xfrm>
          <a:prstGeom prst="wedgeRectCallout">
            <a:avLst>
              <a:gd name="adj1" fmla="val -19521"/>
              <a:gd name="adj2" fmla="val 82615"/>
            </a:avLst>
          </a:prstGeom>
          <a:ln>
            <a:solidFill>
              <a:srgbClr val="FF0000">
                <a:alpha val="79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000" dirty="0" smtClean="0">
                <a:solidFill>
                  <a:srgbClr val="FF0000"/>
                </a:solidFill>
              </a:rPr>
              <a:t>Answer the question using: </a:t>
            </a:r>
          </a:p>
          <a:p>
            <a:pPr algn="ctr"/>
            <a:r>
              <a:rPr lang="en-GB" sz="3000" i="1" dirty="0" err="1" smtClean="0">
                <a:solidFill>
                  <a:srgbClr val="FF0000"/>
                </a:solidFill>
              </a:rPr>
              <a:t>Dw</a:t>
            </a:r>
            <a:r>
              <a:rPr lang="en-GB" sz="3000" i="1" dirty="0" smtClean="0">
                <a:solidFill>
                  <a:srgbClr val="FF0000"/>
                </a:solidFill>
              </a:rPr>
              <a:t> </a:t>
            </a:r>
            <a:r>
              <a:rPr lang="en-GB" sz="3000" i="1" dirty="0" err="1" smtClean="0">
                <a:solidFill>
                  <a:srgbClr val="FF0000"/>
                </a:solidFill>
              </a:rPr>
              <a:t>i‘n</a:t>
            </a:r>
            <a:r>
              <a:rPr lang="en-GB" sz="3000" i="1" dirty="0" smtClean="0">
                <a:solidFill>
                  <a:srgbClr val="FF0000"/>
                </a:solidFill>
              </a:rPr>
              <a:t> </a:t>
            </a:r>
            <a:r>
              <a:rPr lang="en-GB" sz="3000" i="1" dirty="0" err="1" smtClean="0">
                <a:solidFill>
                  <a:srgbClr val="FF0000"/>
                </a:solidFill>
              </a:rPr>
              <a:t>hoffi</a:t>
            </a:r>
            <a:r>
              <a:rPr lang="en-GB" sz="3000" i="1" dirty="0" smtClean="0">
                <a:solidFill>
                  <a:srgbClr val="FF0000"/>
                </a:solidFill>
              </a:rPr>
              <a:t>…….</a:t>
            </a:r>
            <a:endParaRPr lang="en-GB" sz="3000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248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64" y="4365104"/>
            <a:ext cx="5876511" cy="227477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435414" y="116632"/>
            <a:ext cx="7920880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 smtClean="0">
                <a:solidFill>
                  <a:schemeClr val="bg1"/>
                </a:solidFill>
                <a:latin typeface="SassoonCRInfantMedium" panose="02000603020000020003" pitchFamily="2" charset="0"/>
              </a:rPr>
              <a:t>Listen to the Welsh language music by clicking on the  QR codes – pick your favourite song or choose your own Welsh language song.</a:t>
            </a:r>
            <a:endParaRPr lang="en-GB" sz="2500" b="1" dirty="0">
              <a:solidFill>
                <a:schemeClr val="bg1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256034" y="1708860"/>
            <a:ext cx="2263783" cy="3601892"/>
            <a:chOff x="3640548" y="979479"/>
            <a:chExt cx="3954371" cy="5527338"/>
          </a:xfrm>
        </p:grpSpPr>
        <p:grpSp>
          <p:nvGrpSpPr>
            <p:cNvPr id="7" name="Group 6"/>
            <p:cNvGrpSpPr/>
            <p:nvPr/>
          </p:nvGrpSpPr>
          <p:grpSpPr>
            <a:xfrm>
              <a:off x="3640548" y="979479"/>
              <a:ext cx="3954371" cy="5527338"/>
              <a:chOff x="8028" y="1456558"/>
              <a:chExt cx="3954371" cy="5527338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8028" y="1456558"/>
                <a:ext cx="3954371" cy="5527338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 w="47625">
                <a:solidFill>
                  <a:srgbClr val="0F04E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prstClr val="white"/>
                  </a:solidFill>
                </a:endParaRPr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127298" y="1643270"/>
                <a:ext cx="3721994" cy="2816577"/>
              </a:xfrm>
              <a:prstGeom prst="rect">
                <a:avLst/>
              </a:prstGeom>
              <a:solidFill>
                <a:srgbClr val="0F04EE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prstClr val="white"/>
                  </a:solidFill>
                </a:endParaRPr>
              </a:p>
            </p:txBody>
          </p:sp>
          <p:pic>
            <p:nvPicPr>
              <p:cNvPr id="13" name="Picture 12">
                <a:hlinkClick r:id="rId3"/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9471" y="1973257"/>
                <a:ext cx="3291483" cy="2184721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</p:grp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65234" y="3637563"/>
              <a:ext cx="1905000" cy="1905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3759818" y="6067068"/>
              <a:ext cx="3721994" cy="369332"/>
            </a:xfrm>
            <a:prstGeom prst="rect">
              <a:avLst/>
            </a:prstGeom>
            <a:solidFill>
              <a:srgbClr val="0F04EE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971991" y="5478896"/>
              <a:ext cx="3454635" cy="5478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 err="1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Gwreiddiau</a:t>
              </a:r>
              <a:endParaRPr lang="en-GB" sz="1600" b="1" dirty="0">
                <a:solidFill>
                  <a:srgbClr val="FF0000"/>
                </a:solidFill>
                <a:latin typeface="Segoe Script" panose="020B0504020000000003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881913" y="1609810"/>
            <a:ext cx="2736028" cy="4975656"/>
            <a:chOff x="3640548" y="979478"/>
            <a:chExt cx="3954371" cy="6068965"/>
          </a:xfrm>
        </p:grpSpPr>
        <p:grpSp>
          <p:nvGrpSpPr>
            <p:cNvPr id="15" name="Group 14"/>
            <p:cNvGrpSpPr/>
            <p:nvPr/>
          </p:nvGrpSpPr>
          <p:grpSpPr>
            <a:xfrm>
              <a:off x="3640548" y="979478"/>
              <a:ext cx="3954371" cy="6068965"/>
              <a:chOff x="8028" y="1456557"/>
              <a:chExt cx="3954371" cy="6068965"/>
            </a:xfrm>
          </p:grpSpPr>
          <p:sp>
            <p:nvSpPr>
              <p:cNvPr id="21" name="Rectangle 20"/>
              <p:cNvSpPr/>
              <p:nvPr/>
            </p:nvSpPr>
            <p:spPr>
              <a:xfrm>
                <a:off x="8028" y="1456557"/>
                <a:ext cx="3954371" cy="6068965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 w="47625">
                <a:solidFill>
                  <a:srgbClr val="CC00C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prstClr val="white"/>
                  </a:solidFill>
                </a:endParaRPr>
              </a:p>
            </p:txBody>
          </p:sp>
          <p:sp>
            <p:nvSpPr>
              <p:cNvPr id="22" name="Rectangle 21"/>
              <p:cNvSpPr/>
              <p:nvPr/>
            </p:nvSpPr>
            <p:spPr>
              <a:xfrm>
                <a:off x="127298" y="1643270"/>
                <a:ext cx="3721994" cy="2816577"/>
              </a:xfrm>
              <a:prstGeom prst="rect">
                <a:avLst/>
              </a:prstGeom>
              <a:solidFill>
                <a:srgbClr val="846E8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prstClr val="white"/>
                  </a:solidFill>
                </a:endParaRPr>
              </a:p>
            </p:txBody>
          </p:sp>
          <p:pic>
            <p:nvPicPr>
              <p:cNvPr id="24" name="Picture 23">
                <a:hlinkClick r:id="rId6"/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9471" y="1671389"/>
                <a:ext cx="3291483" cy="2788458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</p:grp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65233" y="4069299"/>
              <a:ext cx="1905000" cy="1905000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3816380" y="6023567"/>
              <a:ext cx="3721993" cy="824759"/>
            </a:xfrm>
            <a:prstGeom prst="rect">
              <a:avLst/>
            </a:prstGeom>
            <a:solidFill>
              <a:srgbClr val="846E8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4027179" y="6060830"/>
              <a:ext cx="3454634" cy="6381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400" b="1" dirty="0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Mae </a:t>
              </a:r>
              <a:r>
                <a:rPr lang="en-GB" sz="1400" b="1" dirty="0" err="1">
                  <a:solidFill>
                    <a:srgbClr val="FF0000"/>
                  </a:solidFill>
                  <a:latin typeface="Segoe Script" panose="020B0504020000000003" pitchFamily="34" charset="0"/>
                </a:rPr>
                <a:t>r</a:t>
              </a:r>
              <a:r>
                <a:rPr lang="en-GB" sz="1400" b="1" dirty="0" err="1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hywyn</a:t>
              </a:r>
              <a:r>
                <a:rPr lang="en-GB" sz="1400" b="1" dirty="0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 </a:t>
              </a:r>
              <a:r>
                <a:rPr lang="en-GB" sz="1400" b="1" dirty="0" err="1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wedi</a:t>
              </a:r>
              <a:r>
                <a:rPr lang="en-GB" sz="1400" b="1" dirty="0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 </a:t>
              </a:r>
              <a:r>
                <a:rPr lang="en-GB" sz="1400" b="1" dirty="0" err="1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dwyn</a:t>
              </a:r>
              <a:r>
                <a:rPr lang="en-GB" sz="1400" b="1" dirty="0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 </a:t>
              </a:r>
              <a:r>
                <a:rPr lang="en-GB" sz="1400" b="1" dirty="0" err="1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fy</a:t>
              </a:r>
              <a:r>
                <a:rPr lang="en-GB" sz="1400" b="1" dirty="0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 </a:t>
              </a:r>
              <a:r>
                <a:rPr lang="en-GB" sz="1400" b="1" dirty="0" err="1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nhrwyn</a:t>
              </a:r>
              <a:endParaRPr lang="en-GB" sz="1400" b="1" dirty="0">
                <a:solidFill>
                  <a:srgbClr val="FF0000"/>
                </a:solidFill>
                <a:latin typeface="Segoe Script" panose="020B0504020000000003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6003271" y="1703423"/>
            <a:ext cx="2948244" cy="4150815"/>
            <a:chOff x="3640548" y="979479"/>
            <a:chExt cx="4113465" cy="5539399"/>
          </a:xfrm>
        </p:grpSpPr>
        <p:grpSp>
          <p:nvGrpSpPr>
            <p:cNvPr id="26" name="Group 25"/>
            <p:cNvGrpSpPr/>
            <p:nvPr/>
          </p:nvGrpSpPr>
          <p:grpSpPr>
            <a:xfrm>
              <a:off x="3640548" y="979479"/>
              <a:ext cx="3954371" cy="5527338"/>
              <a:chOff x="8028" y="1456558"/>
              <a:chExt cx="3954371" cy="5527338"/>
            </a:xfrm>
          </p:grpSpPr>
          <p:sp>
            <p:nvSpPr>
              <p:cNvPr id="30" name="Rectangle 29"/>
              <p:cNvSpPr/>
              <p:nvPr/>
            </p:nvSpPr>
            <p:spPr>
              <a:xfrm>
                <a:off x="8028" y="1456558"/>
                <a:ext cx="3954371" cy="5527338"/>
              </a:xfrm>
              <a:prstGeom prst="rect">
                <a:avLst/>
              </a:prstGeom>
              <a:solidFill>
                <a:schemeClr val="bg1">
                  <a:alpha val="80000"/>
                </a:schemeClr>
              </a:solidFill>
              <a:ln w="47625">
                <a:solidFill>
                  <a:srgbClr val="00B05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1" name="Rectangle 30"/>
              <p:cNvSpPr/>
              <p:nvPr/>
            </p:nvSpPr>
            <p:spPr>
              <a:xfrm>
                <a:off x="127298" y="1643270"/>
                <a:ext cx="3721994" cy="2816577"/>
              </a:xfrm>
              <a:prstGeom prst="rect">
                <a:avLst/>
              </a:prstGeom>
              <a:solidFill>
                <a:srgbClr val="51BF33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32" name="Picture 31">
                <a:hlinkClick r:id="rId9"/>
              </p:cNvPr>
              <p:cNvPicPr>
                <a:picLocks noChangeAspect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2688" y="1643270"/>
                <a:ext cx="3431214" cy="2281897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  <p:sp>
            <p:nvSpPr>
              <p:cNvPr id="33" name="TextBox 32"/>
              <p:cNvSpPr txBox="1"/>
              <p:nvPr/>
            </p:nvSpPr>
            <p:spPr>
              <a:xfrm>
                <a:off x="576939" y="3850778"/>
                <a:ext cx="2819704" cy="16018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b="1" dirty="0" smtClean="0">
                    <a:solidFill>
                      <a:srgbClr val="FF0000"/>
                    </a:solidFill>
                    <a:latin typeface="Segoe Script" panose="020B0504020000000003" pitchFamily="34" charset="0"/>
                  </a:rPr>
                  <a:t>Candel</a:t>
                </a:r>
                <a:r>
                  <a:rPr lang="en-GB" sz="3600" b="1" dirty="0" smtClean="0">
                    <a:solidFill>
                      <a:schemeClr val="bg1"/>
                    </a:solidFill>
                    <a:latin typeface="Segoe Script" panose="020B0504020000000003" pitchFamily="34" charset="0"/>
                  </a:rPr>
                  <a:t>as</a:t>
                </a:r>
                <a:endParaRPr lang="en-GB" sz="3600" b="1" dirty="0">
                  <a:solidFill>
                    <a:schemeClr val="bg1"/>
                  </a:solidFill>
                  <a:latin typeface="Segoe Script" panose="020B0504020000000003" pitchFamily="34" charset="0"/>
                </a:endParaRPr>
              </a:p>
            </p:txBody>
          </p:sp>
        </p:grp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65233" y="4069299"/>
              <a:ext cx="1905000" cy="1905000"/>
            </a:xfrm>
            <a:prstGeom prst="rect">
              <a:avLst/>
            </a:prstGeom>
          </p:spPr>
        </p:pic>
        <p:sp>
          <p:nvSpPr>
            <p:cNvPr id="28" name="Rectangle 27"/>
            <p:cNvSpPr/>
            <p:nvPr/>
          </p:nvSpPr>
          <p:spPr>
            <a:xfrm>
              <a:off x="3759818" y="6067068"/>
              <a:ext cx="3721994" cy="369332"/>
            </a:xfrm>
            <a:prstGeom prst="rect">
              <a:avLst/>
            </a:prstGeom>
            <a:solidFill>
              <a:srgbClr val="51BF33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4299379" y="6067067"/>
              <a:ext cx="3454634" cy="45181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dirty="0" err="1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Rhedeg</a:t>
              </a:r>
              <a:r>
                <a:rPr lang="en-GB" sz="1600" b="1" dirty="0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 i </a:t>
              </a:r>
              <a:r>
                <a:rPr lang="en-GB" sz="1600" b="1" dirty="0" err="1" smtClean="0">
                  <a:solidFill>
                    <a:srgbClr val="FF0000"/>
                  </a:solidFill>
                  <a:latin typeface="Segoe Script" panose="020B0504020000000003" pitchFamily="34" charset="0"/>
                </a:rPr>
                <a:t>Baris</a:t>
              </a:r>
              <a:endParaRPr lang="en-GB" sz="1600" b="1" dirty="0">
                <a:solidFill>
                  <a:srgbClr val="FF0000"/>
                </a:solidFill>
                <a:latin typeface="Segoe Script" panose="020B0504020000000003" pitchFamily="34" charset="0"/>
              </a:endParaRPr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309631" y="1816191"/>
            <a:ext cx="20209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 err="1" smtClean="0">
                <a:latin typeface="Segoe Script" panose="020B0504020000000003" pitchFamily="34" charset="0"/>
              </a:rPr>
              <a:t>Swnami</a:t>
            </a:r>
            <a:r>
              <a:rPr lang="en-GB" b="1" dirty="0" smtClean="0">
                <a:latin typeface="Segoe Script" panose="020B0504020000000003" pitchFamily="34" charset="0"/>
              </a:rPr>
              <a:t> </a:t>
            </a:r>
            <a:endParaRPr lang="en-GB" b="1" dirty="0">
              <a:latin typeface="Segoe Script" panose="020B050402000000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9628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764" y="4365104"/>
            <a:ext cx="5876511" cy="2274778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>
            <a:off x="1314520" y="1761308"/>
            <a:ext cx="2982437" cy="3690138"/>
            <a:chOff x="3640548" y="979479"/>
            <a:chExt cx="4172020" cy="5527338"/>
          </a:xfrm>
        </p:grpSpPr>
        <p:grpSp>
          <p:nvGrpSpPr>
            <p:cNvPr id="36" name="Group 35"/>
            <p:cNvGrpSpPr/>
            <p:nvPr/>
          </p:nvGrpSpPr>
          <p:grpSpPr>
            <a:xfrm>
              <a:off x="3640548" y="979479"/>
              <a:ext cx="4172020" cy="5527338"/>
              <a:chOff x="8028" y="1456558"/>
              <a:chExt cx="4172020" cy="5527338"/>
            </a:xfrm>
          </p:grpSpPr>
          <p:sp>
            <p:nvSpPr>
              <p:cNvPr id="40" name="Rectangle 39"/>
              <p:cNvSpPr/>
              <p:nvPr/>
            </p:nvSpPr>
            <p:spPr>
              <a:xfrm>
                <a:off x="8028" y="1456558"/>
                <a:ext cx="3954371" cy="5527338"/>
              </a:xfrm>
              <a:prstGeom prst="rect">
                <a:avLst/>
              </a:prstGeom>
              <a:solidFill>
                <a:schemeClr val="bg1">
                  <a:alpha val="82000"/>
                </a:schemeClr>
              </a:solidFill>
              <a:ln w="4762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Rectangle 40"/>
              <p:cNvSpPr/>
              <p:nvPr/>
            </p:nvSpPr>
            <p:spPr>
              <a:xfrm>
                <a:off x="127298" y="1643270"/>
                <a:ext cx="3721994" cy="2816577"/>
              </a:xfrm>
              <a:prstGeom prst="rect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prstClr val="white"/>
                  </a:solidFill>
                </a:endParaRPr>
              </a:p>
            </p:txBody>
          </p:sp>
          <p:pic>
            <p:nvPicPr>
              <p:cNvPr id="42" name="Picture 41">
                <a:hlinkClick r:id="rId3"/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9234" y="1713630"/>
                <a:ext cx="3422845" cy="2281897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  <p:sp>
            <p:nvSpPr>
              <p:cNvPr id="43" name="TextBox 42"/>
              <p:cNvSpPr txBox="1"/>
              <p:nvPr/>
            </p:nvSpPr>
            <p:spPr>
              <a:xfrm>
                <a:off x="101523" y="3865992"/>
                <a:ext cx="4078525" cy="4277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 err="1" smtClean="0">
                    <a:solidFill>
                      <a:prstClr val="white"/>
                    </a:solidFill>
                    <a:latin typeface="Segoe Script" panose="020B0504020000000003" pitchFamily="34" charset="0"/>
                  </a:rPr>
                  <a:t>Yws</a:t>
                </a:r>
                <a:r>
                  <a:rPr lang="en-GB" b="1" dirty="0" smtClean="0">
                    <a:solidFill>
                      <a:prstClr val="white"/>
                    </a:solidFill>
                    <a:latin typeface="Segoe Script" panose="020B0504020000000003" pitchFamily="34" charset="0"/>
                  </a:rPr>
                  <a:t> Gwynedd</a:t>
                </a:r>
                <a:endParaRPr lang="en-GB" b="1" dirty="0">
                  <a:solidFill>
                    <a:prstClr val="white"/>
                  </a:solidFill>
                  <a:latin typeface="Segoe Script" panose="020B0504020000000003" pitchFamily="34" charset="0"/>
                </a:endParaRPr>
              </a:p>
            </p:txBody>
          </p:sp>
        </p:grpSp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65233" y="4069299"/>
              <a:ext cx="1905000" cy="1905000"/>
            </a:xfrm>
            <a:prstGeom prst="rect">
              <a:avLst/>
            </a:prstGeom>
          </p:spPr>
        </p:pic>
        <p:sp>
          <p:nvSpPr>
            <p:cNvPr id="38" name="Rectangle 37"/>
            <p:cNvSpPr/>
            <p:nvPr/>
          </p:nvSpPr>
          <p:spPr>
            <a:xfrm>
              <a:off x="3759818" y="6002105"/>
              <a:ext cx="3721994" cy="434294"/>
            </a:xfrm>
            <a:prstGeom prst="rec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4580810" y="6002105"/>
              <a:ext cx="2384992" cy="4277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err="1" smtClean="0">
                  <a:solidFill>
                    <a:prstClr val="white"/>
                  </a:solidFill>
                  <a:latin typeface="Segoe Script" panose="020B0504020000000003" pitchFamily="34" charset="0"/>
                </a:rPr>
                <a:t>Sebona</a:t>
              </a:r>
              <a:r>
                <a:rPr lang="en-GB" b="1" dirty="0" smtClean="0">
                  <a:solidFill>
                    <a:prstClr val="white"/>
                  </a:solidFill>
                  <a:latin typeface="Segoe Script" panose="020B0504020000000003" pitchFamily="34" charset="0"/>
                </a:rPr>
                <a:t> Fi</a:t>
              </a:r>
              <a:endParaRPr lang="en-GB" b="1" dirty="0">
                <a:solidFill>
                  <a:prstClr val="white"/>
                </a:solidFill>
                <a:latin typeface="Segoe Script" panose="020B0504020000000003" pitchFamily="34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4644008" y="1791785"/>
            <a:ext cx="3096344" cy="3710707"/>
            <a:chOff x="3640546" y="979479"/>
            <a:chExt cx="4228575" cy="5987608"/>
          </a:xfrm>
        </p:grpSpPr>
        <p:grpSp>
          <p:nvGrpSpPr>
            <p:cNvPr id="45" name="Group 44"/>
            <p:cNvGrpSpPr/>
            <p:nvPr/>
          </p:nvGrpSpPr>
          <p:grpSpPr>
            <a:xfrm>
              <a:off x="3640546" y="979479"/>
              <a:ext cx="4228575" cy="5862422"/>
              <a:chOff x="8026" y="1456558"/>
              <a:chExt cx="4228575" cy="5862422"/>
            </a:xfrm>
          </p:grpSpPr>
          <p:sp>
            <p:nvSpPr>
              <p:cNvPr id="49" name="Rectangle 48"/>
              <p:cNvSpPr/>
              <p:nvPr/>
            </p:nvSpPr>
            <p:spPr>
              <a:xfrm>
                <a:off x="8026" y="1456558"/>
                <a:ext cx="4020073" cy="5862422"/>
              </a:xfrm>
              <a:prstGeom prst="rect">
                <a:avLst/>
              </a:prstGeom>
              <a:solidFill>
                <a:schemeClr val="bg1">
                  <a:alpha val="82000"/>
                </a:schemeClr>
              </a:solidFill>
              <a:ln w="47625">
                <a:solidFill>
                  <a:srgbClr val="FF01E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prstClr val="white"/>
                  </a:solidFill>
                </a:endParaRPr>
              </a:p>
            </p:txBody>
          </p:sp>
          <p:sp>
            <p:nvSpPr>
              <p:cNvPr id="50" name="Rectangle 49"/>
              <p:cNvSpPr/>
              <p:nvPr/>
            </p:nvSpPr>
            <p:spPr>
              <a:xfrm>
                <a:off x="127298" y="1643270"/>
                <a:ext cx="3721994" cy="3090973"/>
              </a:xfrm>
              <a:prstGeom prst="rect">
                <a:avLst/>
              </a:prstGeom>
              <a:solidFill>
                <a:srgbClr val="FF00F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prstClr val="white"/>
                  </a:solidFill>
                </a:endParaRPr>
              </a:p>
            </p:txBody>
          </p:sp>
          <p:pic>
            <p:nvPicPr>
              <p:cNvPr id="51" name="Picture 50">
                <a:hlinkClick r:id="rId3"/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3790" y="1647544"/>
                <a:ext cx="3422845" cy="2066936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  <p:sp>
            <p:nvSpPr>
              <p:cNvPr id="52" name="TextBox 51"/>
              <p:cNvSpPr txBox="1"/>
              <p:nvPr/>
            </p:nvSpPr>
            <p:spPr>
              <a:xfrm>
                <a:off x="158076" y="3599230"/>
                <a:ext cx="4078525" cy="122615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b="1" dirty="0" smtClean="0">
                    <a:solidFill>
                      <a:prstClr val="white"/>
                    </a:solidFill>
                    <a:latin typeface="Segoe Script" panose="020B0504020000000003" pitchFamily="34" charset="0"/>
                  </a:rPr>
                  <a:t>  </a:t>
                </a:r>
                <a:r>
                  <a:rPr lang="en-GB" b="1" dirty="0" err="1" smtClean="0">
                    <a:solidFill>
                      <a:prstClr val="white"/>
                    </a:solidFill>
                    <a:latin typeface="Segoe Script" panose="020B0504020000000003" pitchFamily="34" charset="0"/>
                  </a:rPr>
                  <a:t>Alys</a:t>
                </a:r>
                <a:r>
                  <a:rPr lang="en-GB" b="1" dirty="0" smtClean="0">
                    <a:solidFill>
                      <a:prstClr val="white"/>
                    </a:solidFill>
                    <a:latin typeface="Segoe Script" panose="020B0504020000000003" pitchFamily="34" charset="0"/>
                  </a:rPr>
                  <a:t> Williams</a:t>
                </a:r>
              </a:p>
              <a:p>
                <a:pPr algn="ctr"/>
                <a:r>
                  <a:rPr lang="en-GB" b="1" dirty="0" err="1">
                    <a:solidFill>
                      <a:prstClr val="white"/>
                    </a:solidFill>
                    <a:latin typeface="Segoe Script" panose="020B0504020000000003" pitchFamily="34" charset="0"/>
                  </a:rPr>
                  <a:t>a</a:t>
                </a:r>
                <a:r>
                  <a:rPr lang="en-GB" b="1" dirty="0" err="1" smtClean="0">
                    <a:solidFill>
                      <a:prstClr val="white"/>
                    </a:solidFill>
                    <a:latin typeface="Segoe Script" panose="020B0504020000000003" pitchFamily="34" charset="0"/>
                  </a:rPr>
                  <a:t>’r</a:t>
                </a:r>
                <a:r>
                  <a:rPr lang="en-GB" b="1" dirty="0" smtClean="0">
                    <a:solidFill>
                      <a:prstClr val="white"/>
                    </a:solidFill>
                    <a:latin typeface="Segoe Script" panose="020B0504020000000003" pitchFamily="34" charset="0"/>
                  </a:rPr>
                  <a:t> band</a:t>
                </a:r>
                <a:endParaRPr lang="en-GB" b="1" dirty="0">
                  <a:solidFill>
                    <a:prstClr val="white"/>
                  </a:solidFill>
                  <a:latin typeface="Segoe Script" panose="020B0504020000000003" pitchFamily="34" charset="0"/>
                </a:endParaRPr>
              </a:p>
            </p:txBody>
          </p:sp>
        </p:grpSp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19277" y="4278128"/>
              <a:ext cx="1816744" cy="1905000"/>
            </a:xfrm>
            <a:prstGeom prst="rect">
              <a:avLst/>
            </a:prstGeom>
          </p:spPr>
        </p:pic>
        <p:sp>
          <p:nvSpPr>
            <p:cNvPr id="47" name="Rectangle 46"/>
            <p:cNvSpPr/>
            <p:nvPr/>
          </p:nvSpPr>
          <p:spPr>
            <a:xfrm>
              <a:off x="3756736" y="6174163"/>
              <a:ext cx="3721994" cy="506756"/>
            </a:xfrm>
            <a:prstGeom prst="rect">
              <a:avLst/>
            </a:prstGeom>
            <a:solidFill>
              <a:srgbClr val="FF00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prstClr val="white"/>
                </a:solidFill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4365743" y="6037404"/>
              <a:ext cx="2928230" cy="9296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b="1" dirty="0" err="1" smtClean="0">
                  <a:solidFill>
                    <a:prstClr val="white"/>
                  </a:solidFill>
                  <a:latin typeface="Segoe Script" panose="020B0504020000000003" pitchFamily="34" charset="0"/>
                </a:rPr>
                <a:t>Synfyf</a:t>
              </a:r>
              <a:r>
                <a:rPr lang="en-GB" sz="2400" b="1" dirty="0" err="1" smtClean="0">
                  <a:solidFill>
                    <a:prstClr val="white"/>
                  </a:solidFill>
                  <a:latin typeface="Segoe Script" panose="020B0504020000000003" pitchFamily="34" charset="0"/>
                </a:rPr>
                <a:t>yrio</a:t>
              </a:r>
              <a:endParaRPr lang="en-GB" sz="2400" b="1" dirty="0">
                <a:solidFill>
                  <a:prstClr val="white"/>
                </a:solidFill>
                <a:latin typeface="Segoe Script" panose="020B0504020000000003" pitchFamily="34" charset="0"/>
              </a:endParaRPr>
            </a:p>
          </p:txBody>
        </p:sp>
      </p:grpSp>
      <p:sp>
        <p:nvSpPr>
          <p:cNvPr id="53" name="TextBox 52"/>
          <p:cNvSpPr txBox="1"/>
          <p:nvPr/>
        </p:nvSpPr>
        <p:spPr>
          <a:xfrm>
            <a:off x="435414" y="116632"/>
            <a:ext cx="7920880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b="1" dirty="0" smtClean="0">
                <a:solidFill>
                  <a:schemeClr val="bg1"/>
                </a:solidFill>
                <a:latin typeface="SassoonCRInfantMedium" panose="02000603020000020003" pitchFamily="2" charset="0"/>
              </a:rPr>
              <a:t>Listen to the Welsh language music by clicking on the  QR codes – pick your favourite song or choose your own Welsh language song.</a:t>
            </a:r>
            <a:endParaRPr lang="en-GB" sz="2500" b="1" dirty="0">
              <a:solidFill>
                <a:schemeClr val="bg1"/>
              </a:solidFill>
              <a:latin typeface="SassoonCRInfantMedium" panose="0200060302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066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 noGrp="1"/>
          </p:cNvSpPr>
          <p:nvPr>
            <p:ph type="title"/>
          </p:nvPr>
        </p:nvSpPr>
        <p:spPr>
          <a:xfrm>
            <a:off x="457200" y="350925"/>
            <a:ext cx="82296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b="1" dirty="0" smtClean="0">
                <a:solidFill>
                  <a:schemeClr val="bg1"/>
                </a:solidFill>
                <a:latin typeface="SassoonCRInfantMedium" panose="02000603020000020003" pitchFamily="2" charset="0"/>
              </a:rPr>
              <a:t>Discuss </a:t>
            </a:r>
            <a:r>
              <a:rPr lang="en-GB" sz="2500" dirty="0" smtClean="0">
                <a:solidFill>
                  <a:schemeClr val="bg1"/>
                </a:solidFill>
                <a:latin typeface="SassoonCRInfantMedium" panose="02000603020000020003" pitchFamily="2" charset="0"/>
              </a:rPr>
              <a:t>your favourite Welsh. </a:t>
            </a:r>
            <a:r>
              <a:rPr lang="en-GB" sz="2500" b="1" dirty="0" smtClean="0">
                <a:solidFill>
                  <a:schemeClr val="bg1"/>
                </a:solidFill>
                <a:latin typeface="SassoonCRInfantMedium" panose="02000603020000020003" pitchFamily="2" charset="0"/>
              </a:rPr>
              <a:t>Answer </a:t>
            </a:r>
            <a:r>
              <a:rPr lang="en-GB" sz="2500" b="1" dirty="0" smtClean="0">
                <a:solidFill>
                  <a:schemeClr val="bg1"/>
                </a:solidFill>
                <a:latin typeface="SassoonCRInfantMedium" panose="02000603020000020003" pitchFamily="2" charset="0"/>
              </a:rPr>
              <a:t>the Welsh questions in </a:t>
            </a:r>
            <a:r>
              <a:rPr lang="en-GB" sz="2500" b="1" dirty="0" smtClean="0">
                <a:solidFill>
                  <a:schemeClr val="bg1"/>
                </a:solidFill>
                <a:latin typeface="SassoonCRInfantMedium" panose="02000603020000020003" pitchFamily="2" charset="0"/>
              </a:rPr>
              <a:t>Welsh</a:t>
            </a:r>
            <a:r>
              <a:rPr lang="en-GB" sz="2500" dirty="0">
                <a:solidFill>
                  <a:schemeClr val="bg1"/>
                </a:solidFill>
              </a:rPr>
              <a:t> </a:t>
            </a:r>
            <a:r>
              <a:rPr lang="en-GB" sz="2500" dirty="0" smtClean="0">
                <a:solidFill>
                  <a:schemeClr val="bg1"/>
                </a:solidFill>
              </a:rPr>
              <a:t>using the language patterns to help you.</a:t>
            </a:r>
            <a:endParaRPr lang="en-GB" sz="2500" b="1" dirty="0">
              <a:solidFill>
                <a:schemeClr val="bg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7702" y="1124744"/>
            <a:ext cx="2400000" cy="68571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1124744"/>
            <a:ext cx="3800336" cy="73761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41525" y="1862362"/>
            <a:ext cx="7776864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2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Beth </a:t>
            </a:r>
            <a:r>
              <a:rPr lang="en-GB" sz="2000" dirty="0" err="1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yw</a:t>
            </a:r>
            <a:r>
              <a:rPr lang="en-GB" sz="2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 </a:t>
            </a:r>
            <a:r>
              <a:rPr lang="en-GB" sz="2000" dirty="0" err="1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enw’r</a:t>
            </a:r>
            <a:r>
              <a:rPr lang="en-GB" sz="2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 </a:t>
            </a:r>
            <a:r>
              <a:rPr lang="en-GB" sz="2000" dirty="0" err="1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gân</a:t>
            </a:r>
            <a:r>
              <a:rPr lang="en-GB" sz="2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 ? ______________________________</a:t>
            </a:r>
          </a:p>
          <a:p>
            <a:pPr marL="342900" indent="-342900">
              <a:buAutoNum type="arabicPeriod"/>
            </a:pPr>
            <a:endParaRPr lang="en-GB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marL="342900" indent="-342900">
              <a:buAutoNum type="arabicPeriod"/>
            </a:pPr>
            <a:r>
              <a:rPr lang="en-GB" sz="2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Beth </a:t>
            </a:r>
            <a:r>
              <a:rPr lang="en-GB" sz="2000" dirty="0" err="1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yw</a:t>
            </a:r>
            <a:r>
              <a:rPr lang="en-GB" sz="2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 </a:t>
            </a:r>
            <a:r>
              <a:rPr lang="en-GB" sz="2000" dirty="0" err="1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enw’r</a:t>
            </a:r>
            <a:r>
              <a:rPr lang="en-GB" sz="2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 band? </a:t>
            </a:r>
            <a:r>
              <a:rPr lang="en-GB" sz="2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______________________________</a:t>
            </a:r>
          </a:p>
          <a:p>
            <a:pPr marL="342900" indent="-342900">
              <a:buAutoNum type="arabicPeriod"/>
            </a:pPr>
            <a:endParaRPr lang="en-GB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marL="342900" indent="-342900">
              <a:buAutoNum type="arabicPeriod"/>
            </a:pPr>
            <a:r>
              <a:rPr lang="en-GB" sz="2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What instruments can you hear?</a:t>
            </a:r>
            <a:endParaRPr lang="en-GB" sz="2000" dirty="0" smtClean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marL="342900" indent="-342900">
              <a:buAutoNum type="arabicPeriod"/>
            </a:pPr>
            <a:endParaRPr lang="en-GB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marL="342900" indent="-342900">
              <a:buAutoNum type="arabicPeriod"/>
            </a:pPr>
            <a:r>
              <a:rPr lang="en-GB" sz="2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 What style of music is it? _____________________________</a:t>
            </a:r>
          </a:p>
          <a:p>
            <a:pPr marL="342900" indent="-342900">
              <a:buAutoNum type="arabicPeriod"/>
            </a:pPr>
            <a:endParaRPr lang="en-GB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marL="342900" indent="-342900">
              <a:buAutoNum type="arabicPeriod"/>
            </a:pPr>
            <a:r>
              <a:rPr lang="en-GB" sz="2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Is it a fast or slow song? _______________________________</a:t>
            </a:r>
          </a:p>
          <a:p>
            <a:pPr marL="342900" indent="-342900">
              <a:buAutoNum type="arabicPeriod"/>
            </a:pPr>
            <a:endParaRPr lang="en-GB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marL="342900" indent="-342900">
              <a:buAutoNum type="arabicPeriod"/>
            </a:pPr>
            <a:r>
              <a:rPr lang="en-GB" sz="2000" dirty="0" smtClean="0">
                <a:solidFill>
                  <a:srgbClr val="FF0000"/>
                </a:solidFill>
                <a:latin typeface="SassoonCRInfantMedium" panose="02000603020000020003" pitchFamily="2" charset="0"/>
              </a:rPr>
              <a:t>Why do you like the song? __________________________________________________________________________________________________________________</a:t>
            </a:r>
            <a:endParaRPr lang="en-GB" sz="20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733256"/>
            <a:ext cx="2348119" cy="908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4587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 txBox="1">
            <a:spLocks noGrp="1"/>
          </p:cNvSpPr>
          <p:nvPr>
            <p:ph type="title"/>
          </p:nvPr>
        </p:nvSpPr>
        <p:spPr>
          <a:xfrm>
            <a:off x="467544" y="34752"/>
            <a:ext cx="8229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smtClean="0">
                <a:solidFill>
                  <a:schemeClr val="bg1"/>
                </a:solidFill>
                <a:latin typeface="SassoonCRInfantMedium" panose="02000603020000020003" pitchFamily="2" charset="0"/>
              </a:rPr>
              <a:t>Write 4 </a:t>
            </a:r>
            <a:r>
              <a:rPr lang="en-GB" sz="2000" dirty="0" smtClean="0">
                <a:solidFill>
                  <a:schemeClr val="bg1"/>
                </a:solidFill>
                <a:latin typeface="SassoonCRInfantMedium" panose="02000603020000020003" pitchFamily="2" charset="0"/>
              </a:rPr>
              <a:t>interesting paragraphs about your chosen band: </a:t>
            </a:r>
            <a:br>
              <a:rPr lang="en-GB" sz="2000" dirty="0" smtClean="0">
                <a:solidFill>
                  <a:schemeClr val="bg1"/>
                </a:solidFill>
                <a:latin typeface="SassoonCRInfantMedium" panose="02000603020000020003" pitchFamily="2" charset="0"/>
              </a:rPr>
            </a:br>
            <a:r>
              <a:rPr lang="en-GB" sz="2000" dirty="0" smtClean="0">
                <a:solidFill>
                  <a:schemeClr val="bg1"/>
                </a:solidFill>
                <a:latin typeface="SassoonCRInfantMedium" panose="02000603020000020003" pitchFamily="2" charset="0"/>
              </a:rPr>
              <a:t>Suggestions could be: where they are from; How many members in the band; How old they are. Use the box below to write what you have learnt.   </a:t>
            </a:r>
            <a:endParaRPr lang="en-GB" sz="2000" b="1" dirty="0">
              <a:solidFill>
                <a:schemeClr val="bg1"/>
              </a:solidFill>
              <a:latin typeface="SassoonCRInfantMedium" panose="02000603020000020003" pitchFamily="2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733256"/>
            <a:ext cx="2348119" cy="908949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51520" y="1772816"/>
            <a:ext cx="8712968" cy="369332"/>
          </a:xfrm>
          <a:prstGeom prst="rect">
            <a:avLst/>
          </a:prstGeom>
          <a:noFill/>
          <a:ln>
            <a:solidFill>
              <a:schemeClr val="accent6">
                <a:alpha val="72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872607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44</TotalTime>
  <Words>193</Words>
  <Application>Microsoft Office PowerPoint</Application>
  <PresentationFormat>On-screen Show (4:3)</PresentationFormat>
  <Paragraphs>41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Module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Discuss your favourite Welsh. Answer the Welsh questions in Welsh using the language patterns to help you.</vt:lpstr>
      <vt:lpstr>Write 4 interesting paragraphs about your chosen band:  Suggestions could be: where they are from; How many members in the band; How old they are. Use the box below to write what you have learnt.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Dydd Miwsig Cymru  WALES MUSIC DAY</dc:title>
  <dc:creator>Llinos Davies</dc:creator>
  <cp:lastModifiedBy>Llinos Davies</cp:lastModifiedBy>
  <cp:revision>7</cp:revision>
  <dcterms:created xsi:type="dcterms:W3CDTF">2021-01-26T13:47:21Z</dcterms:created>
  <dcterms:modified xsi:type="dcterms:W3CDTF">2021-01-27T09:20:17Z</dcterms:modified>
</cp:coreProperties>
</file>