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 id="272" r:id="rId4"/>
    <p:sldId id="270" r:id="rId5"/>
    <p:sldId id="258" r:id="rId6"/>
    <p:sldId id="259" r:id="rId7"/>
    <p:sldId id="264" r:id="rId8"/>
    <p:sldId id="265" r:id="rId9"/>
    <p:sldId id="260" r:id="rId10"/>
    <p:sldId id="261" r:id="rId11"/>
    <p:sldId id="262" r:id="rId12"/>
    <p:sldId id="263" r:id="rId13"/>
    <p:sldId id="267" r:id="rId14"/>
    <p:sldId id="268" r:id="rId15"/>
    <p:sldId id="269" r:id="rId16"/>
    <p:sldId id="26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69779F-9995-35E3-6440-73A2A7A58CDA}" v="398" dt="2020-03-15T11:55:44.582"/>
    <p1510:client id="{AEA4A336-97C0-9A3D-DF94-CBEEE7238F7B}" v="1832" dt="2020-04-02T10:55:26.3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61" d="100"/>
          <a:sy n="61" d="100"/>
        </p:scale>
        <p:origin x="42" y="60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pPr/>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pPr/>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pPr/>
              <a:t>9/3/2021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pPr/>
              <a:t>9/3/2021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pPr/>
              <a:t>9/3/2021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a:xfrm>
            <a:off x="1371600" y="4323845"/>
            <a:ext cx="6400800" cy="36512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a:xfrm>
            <a:off x="8077200" y="1430866"/>
            <a:ext cx="2743200"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998019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5649657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a:xfrm>
            <a:off x="685800" y="381001"/>
            <a:ext cx="6991492" cy="36406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a:xfrm>
            <a:off x="10862452" y="381000"/>
            <a:ext cx="643748"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601458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5878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1301451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7773426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3" name="Footer Placeholder 2"/>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1335770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4242108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5477204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5413652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a:xfrm>
            <a:off x="685800" y="379941"/>
            <a:ext cx="6991492" cy="36512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a:xfrm>
            <a:off x="10862452" y="381000"/>
            <a:ext cx="643748"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8702564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a:xfrm>
            <a:off x="685800" y="379941"/>
            <a:ext cx="6991492" cy="36512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a:xfrm>
            <a:off x="10862452" y="381000"/>
            <a:ext cx="643748"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8000" b="0" i="0" u="none" strike="noStrike" kern="1200" cap="all" spc="0" normalizeH="0" baseline="0" noProof="0">
                <a:ln w="3175" cmpd="sng">
                  <a:noFill/>
                </a:ln>
                <a:solidFill>
                  <a:prstClr val="black"/>
                </a:solidFill>
                <a:effectLst/>
                <a:uLnTx/>
                <a:uFillTx/>
                <a:latin typeface="Century Gothic" panose="020B0502020202020204"/>
                <a:ea typeface="+mn-ea"/>
                <a:cs typeface="+mn-cs"/>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marL="0" marR="0" lvl="0" indent="0" algn="r" defTabSz="457200" rtl="0" eaLnBrk="1" fontAlgn="auto" latinLnBrk="0" hangingPunct="1">
              <a:lnSpc>
                <a:spcPct val="100000"/>
              </a:lnSpc>
              <a:spcBef>
                <a:spcPct val="0"/>
              </a:spcBef>
              <a:spcAft>
                <a:spcPts val="0"/>
              </a:spcAft>
              <a:buClrTx/>
              <a:buSzTx/>
              <a:buFontTx/>
              <a:buNone/>
              <a:tabLst/>
              <a:defRPr/>
            </a:pPr>
            <a:r>
              <a:rPr kumimoji="0" lang="en-US" sz="8000" b="0" i="0" u="none" strike="noStrike" kern="1200" cap="all" spc="0" normalizeH="0" baseline="0" noProof="0">
                <a:ln w="3175" cmpd="sng">
                  <a:noFill/>
                </a:ln>
                <a:solidFill>
                  <a:prstClr val="black"/>
                </a:solidFill>
                <a:effectLst/>
                <a:uLnTx/>
                <a:uFillTx/>
                <a:latin typeface="Century Gothic" panose="020B0502020202020204"/>
                <a:ea typeface="+mn-ea"/>
                <a:cs typeface="+mn-cs"/>
              </a:rPr>
              <a:t>”</a:t>
            </a:r>
          </a:p>
        </p:txBody>
      </p:sp>
    </p:spTree>
    <p:extLst>
      <p:ext uri="{BB962C8B-B14F-4D97-AF65-F5344CB8AC3E}">
        <p14:creationId xmlns:p14="http://schemas.microsoft.com/office/powerpoint/2010/main" val="7070322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a:xfrm>
            <a:off x="685800" y="378883"/>
            <a:ext cx="6991492" cy="36512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a:xfrm>
            <a:off x="10862452" y="381000"/>
            <a:ext cx="643748"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5190760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3280362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5051162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065247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a:xfrm>
            <a:off x="685800" y="381000"/>
            <a:ext cx="6991492" cy="36512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a:xfrm>
            <a:off x="10862452" y="381000"/>
            <a:ext cx="643748"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527670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pPr/>
              <a:t>9/3/2021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pPr/>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3EC69651-4D35-44BE-9F7E-FC6BC0F431BA}" type="datetimeFigureOut">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03/09/2021</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7AC46874-9A5D-4CB7-A018-9408FA00865E}" type="slidenum">
              <a:rPr kumimoji="0" lang="en-GB" sz="1050" b="0" i="0" u="none" strike="noStrike" kern="1200" cap="none" spc="0" normalizeH="0" baseline="0" noProof="0" smtClean="0">
                <a:ln>
                  <a:noFill/>
                </a:ln>
                <a:solidFill>
                  <a:prstClr val="black">
                    <a:tint val="75000"/>
                  </a:prst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GB" sz="1050" b="0" i="0" u="none" strike="noStrike" kern="1200" cap="none" spc="0" normalizeH="0" baseline="0" noProof="0">
              <a:ln>
                <a:noFill/>
              </a:ln>
              <a:solidFill>
                <a:prstClr val="black">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9953230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morristonprimaryschool.co.uk/humanities/" TargetMode="External"/><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5">
            <a:extLst>
              <a:ext uri="{FF2B5EF4-FFF2-40B4-BE49-F238E27FC236}">
                <a16:creationId xmlns:a16="http://schemas.microsoft.com/office/drawing/2014/main" id="{07322A9E-F1EC-405E-8971-BA906EFFCC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9674" y="1290909"/>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A5704422-1118-4FD1-95AD-29A064EB80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0451" y="2010741"/>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A88B2AAA-B805-498E-A9E6-98B88585549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1351" y="1780905"/>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9B8051E0-19D7-43E1-BFD9-E6DBFEB3A3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42347"/>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9">
            <a:extLst>
              <a:ext uri="{FF2B5EF4-FFF2-40B4-BE49-F238E27FC236}">
                <a16:creationId xmlns:a16="http://schemas.microsoft.com/office/drawing/2014/main" id="{4EDB2B02-86A2-46F5-A4BE-B7D9B10411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178751"/>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0">
            <a:extLst>
              <a:ext uri="{FF2B5EF4-FFF2-40B4-BE49-F238E27FC236}">
                <a16:creationId xmlns:a16="http://schemas.microsoft.com/office/drawing/2014/main" id="{43954639-FB5D-41F4-9560-6F6DFE7784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9376"/>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2">
            <a:extLst>
              <a:ext uri="{FF2B5EF4-FFF2-40B4-BE49-F238E27FC236}">
                <a16:creationId xmlns:a16="http://schemas.microsoft.com/office/drawing/2014/main" id="{E898931C-0323-41FA-A036-20F818B1FF8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4">
            <a:extLst>
              <a:ext uri="{FF2B5EF4-FFF2-40B4-BE49-F238E27FC236}">
                <a16:creationId xmlns:a16="http://schemas.microsoft.com/office/drawing/2014/main" id="{89AFE9DD-0792-4B98-B4EB-97ACA17E6AA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705"/>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6">
            <a:extLst>
              <a:ext uri="{FF2B5EF4-FFF2-40B4-BE49-F238E27FC236}">
                <a16:creationId xmlns:a16="http://schemas.microsoft.com/office/drawing/2014/main" id="{3981F5C4-9AE1-404E-AF44-A4E6DB374F9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1">
            <a:extLst>
              <a:ext uri="{FF2B5EF4-FFF2-40B4-BE49-F238E27FC236}">
                <a16:creationId xmlns:a16="http://schemas.microsoft.com/office/drawing/2014/main" id="{763C1781-8726-4FAC-8C45-FF40376BE4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26601" y="-1916"/>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1">
            <a:extLst>
              <a:ext uri="{FF2B5EF4-FFF2-40B4-BE49-F238E27FC236}">
                <a16:creationId xmlns:a16="http://schemas.microsoft.com/office/drawing/2014/main" id="{301491B5-56C7-43DC-A3D9-861EECCA056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235014" y="2872"/>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ctrTitle"/>
          </p:nvPr>
        </p:nvSpPr>
        <p:spPr>
          <a:xfrm>
            <a:off x="8842248" y="1481328"/>
            <a:ext cx="2926080" cy="2468880"/>
          </a:xfrm>
        </p:spPr>
        <p:txBody>
          <a:bodyPr>
            <a:normAutofit/>
          </a:bodyPr>
          <a:lstStyle/>
          <a:p>
            <a:pPr algn="l"/>
            <a:r>
              <a:rPr lang="en-US" sz="4000" b="1" dirty="0">
                <a:latin typeface="Bradley Hand ITC"/>
                <a:cs typeface="Calibri Light"/>
              </a:rPr>
              <a:t>Humanities </a:t>
            </a:r>
            <a:endParaRPr lang="en-US" sz="4000" b="1" dirty="0">
              <a:latin typeface="Bradley Hand ITC"/>
            </a:endParaRPr>
          </a:p>
        </p:txBody>
      </p:sp>
      <p:sp>
        <p:nvSpPr>
          <p:cNvPr id="3" name="Subtitle 2"/>
          <p:cNvSpPr>
            <a:spLocks noGrp="1"/>
          </p:cNvSpPr>
          <p:nvPr>
            <p:ph type="subTitle" idx="1"/>
          </p:nvPr>
        </p:nvSpPr>
        <p:spPr>
          <a:xfrm>
            <a:off x="8842248" y="4078224"/>
            <a:ext cx="2926080" cy="1307592"/>
          </a:xfrm>
        </p:spPr>
        <p:txBody>
          <a:bodyPr vert="horz" lIns="91440" tIns="45720" rIns="91440" bIns="45720" rtlCol="0" anchor="t">
            <a:normAutofit/>
          </a:bodyPr>
          <a:lstStyle/>
          <a:p>
            <a:r>
              <a:rPr lang="en-US" sz="3000" b="1" dirty="0">
                <a:latin typeface="Bradley Hand ITC"/>
                <a:cs typeface="Calibri"/>
              </a:rPr>
              <a:t>New Curriculum in Wales </a:t>
            </a:r>
            <a:endParaRPr lang="en-US" sz="3000" b="1">
              <a:latin typeface="Bradley Hand ITC"/>
            </a:endParaRPr>
          </a:p>
        </p:txBody>
      </p:sp>
      <p:sp>
        <p:nvSpPr>
          <p:cNvPr id="31" name="Freeform 22">
            <a:extLst>
              <a:ext uri="{FF2B5EF4-FFF2-40B4-BE49-F238E27FC236}">
                <a16:creationId xmlns:a16="http://schemas.microsoft.com/office/drawing/2014/main" id="{237E2353-22DF-46E0-A200-FB30F8F394E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020826" y="-1916"/>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3">
            <a:extLst>
              <a:ext uri="{FF2B5EF4-FFF2-40B4-BE49-F238E27FC236}">
                <a16:creationId xmlns:a16="http://schemas.microsoft.com/office/drawing/2014/main" id="{DD6138DB-057B-45F7-A5F4-E7BFDA20D02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90826" y="-1916"/>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Freeform: Shape 34">
            <a:extLst>
              <a:ext uri="{FF2B5EF4-FFF2-40B4-BE49-F238E27FC236}">
                <a16:creationId xmlns:a16="http://schemas.microsoft.com/office/drawing/2014/main" id="{79A54AB1-B64F-4843-BFAB-81CB74E66B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752078" y="2218040"/>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4" name="Picture 4" descr="A picture containing man, room, game, clock&#10;&#10;Description generated with very high confidence">
            <a:extLst>
              <a:ext uri="{FF2B5EF4-FFF2-40B4-BE49-F238E27FC236}">
                <a16:creationId xmlns:a16="http://schemas.microsoft.com/office/drawing/2014/main" id="{F55A6DD9-2B90-414D-B630-3E0EF8939A4B}"/>
              </a:ext>
            </a:extLst>
          </p:cNvPr>
          <p:cNvPicPr>
            <a:picLocks noChangeAspect="1"/>
          </p:cNvPicPr>
          <p:nvPr/>
        </p:nvPicPr>
        <p:blipFill rotWithShape="1">
          <a:blip r:embed="rId2" cstate="print"/>
          <a:srcRect b="2448"/>
          <a:stretch/>
        </p:blipFill>
        <p:spPr>
          <a:xfrm>
            <a:off x="921910" y="465243"/>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245000" y="0"/>
            <a:ext cx="2947000" cy="2119942"/>
          </a:xfrm>
          <a:prstGeom prst="rect">
            <a:avLst/>
          </a:prstGeom>
        </p:spPr>
      </p:pic>
      <p:sp>
        <p:nvSpPr>
          <p:cNvPr id="2" name="Title 1"/>
          <p:cNvSpPr>
            <a:spLocks noGrp="1"/>
          </p:cNvSpPr>
          <p:nvPr>
            <p:ph type="title"/>
          </p:nvPr>
        </p:nvSpPr>
        <p:spPr>
          <a:xfrm>
            <a:off x="3754582" y="744136"/>
            <a:ext cx="8610600" cy="1293028"/>
          </a:xfrm>
        </p:spPr>
        <p:txBody>
          <a:bodyPr/>
          <a:lstStyle/>
          <a:p>
            <a:pPr algn="l"/>
            <a:r>
              <a:rPr lang="en-GB" dirty="0"/>
              <a:t>Humanities</a:t>
            </a:r>
          </a:p>
        </p:txBody>
      </p:sp>
      <p:sp>
        <p:nvSpPr>
          <p:cNvPr id="5" name="Rounded Rectangle 4"/>
          <p:cNvSpPr/>
          <p:nvPr/>
        </p:nvSpPr>
        <p:spPr>
          <a:xfrm>
            <a:off x="8782493" y="5699051"/>
            <a:ext cx="3264195" cy="935665"/>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w="10160">
                  <a:solidFill>
                    <a:srgbClr val="588FE2"/>
                  </a:solidFill>
                  <a:prstDash val="solid"/>
                </a:ln>
                <a:solidFill>
                  <a:srgbClr val="FFFFFF"/>
                </a:solidFill>
                <a:effectLst>
                  <a:outerShdw blurRad="38100" dist="22860" dir="5400000" algn="tl" rotWithShape="0">
                    <a:srgbClr val="000000">
                      <a:alpha val="30000"/>
                    </a:srgbClr>
                  </a:outerShdw>
                </a:effectLst>
                <a:uLnTx/>
                <a:uFillTx/>
                <a:latin typeface="Century Gothic" panose="020B0502020202020204"/>
                <a:ea typeface="+mn-ea"/>
                <a:cs typeface="+mn-cs"/>
                <a:hlinkClick r:id="" action="ppaction://noaction"/>
              </a:rPr>
              <a:t>Home</a:t>
            </a:r>
            <a:endParaRPr kumimoji="0" lang="en-GB" sz="3200" b="1" i="0" u="none" strike="noStrike" kern="1200" cap="none" spc="0" normalizeH="0" baseline="0" noProof="0">
              <a:ln w="10160">
                <a:solidFill>
                  <a:srgbClr val="588FE2"/>
                </a:solidFill>
                <a:prstDash val="solid"/>
              </a:ln>
              <a:solidFill>
                <a:srgbClr val="FFFFFF"/>
              </a:solidFill>
              <a:effectLst>
                <a:outerShdw blurRad="38100" dist="22860" dir="5400000" algn="tl" rotWithShape="0">
                  <a:srgbClr val="000000">
                    <a:alpha val="30000"/>
                  </a:srgbClr>
                </a:outerShdw>
              </a:effectLst>
              <a:uLnTx/>
              <a:uFillTx/>
              <a:latin typeface="Century Gothic" panose="020B0502020202020204"/>
              <a:ea typeface="+mn-ea"/>
              <a:cs typeface="+mn-cs"/>
            </a:endParaRPr>
          </a:p>
        </p:txBody>
      </p:sp>
      <p:sp>
        <p:nvSpPr>
          <p:cNvPr id="7" name="Rounded Rectangle 6"/>
          <p:cNvSpPr/>
          <p:nvPr/>
        </p:nvSpPr>
        <p:spPr>
          <a:xfrm>
            <a:off x="170121" y="5699050"/>
            <a:ext cx="3359888" cy="935665"/>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a:ln>
                  <a:noFill/>
                </a:ln>
                <a:solidFill>
                  <a:srgbClr val="E5224E">
                    <a:lumMod val="40000"/>
                    <a:lumOff val="60000"/>
                  </a:srgbClr>
                </a:solidFill>
                <a:effectLst/>
                <a:uLnTx/>
                <a:uFillTx/>
                <a:latin typeface="Century Gothic" panose="020B0502020202020204"/>
                <a:ea typeface="+mn-ea"/>
                <a:cs typeface="+mn-cs"/>
                <a:hlinkClick r:id="rId3"/>
              </a:rPr>
              <a:t>Area of Learning Experience</a:t>
            </a:r>
            <a:r>
              <a:rPr kumimoji="0" lang="en-GB" sz="2800" b="1" i="0" u="sng" strike="noStrike" kern="1200" cap="none" spc="0" normalizeH="0" baseline="0" noProof="0">
                <a:ln>
                  <a:noFill/>
                </a:ln>
                <a:solidFill>
                  <a:srgbClr val="E5224E">
                    <a:lumMod val="40000"/>
                    <a:lumOff val="60000"/>
                  </a:srgbClr>
                </a:solidFill>
                <a:effectLst/>
                <a:uLnTx/>
                <a:uFillTx/>
                <a:latin typeface="Century Gothic" panose="020B0502020202020204"/>
                <a:ea typeface="+mn-ea"/>
                <a:cs typeface="+mn-cs"/>
              </a:rPr>
              <a:t>  </a:t>
            </a:r>
          </a:p>
        </p:txBody>
      </p:sp>
      <p:sp>
        <p:nvSpPr>
          <p:cNvPr id="3" name="TextBox 2">
            <a:extLst>
              <a:ext uri="{FF2B5EF4-FFF2-40B4-BE49-F238E27FC236}">
                <a16:creationId xmlns:a16="http://schemas.microsoft.com/office/drawing/2014/main" id="{39F8AF73-C6A9-4400-9B46-411F690C839E}"/>
              </a:ext>
            </a:extLst>
          </p:cNvPr>
          <p:cNvSpPr txBox="1"/>
          <p:nvPr/>
        </p:nvSpPr>
        <p:spPr>
          <a:xfrm>
            <a:off x="166778" y="2107721"/>
            <a:ext cx="11369614" cy="41242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entury Gothic"/>
                <a:ea typeface="+mn-lt"/>
                <a:cs typeface="+mn-lt"/>
              </a:rPr>
              <a:t>Pupils at Moriston Primary School will seek to awaken a sense of wonder, fire their imagination and be inspired to grow in knowledge, understanding and wisdom through the humanities area of learning. They will be encouraged to engage with the most important issues facing humanity. </a:t>
            </a:r>
            <a:endParaRPr kumimoji="0" lang="en-US" sz="1200" b="0" i="0" u="none" strike="noStrike" kern="1200" cap="none" spc="0" normalizeH="0" baseline="0" noProof="0" dirty="0">
              <a:ln>
                <a:noFill/>
              </a:ln>
              <a:solidFill>
                <a:prstClr val="black"/>
              </a:solidFill>
              <a:effectLst/>
              <a:uLnTx/>
              <a:uFillTx/>
              <a:latin typeface="Century Gothic"/>
              <a:ea typeface="+mn-ea"/>
              <a:cs typeface="Arial"/>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entury Gothic"/>
                <a:ea typeface="+mn-lt"/>
                <a:cs typeface="+mn-lt"/>
              </a:rPr>
              <a:t>  </a:t>
            </a:r>
            <a:endParaRPr kumimoji="0" lang="en-US" sz="1200" b="0" i="0" u="none" strike="noStrike" kern="1200" cap="none" spc="0" normalizeH="0" baseline="0" noProof="0" dirty="0">
              <a:ln>
                <a:noFill/>
              </a:ln>
              <a:solidFill>
                <a:prstClr val="black"/>
              </a:solidFill>
              <a:effectLst/>
              <a:uLnTx/>
              <a:uFillTx/>
              <a:latin typeface="Century Gothic"/>
              <a:ea typeface="+mn-ea"/>
              <a:cs typeface="Arial"/>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entury Gothic"/>
                <a:ea typeface="+mn-lt"/>
                <a:cs typeface="+mn-lt"/>
              </a:rPr>
              <a:t>Humanities encompasses geography; history; religion, values and ethics; business studies and social studies. These disciplines share many common themes, concepts and transferable skills, while having their own discrete body of knowledge and skills. </a:t>
            </a:r>
            <a:endParaRPr kumimoji="0" lang="en-US" sz="1200" b="0" i="0" u="none" strike="noStrike" kern="1200" cap="none" spc="0" normalizeH="0" baseline="0" noProof="0" dirty="0">
              <a:ln>
                <a:noFill/>
              </a:ln>
              <a:solidFill>
                <a:prstClr val="black"/>
              </a:solidFill>
              <a:effectLst/>
              <a:uLnTx/>
              <a:uFillTx/>
              <a:latin typeface="Century Gothic"/>
              <a:ea typeface="+mn-ea"/>
              <a:cs typeface="Arial"/>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entury Gothic"/>
                <a:ea typeface="+mn-lt"/>
                <a:cs typeface="+mn-lt"/>
              </a:rPr>
              <a:t>  </a:t>
            </a:r>
            <a:endParaRPr kumimoji="0" lang="en-US" sz="1200" b="0" i="0" u="none" strike="noStrike" kern="1200" cap="none" spc="0" normalizeH="0" baseline="0" noProof="0" dirty="0">
              <a:ln>
                <a:noFill/>
              </a:ln>
              <a:solidFill>
                <a:prstClr val="black"/>
              </a:solidFill>
              <a:effectLst/>
              <a:uLnTx/>
              <a:uFillTx/>
              <a:latin typeface="Century Gothic"/>
              <a:ea typeface="+mn-ea"/>
              <a:cs typeface="Arial"/>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entury Gothic"/>
                <a:ea typeface="+mn-lt"/>
                <a:cs typeface="+mn-lt"/>
              </a:rPr>
              <a:t>Humanities is central to learners becoming </a:t>
            </a:r>
            <a:r>
              <a:rPr kumimoji="0" lang="en-US" sz="1200" b="1" i="0" u="none" strike="noStrike" kern="1200" cap="none" spc="0" normalizeH="0" baseline="0" noProof="0" dirty="0">
                <a:ln>
                  <a:noFill/>
                </a:ln>
                <a:solidFill>
                  <a:prstClr val="black"/>
                </a:solidFill>
                <a:effectLst/>
                <a:uLnTx/>
                <a:uFillTx/>
                <a:latin typeface="Century Gothic"/>
                <a:ea typeface="+mn-lt"/>
                <a:cs typeface="+mn-lt"/>
              </a:rPr>
              <a:t>ethical, informed citizens of Wales and the world</a:t>
            </a:r>
            <a:r>
              <a:rPr kumimoji="0" lang="en-US" sz="1200" b="0" i="0" u="none" strike="noStrike" kern="1200" cap="none" spc="0" normalizeH="0" baseline="0" noProof="0" dirty="0">
                <a:ln>
                  <a:noFill/>
                </a:ln>
                <a:solidFill>
                  <a:prstClr val="black"/>
                </a:solidFill>
                <a:effectLst/>
                <a:uLnTx/>
                <a:uFillTx/>
                <a:latin typeface="Century Gothic"/>
                <a:ea typeface="+mn-lt"/>
                <a:cs typeface="+mn-lt"/>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entury Gothic"/>
              <a:ea typeface="+mn-ea"/>
              <a:cs typeface="Arial"/>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entury Gothic" panose="020B0502020202020204"/>
                <a:ea typeface="+mn-lt"/>
                <a:cs typeface="+mn-lt"/>
              </a:rPr>
              <a:t>It is important that learners reflect upon the impact of their actions and those of others, and how such actions are influenced by interpretations of human rights, values, ethics, philosophies, religious and non-religious views. Such critical engagement with local, national and global challenges and opportunities past and present will help learners become </a:t>
            </a:r>
            <a:r>
              <a:rPr kumimoji="0" lang="en-US" sz="1200" b="1" i="0" u="none" strike="noStrike" kern="1200" cap="none" spc="0" normalizeH="0" baseline="0" noProof="0" dirty="0">
                <a:ln>
                  <a:noFill/>
                </a:ln>
                <a:solidFill>
                  <a:prstClr val="black"/>
                </a:solidFill>
                <a:effectLst/>
                <a:uLnTx/>
                <a:uFillTx/>
                <a:latin typeface="Century Gothic" panose="020B0502020202020204"/>
                <a:ea typeface="+mn-lt"/>
                <a:cs typeface="+mn-lt"/>
              </a:rPr>
              <a:t>enterprising, creative contributors, ready to play a full part in life and work</a:t>
            </a:r>
            <a:r>
              <a:rPr kumimoji="0" lang="en-US" sz="1200" b="0" i="0" u="none" strike="noStrike" kern="1200" cap="none" spc="0" normalizeH="0" baseline="0" noProof="0" dirty="0">
                <a:ln>
                  <a:noFill/>
                </a:ln>
                <a:solidFill>
                  <a:prstClr val="black"/>
                </a:solidFill>
                <a:effectLst/>
                <a:uLnTx/>
                <a:uFillTx/>
                <a:latin typeface="Century Gothic" panose="020B0502020202020204"/>
                <a:ea typeface="+mn-lt"/>
                <a:cs typeface="+mn-lt"/>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entury Gothic" panose="020B0502020202020204"/>
                <a:ea typeface="+mn-lt"/>
                <a:cs typeface="+mn-lt"/>
              </a:rPr>
              <a:t>As they explore their locality and Wales, as well as the wider world, learners can establish a solid base of knowledge and understanding of geographical, historical, religious, non-religious, business and social studies concepts. These experiences, in and outside the classroom, will help them become </a:t>
            </a:r>
            <a:r>
              <a:rPr kumimoji="0" lang="en-US" sz="1200" b="1" i="0" u="none" strike="noStrike" kern="1200" cap="none" spc="0" normalizeH="0" baseline="0" noProof="0" dirty="0">
                <a:ln>
                  <a:noFill/>
                </a:ln>
                <a:solidFill>
                  <a:prstClr val="black"/>
                </a:solidFill>
                <a:effectLst/>
                <a:uLnTx/>
                <a:uFillTx/>
                <a:latin typeface="Century Gothic" panose="020B0502020202020204"/>
                <a:ea typeface="+mn-lt"/>
                <a:cs typeface="+mn-lt"/>
              </a:rPr>
              <a:t>ambitious, capable learners, ready to learn throughout their lives</a:t>
            </a:r>
            <a:r>
              <a:rPr kumimoji="0" lang="en-US" sz="1200" b="0" i="0" u="none" strike="noStrike" kern="1200" cap="none" spc="0" normalizeH="0" baseline="0" noProof="0" dirty="0">
                <a:ln>
                  <a:noFill/>
                </a:ln>
                <a:solidFill>
                  <a:prstClr val="black"/>
                </a:solidFill>
                <a:effectLst/>
                <a:uLnTx/>
                <a:uFillTx/>
                <a:latin typeface="Century Gothic" panose="020B0502020202020204"/>
                <a:ea typeface="+mn-lt"/>
                <a:cs typeface="+mn-lt"/>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entury Gothic" panose="020B0502020202020204"/>
              <a:ea typeface="+mn-lt"/>
              <a:cs typeface="+mn-lt"/>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entury Gothic" panose="020B0502020202020204"/>
                <a:ea typeface="+mn-lt"/>
                <a:cs typeface="+mn-lt"/>
              </a:rPr>
              <a:t> It is important that learners have opportunities to discuss and explore their personal perspectives on religious and non-religious worldviews, ethical challenges and social inclusion issues. Likewise, opportunities to explore the natural world, locally, within and beyond Wales, will help foster in them a sense of place and of well-being. This will support the development of </a:t>
            </a:r>
            <a:r>
              <a:rPr kumimoji="0" lang="en-US" sz="1200" b="1" i="0" u="none" strike="noStrike" kern="1200" cap="none" spc="0" normalizeH="0" baseline="0" noProof="0" dirty="0">
                <a:ln>
                  <a:noFill/>
                </a:ln>
                <a:solidFill>
                  <a:prstClr val="black"/>
                </a:solidFill>
                <a:effectLst/>
                <a:uLnTx/>
                <a:uFillTx/>
                <a:latin typeface="Century Gothic" panose="020B0502020202020204"/>
                <a:ea typeface="+mn-lt"/>
                <a:cs typeface="+mn-lt"/>
              </a:rPr>
              <a:t>healthy, confident individuals, ready to lead fulfilling lives as valued members of society</a:t>
            </a:r>
            <a:r>
              <a:rPr kumimoji="0" lang="en-US" sz="1200" b="0" i="0" u="none" strike="noStrike" kern="1200" cap="none" spc="0" normalizeH="0" baseline="0" noProof="0" dirty="0">
                <a:ln>
                  <a:noFill/>
                </a:ln>
                <a:solidFill>
                  <a:prstClr val="black"/>
                </a:solidFill>
                <a:effectLst/>
                <a:uLnTx/>
                <a:uFillTx/>
                <a:latin typeface="Century Gothic" panose="020B0502020202020204"/>
                <a:ea typeface="+mn-lt"/>
                <a:cs typeface="+mn-lt"/>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595932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67FAC1-9A77-4233-AD7F-ED13B7B0DFAE}"/>
              </a:ext>
            </a:extLst>
          </p:cNvPr>
          <p:cNvSpPr>
            <a:spLocks noGrp="1"/>
          </p:cNvSpPr>
          <p:nvPr>
            <p:ph type="title"/>
          </p:nvPr>
        </p:nvSpPr>
        <p:spPr>
          <a:xfrm>
            <a:off x="686834" y="591344"/>
            <a:ext cx="3200400" cy="5585619"/>
          </a:xfrm>
        </p:spPr>
        <p:txBody>
          <a:bodyPr>
            <a:normAutofit/>
          </a:bodyPr>
          <a:lstStyle/>
          <a:p>
            <a:r>
              <a:rPr lang="en-US">
                <a:solidFill>
                  <a:srgbClr val="FFFFFF"/>
                </a:solidFill>
                <a:cs typeface="Calibri Light"/>
              </a:rPr>
              <a:t>Humanities</a:t>
            </a:r>
            <a:endParaRPr lang="en-US">
              <a:solidFill>
                <a:srgbClr val="FFFFFF"/>
              </a:solidFill>
            </a:endParaRPr>
          </a:p>
        </p:txBody>
      </p:sp>
      <p:sp>
        <p:nvSpPr>
          <p:cNvPr id="7"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3494AD8-7AE8-425C-BBA0-87E52596CE5C}"/>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sz="2500" dirty="0">
                <a:latin typeface="Comic Sans MS"/>
                <a:ea typeface="+mn-lt"/>
                <a:cs typeface="+mn-lt"/>
              </a:rPr>
              <a:t>Schools must teach children and young people to think about the world to help them understand it better. </a:t>
            </a:r>
            <a:endParaRPr lang="en-US" sz="2500">
              <a:latin typeface="Comic Sans MS"/>
              <a:cs typeface="Calibri" panose="020F0502020204030204"/>
            </a:endParaRPr>
          </a:p>
          <a:p>
            <a:pPr marL="0" indent="0">
              <a:buNone/>
            </a:pPr>
            <a:endParaRPr lang="en-GB" sz="2500" dirty="0">
              <a:latin typeface="Comic Sans MS"/>
              <a:ea typeface="+mn-lt"/>
              <a:cs typeface="+mn-lt"/>
            </a:endParaRPr>
          </a:p>
          <a:p>
            <a:pPr marL="0" indent="0">
              <a:buNone/>
            </a:pPr>
            <a:r>
              <a:rPr lang="en-GB" sz="2500" dirty="0">
                <a:latin typeface="Comic Sans MS"/>
                <a:ea typeface="+mn-lt"/>
                <a:cs typeface="+mn-lt"/>
              </a:rPr>
              <a:t>This can be taught through subjects like:</a:t>
            </a:r>
            <a:r>
              <a:rPr lang="en-US" sz="2500" dirty="0">
                <a:latin typeface="Comic Sans MS"/>
                <a:ea typeface="+mn-lt"/>
                <a:cs typeface="+mn-lt"/>
              </a:rPr>
              <a:t> </a:t>
            </a:r>
            <a:endParaRPr lang="en-US" sz="2500">
              <a:latin typeface="Comic Sans MS"/>
              <a:cs typeface="Calibri" panose="020F0502020204030204"/>
            </a:endParaRPr>
          </a:p>
          <a:p>
            <a:r>
              <a:rPr lang="en-GB" sz="2500" dirty="0">
                <a:latin typeface="Comic Sans MS"/>
                <a:ea typeface="+mn-lt"/>
                <a:cs typeface="+mn-lt"/>
              </a:rPr>
              <a:t>History </a:t>
            </a:r>
            <a:endParaRPr lang="en-US" sz="2500">
              <a:latin typeface="Comic Sans MS"/>
            </a:endParaRPr>
          </a:p>
          <a:p>
            <a:r>
              <a:rPr lang="en-GB" sz="2500" dirty="0">
                <a:latin typeface="Comic Sans MS"/>
                <a:ea typeface="+mn-lt"/>
                <a:cs typeface="+mn-lt"/>
              </a:rPr>
              <a:t>Geography</a:t>
            </a:r>
            <a:r>
              <a:rPr lang="en-US" sz="2500" dirty="0">
                <a:latin typeface="Comic Sans MS"/>
                <a:ea typeface="+mn-lt"/>
                <a:cs typeface="+mn-lt"/>
              </a:rPr>
              <a:t> </a:t>
            </a:r>
            <a:endParaRPr lang="en-US" sz="2500">
              <a:latin typeface="Comic Sans MS"/>
            </a:endParaRPr>
          </a:p>
          <a:p>
            <a:r>
              <a:rPr lang="en-GB" sz="2500" dirty="0">
                <a:latin typeface="Comic Sans MS"/>
                <a:ea typeface="+mn-lt"/>
                <a:cs typeface="+mn-lt"/>
              </a:rPr>
              <a:t>Religion, values and ethics</a:t>
            </a:r>
            <a:r>
              <a:rPr lang="en-US" sz="2500" dirty="0">
                <a:latin typeface="Comic Sans MS"/>
                <a:ea typeface="+mn-lt"/>
                <a:cs typeface="+mn-lt"/>
              </a:rPr>
              <a:t> </a:t>
            </a:r>
            <a:endParaRPr lang="en-US" sz="2500">
              <a:latin typeface="Comic Sans MS"/>
            </a:endParaRPr>
          </a:p>
          <a:p>
            <a:r>
              <a:rPr lang="en-GB" sz="2500" dirty="0">
                <a:latin typeface="Comic Sans MS"/>
                <a:ea typeface="+mn-lt"/>
                <a:cs typeface="+mn-lt"/>
              </a:rPr>
              <a:t>Business</a:t>
            </a:r>
            <a:r>
              <a:rPr lang="en-US" sz="2500" dirty="0">
                <a:latin typeface="Comic Sans MS"/>
                <a:ea typeface="+mn-lt"/>
                <a:cs typeface="+mn-lt"/>
              </a:rPr>
              <a:t> </a:t>
            </a:r>
            <a:endParaRPr lang="en-US" sz="2500">
              <a:latin typeface="Comic Sans MS"/>
            </a:endParaRPr>
          </a:p>
          <a:p>
            <a:r>
              <a:rPr lang="en-GB" sz="2500" dirty="0">
                <a:latin typeface="Comic Sans MS"/>
                <a:ea typeface="+mn-lt"/>
                <a:cs typeface="+mn-lt"/>
              </a:rPr>
              <a:t>Social Studies</a:t>
            </a:r>
            <a:r>
              <a:rPr lang="en-US" sz="2500" dirty="0">
                <a:latin typeface="Comic Sans MS"/>
                <a:ea typeface="+mn-lt"/>
                <a:cs typeface="+mn-lt"/>
              </a:rPr>
              <a:t> </a:t>
            </a:r>
            <a:endParaRPr lang="en-US" sz="2500">
              <a:latin typeface="Comic Sans MS"/>
            </a:endParaRPr>
          </a:p>
        </p:txBody>
      </p:sp>
    </p:spTree>
    <p:extLst>
      <p:ext uri="{BB962C8B-B14F-4D97-AF65-F5344CB8AC3E}">
        <p14:creationId xmlns:p14="http://schemas.microsoft.com/office/powerpoint/2010/main" val="1168904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67FAC1-9A77-4233-AD7F-ED13B7B0DFAE}"/>
              </a:ext>
            </a:extLst>
          </p:cNvPr>
          <p:cNvSpPr>
            <a:spLocks noGrp="1"/>
          </p:cNvSpPr>
          <p:nvPr>
            <p:ph type="title"/>
          </p:nvPr>
        </p:nvSpPr>
        <p:spPr>
          <a:xfrm>
            <a:off x="686834" y="591344"/>
            <a:ext cx="3200400" cy="5585619"/>
          </a:xfrm>
        </p:spPr>
        <p:txBody>
          <a:bodyPr>
            <a:normAutofit/>
          </a:bodyPr>
          <a:lstStyle/>
          <a:p>
            <a:r>
              <a:rPr lang="en-US">
                <a:solidFill>
                  <a:srgbClr val="FFFFFF"/>
                </a:solidFill>
                <a:cs typeface="Calibri Light"/>
              </a:rPr>
              <a:t>Humanities</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3494AD8-7AE8-425C-BBA0-87E52596CE5C}"/>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sz="1500" dirty="0">
                <a:latin typeface="Comic Sans MS"/>
                <a:ea typeface="+mn-lt"/>
                <a:cs typeface="+mn-lt"/>
              </a:rPr>
              <a:t>The Humanities Area of Learning and Experience seeks to awaken a sense of wonder, fire the imagination and inspire learners to grow in knowledge, understanding and wisdom. This Area encourages learners to engage with the most important issues facing humanity, including sustainability and social change and help to develop the skills necessary to interpret and articulate the past and the present. </a:t>
            </a:r>
            <a:endParaRPr lang="en-GB" sz="1500" dirty="0">
              <a:latin typeface="Comic Sans MS"/>
              <a:cs typeface="Calibri" panose="020F0502020204030204"/>
            </a:endParaRPr>
          </a:p>
          <a:p>
            <a:pPr marL="0" indent="0">
              <a:buNone/>
            </a:pPr>
            <a:r>
              <a:rPr lang="en-GB" sz="1500" dirty="0">
                <a:latin typeface="Comic Sans MS"/>
                <a:ea typeface="+mn-lt"/>
                <a:cs typeface="+mn-lt"/>
              </a:rPr>
              <a:t>  </a:t>
            </a:r>
            <a:endParaRPr lang="en-GB" sz="1500" dirty="0">
              <a:latin typeface="Comic Sans MS"/>
              <a:cs typeface="Calibri" panose="020F0502020204030204"/>
            </a:endParaRPr>
          </a:p>
          <a:p>
            <a:pPr marL="0" indent="0">
              <a:buNone/>
            </a:pPr>
            <a:r>
              <a:rPr lang="en-GB" sz="1500" dirty="0">
                <a:latin typeface="Comic Sans MS"/>
                <a:ea typeface="+mn-lt"/>
                <a:cs typeface="+mn-lt"/>
              </a:rPr>
              <a:t>The Area encompasses geography; history; religion, values and ethics; business studies and social studies. These disciplines share many common themes, concepts and transferable skills, while having their own discrete body of knowledge and skills. </a:t>
            </a:r>
            <a:endParaRPr lang="en-GB" sz="1500" dirty="0">
              <a:latin typeface="Comic Sans MS"/>
              <a:cs typeface="Calibri" panose="020F0502020204030204"/>
            </a:endParaRPr>
          </a:p>
          <a:p>
            <a:pPr marL="0" indent="0">
              <a:buNone/>
            </a:pPr>
            <a:r>
              <a:rPr lang="en-GB" sz="1500" dirty="0">
                <a:latin typeface="Comic Sans MS"/>
                <a:ea typeface="+mn-lt"/>
                <a:cs typeface="+mn-lt"/>
              </a:rPr>
              <a:t>  </a:t>
            </a:r>
            <a:endParaRPr lang="en-GB" sz="1500" dirty="0">
              <a:latin typeface="Comic Sans MS"/>
              <a:cs typeface="Calibri" panose="020F0502020204030204"/>
            </a:endParaRPr>
          </a:p>
          <a:p>
            <a:pPr marL="0" indent="0">
              <a:buNone/>
            </a:pPr>
            <a:r>
              <a:rPr lang="en-GB" sz="1500" dirty="0">
                <a:latin typeface="Comic Sans MS"/>
                <a:ea typeface="+mn-lt"/>
                <a:cs typeface="+mn-lt"/>
              </a:rPr>
              <a:t>What matters in this Area has been expressed in five statements which support and complement one another and should not be viewed in isolation. Together they contribute to realising the four purposes of the curriculum. </a:t>
            </a:r>
            <a:endParaRPr lang="en-GB" sz="1500" dirty="0">
              <a:latin typeface="Comic Sans MS"/>
              <a:cs typeface="Calibri" panose="020F0502020204030204"/>
            </a:endParaRPr>
          </a:p>
          <a:p>
            <a:pPr marL="0" indent="0">
              <a:buNone/>
            </a:pPr>
            <a:r>
              <a:rPr lang="en-GB" sz="1500" dirty="0">
                <a:latin typeface="Comic Sans MS"/>
                <a:ea typeface="+mn-lt"/>
                <a:cs typeface="+mn-lt"/>
              </a:rPr>
              <a:t>  </a:t>
            </a:r>
            <a:endParaRPr lang="en-GB" sz="1500" dirty="0">
              <a:latin typeface="Comic Sans MS"/>
              <a:cs typeface="Calibri" panose="020F0502020204030204"/>
            </a:endParaRPr>
          </a:p>
        </p:txBody>
      </p:sp>
    </p:spTree>
    <p:extLst>
      <p:ext uri="{BB962C8B-B14F-4D97-AF65-F5344CB8AC3E}">
        <p14:creationId xmlns:p14="http://schemas.microsoft.com/office/powerpoint/2010/main" val="1284111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2FBFC-D538-4022-A826-9374489166EC}"/>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Statement of What Matters</a:t>
            </a:r>
          </a:p>
          <a:p>
            <a:endParaRPr lang="en-US">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D30C4B-177E-44E5-92C6-0BAC1A2FAAAC}"/>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2200" dirty="0">
                <a:ea typeface="+mn-lt"/>
                <a:cs typeface="+mn-lt"/>
              </a:rPr>
              <a:t> </a:t>
            </a:r>
            <a:r>
              <a:rPr lang="en-GB" sz="1500" dirty="0">
                <a:latin typeface="Comic Sans MS"/>
                <a:ea typeface="+mn-lt"/>
                <a:cs typeface="+mn-lt"/>
              </a:rPr>
              <a:t>Enquiry, exploration and investigation inspire curiosity about the world, its past, present and future.</a:t>
            </a:r>
            <a:r>
              <a:rPr lang="en-US" sz="1500" dirty="0">
                <a:latin typeface="Comic Sans MS"/>
                <a:ea typeface="+mn-lt"/>
                <a:cs typeface="+mn-lt"/>
              </a:rPr>
              <a:t> </a:t>
            </a:r>
            <a:endParaRPr lang="en-US" sz="1500" dirty="0">
              <a:latin typeface="Comic Sans MS"/>
              <a:cs typeface="Calibri" panose="020F0502020204030204"/>
            </a:endParaRPr>
          </a:p>
          <a:p>
            <a:r>
              <a:rPr lang="en-GB" sz="1500" dirty="0">
                <a:latin typeface="Comic Sans MS"/>
                <a:ea typeface="+mn-lt"/>
                <a:cs typeface="+mn-lt"/>
              </a:rPr>
              <a:t>Events and human experiences are complex, and are perceived, interpreted and represented in different ways.</a:t>
            </a:r>
            <a:r>
              <a:rPr lang="en-US" sz="1500" dirty="0">
                <a:latin typeface="Comic Sans MS"/>
                <a:ea typeface="+mn-lt"/>
                <a:cs typeface="+mn-lt"/>
              </a:rPr>
              <a:t> </a:t>
            </a:r>
            <a:endParaRPr lang="en-US" sz="1500" dirty="0">
              <a:latin typeface="Comic Sans MS"/>
            </a:endParaRPr>
          </a:p>
          <a:p>
            <a:r>
              <a:rPr lang="en-GB" sz="1500" dirty="0">
                <a:latin typeface="Comic Sans MS"/>
                <a:ea typeface="+mn-lt"/>
                <a:cs typeface="+mn-lt"/>
              </a:rPr>
              <a:t>Our natural world is diverse and dynamic, influenced by process and human actions.</a:t>
            </a:r>
            <a:r>
              <a:rPr lang="en-US" sz="1500" dirty="0">
                <a:latin typeface="Comic Sans MS"/>
                <a:ea typeface="+mn-lt"/>
                <a:cs typeface="+mn-lt"/>
              </a:rPr>
              <a:t> </a:t>
            </a:r>
            <a:endParaRPr lang="en-US" sz="1500" dirty="0">
              <a:latin typeface="Comic Sans MS"/>
            </a:endParaRPr>
          </a:p>
          <a:p>
            <a:r>
              <a:rPr lang="en-US" sz="1500" dirty="0">
                <a:latin typeface="Comic Sans MS"/>
                <a:ea typeface="+mn-lt"/>
                <a:cs typeface="+mn-lt"/>
              </a:rPr>
              <a:t> </a:t>
            </a:r>
            <a:r>
              <a:rPr lang="en-GB" sz="1500" dirty="0">
                <a:latin typeface="Comic Sans MS"/>
                <a:ea typeface="+mn-lt"/>
                <a:cs typeface="+mn-lt"/>
              </a:rPr>
              <a:t>Human societies are complex and diverse, and shaped by human actions and beliefs. </a:t>
            </a:r>
            <a:endParaRPr lang="en-US" sz="1500" dirty="0">
              <a:latin typeface="Comic Sans MS"/>
              <a:cs typeface="Calibri" panose="020F0502020204030204"/>
            </a:endParaRPr>
          </a:p>
          <a:p>
            <a:r>
              <a:rPr lang="en-US" sz="1500" dirty="0">
                <a:latin typeface="Comic Sans MS"/>
                <a:ea typeface="+mn-lt"/>
                <a:cs typeface="+mn-lt"/>
              </a:rPr>
              <a:t> </a:t>
            </a:r>
            <a:r>
              <a:rPr lang="en-GB" sz="1500" dirty="0">
                <a:latin typeface="Comic Sans MS"/>
                <a:ea typeface="+mn-lt"/>
                <a:cs typeface="+mn-lt"/>
              </a:rPr>
              <a:t>Informed, self-aware citizens engage with the challenges and opportunities that face humanity and are able to take consideration and ethical action.  </a:t>
            </a:r>
            <a:endParaRPr lang="en-US" sz="1500" dirty="0">
              <a:latin typeface="Comic Sans MS"/>
            </a:endParaRPr>
          </a:p>
          <a:p>
            <a:pPr marL="0" indent="0">
              <a:buNone/>
            </a:pPr>
            <a:r>
              <a:rPr lang="en-GB" sz="2200" dirty="0">
                <a:ea typeface="+mn-lt"/>
                <a:cs typeface="+mn-lt"/>
              </a:rPr>
              <a:t> </a:t>
            </a:r>
            <a:r>
              <a:rPr lang="en-US" sz="2200" dirty="0">
                <a:ea typeface="+mn-lt"/>
                <a:cs typeface="+mn-lt"/>
              </a:rPr>
              <a:t> </a:t>
            </a:r>
            <a:endParaRPr lang="en-US" sz="2200" dirty="0">
              <a:cs typeface="Calibri" panose="020F0502020204030204"/>
            </a:endParaRPr>
          </a:p>
        </p:txBody>
      </p:sp>
    </p:spTree>
    <p:extLst>
      <p:ext uri="{BB962C8B-B14F-4D97-AF65-F5344CB8AC3E}">
        <p14:creationId xmlns:p14="http://schemas.microsoft.com/office/powerpoint/2010/main" val="1594897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2FBFC-D538-4022-A826-9374489166EC}"/>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Principles of Progression</a:t>
            </a:r>
          </a:p>
          <a:p>
            <a:endParaRPr lang="en-US">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D30C4B-177E-44E5-92C6-0BAC1A2FAAAC}"/>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1500">
                <a:latin typeface="Comic Sans MS"/>
                <a:cs typeface="Calibri" panose="020F0502020204030204"/>
              </a:rPr>
              <a:t>Increase breadth and depth of knowledge</a:t>
            </a:r>
          </a:p>
          <a:p>
            <a:r>
              <a:rPr lang="en-US" sz="1500">
                <a:latin typeface="Comic Sans MS"/>
                <a:ea typeface="+mn-lt"/>
                <a:cs typeface="+mn-lt"/>
              </a:rPr>
              <a:t>Deepening understanding of the ideas and disciplines within areas</a:t>
            </a:r>
          </a:p>
          <a:p>
            <a:r>
              <a:rPr lang="en-US" sz="1500">
                <a:latin typeface="Comic Sans MS"/>
                <a:ea typeface="+mn-lt"/>
                <a:cs typeface="+mn-lt"/>
              </a:rPr>
              <a:t>Refinement and growing sophistication in the use and application of skills</a:t>
            </a:r>
          </a:p>
          <a:p>
            <a:r>
              <a:rPr lang="en-US" sz="1500">
                <a:latin typeface="Comic Sans MS"/>
                <a:ea typeface="+mn-lt"/>
                <a:cs typeface="+mn-lt"/>
              </a:rPr>
              <a:t>Making connections and transferring learning into new contexts</a:t>
            </a:r>
          </a:p>
          <a:p>
            <a:r>
              <a:rPr lang="en-US" sz="1500">
                <a:latin typeface="Comic Sans MS"/>
                <a:ea typeface="+mn-lt"/>
                <a:cs typeface="+mn-lt"/>
              </a:rPr>
              <a:t>Increasing effectiveness as a learner</a:t>
            </a:r>
          </a:p>
          <a:p>
            <a:endParaRPr lang="en-US" sz="1500">
              <a:latin typeface="Comic Sans MS"/>
              <a:ea typeface="+mn-lt"/>
              <a:cs typeface="+mn-lt"/>
            </a:endParaRPr>
          </a:p>
          <a:p>
            <a:pPr marL="0" indent="0">
              <a:buNone/>
            </a:pPr>
            <a:r>
              <a:rPr lang="en-US" sz="1500">
                <a:latin typeface="Comic Sans MS"/>
                <a:ea typeface="+mn-lt"/>
                <a:cs typeface="+mn-lt"/>
              </a:rPr>
              <a:t>These principles of progression will allow learners to:</a:t>
            </a:r>
          </a:p>
          <a:p>
            <a:r>
              <a:rPr lang="en-US" sz="1500">
                <a:latin typeface="Comic Sans MS"/>
                <a:ea typeface="+mn-lt"/>
                <a:cs typeface="+mn-lt"/>
              </a:rPr>
              <a:t>Engage with an increasing breadth and depth of knowledge and underlying concepts. Connect new ideas and information to knowledge acquired from previous learning.</a:t>
            </a:r>
          </a:p>
          <a:p>
            <a:r>
              <a:rPr lang="en-US" sz="1500">
                <a:latin typeface="Comic Sans MS"/>
                <a:ea typeface="+mn-lt"/>
                <a:cs typeface="+mn-lt"/>
              </a:rPr>
              <a:t>Experience holistic approaches to exploring the world around them and are supported in shaping an understanding of themselves in the world. </a:t>
            </a:r>
          </a:p>
          <a:p>
            <a:r>
              <a:rPr lang="en-US" sz="1500">
                <a:latin typeface="Comic Sans MS"/>
                <a:ea typeface="+mn-lt"/>
                <a:cs typeface="+mn-lt"/>
              </a:rPr>
              <a:t>Experience, understand and apply increasingly complex concepts and use a variety of skills identified in the descriptions of learning and statements of what matters. </a:t>
            </a:r>
          </a:p>
          <a:p>
            <a:pPr marL="0" indent="0">
              <a:buNone/>
            </a:pPr>
            <a:r>
              <a:rPr lang="en-GB" sz="1500">
                <a:ea typeface="+mn-lt"/>
                <a:cs typeface="+mn-lt"/>
              </a:rPr>
              <a:t> </a:t>
            </a:r>
            <a:r>
              <a:rPr lang="en-US" sz="1500">
                <a:ea typeface="+mn-lt"/>
                <a:cs typeface="+mn-lt"/>
              </a:rPr>
              <a:t> </a:t>
            </a:r>
            <a:endParaRPr lang="en-US" sz="1500">
              <a:cs typeface="Calibri" panose="020F0502020204030204"/>
            </a:endParaRPr>
          </a:p>
        </p:txBody>
      </p:sp>
    </p:spTree>
    <p:extLst>
      <p:ext uri="{BB962C8B-B14F-4D97-AF65-F5344CB8AC3E}">
        <p14:creationId xmlns:p14="http://schemas.microsoft.com/office/powerpoint/2010/main" val="89316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2FBFC-D538-4022-A826-9374489166EC}"/>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Principles of Progression</a:t>
            </a:r>
          </a:p>
          <a:p>
            <a:endParaRPr lang="en-US">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D30C4B-177E-44E5-92C6-0BAC1A2FAAAC}"/>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sz="1500" dirty="0">
                <a:latin typeface="Comic Sans MS"/>
                <a:ea typeface="+mn-lt"/>
                <a:cs typeface="+mn-lt"/>
              </a:rPr>
              <a:t>Use relevant skills and the growing ability to transfer existing skills and knowledge into new and increasingly unfamiliar context.</a:t>
            </a:r>
          </a:p>
          <a:p>
            <a:r>
              <a:rPr lang="en-GB" sz="1500" dirty="0">
                <a:latin typeface="Comic Sans MS"/>
                <a:cs typeface="Calibri" panose="020F0502020204030204"/>
              </a:rPr>
              <a:t>Ask increasingly sophisticated enquiry questions. They will show a greater independence in finding suitable information. </a:t>
            </a:r>
          </a:p>
        </p:txBody>
      </p:sp>
    </p:spTree>
    <p:extLst>
      <p:ext uri="{BB962C8B-B14F-4D97-AF65-F5344CB8AC3E}">
        <p14:creationId xmlns:p14="http://schemas.microsoft.com/office/powerpoint/2010/main" val="39373383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2FBFC-D538-4022-A826-9374489166EC}"/>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Description of Learning </a:t>
            </a:r>
          </a:p>
          <a:p>
            <a:endParaRPr lang="en-US">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D30C4B-177E-44E5-92C6-0BAC1A2FAAAC}"/>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sz="2200" dirty="0">
                <a:ea typeface="+mn-lt"/>
                <a:cs typeface="+mn-lt"/>
              </a:rPr>
              <a:t>· </a:t>
            </a:r>
            <a:r>
              <a:rPr lang="en-GB" sz="1500" dirty="0">
                <a:latin typeface="Comic Sans MS"/>
                <a:ea typeface="+mn-lt"/>
                <a:cs typeface="+mn-lt"/>
              </a:rPr>
              <a:t>Enquiry, exploration and investigation inspire curiosity about the world, its past, present and future. </a:t>
            </a:r>
            <a:endParaRPr lang="en-US" sz="1500" dirty="0">
              <a:latin typeface="Comic Sans MS"/>
              <a:cs typeface="Calibri"/>
            </a:endParaRPr>
          </a:p>
          <a:p>
            <a:pPr>
              <a:buNone/>
            </a:pPr>
            <a:r>
              <a:rPr lang="en-GB" sz="1500" dirty="0">
                <a:latin typeface="Comic Sans MS"/>
                <a:ea typeface="+mn-lt"/>
                <a:cs typeface="+mn-lt"/>
              </a:rPr>
              <a:t>· Event and human experiences are complex, and are perceived, interpreted and represented in different ways. </a:t>
            </a:r>
            <a:endParaRPr lang="en-GB" sz="1500" dirty="0">
              <a:latin typeface="Comic Sans MS"/>
              <a:cs typeface="Calibri"/>
            </a:endParaRPr>
          </a:p>
          <a:p>
            <a:pPr>
              <a:buNone/>
            </a:pPr>
            <a:r>
              <a:rPr lang="en-GB" sz="1500" dirty="0">
                <a:latin typeface="Comic Sans MS"/>
                <a:ea typeface="+mn-lt"/>
                <a:cs typeface="+mn-lt"/>
              </a:rPr>
              <a:t>· Our natural world is diverse and dynamic, influenced by processes and human actions. </a:t>
            </a:r>
            <a:endParaRPr lang="en-GB" sz="1500" dirty="0">
              <a:latin typeface="Comic Sans MS"/>
              <a:cs typeface="Calibri"/>
            </a:endParaRPr>
          </a:p>
          <a:p>
            <a:pPr>
              <a:buNone/>
            </a:pPr>
            <a:r>
              <a:rPr lang="en-GB" sz="1500" dirty="0">
                <a:latin typeface="Comic Sans MS"/>
                <a:ea typeface="+mn-lt"/>
                <a:cs typeface="+mn-lt"/>
              </a:rPr>
              <a:t>· Human societies are complex and diverse, and shaped by human actions and beliefs. </a:t>
            </a:r>
            <a:endParaRPr lang="en-GB" sz="1500" dirty="0">
              <a:latin typeface="Comic Sans MS"/>
              <a:cs typeface="Calibri"/>
            </a:endParaRPr>
          </a:p>
          <a:p>
            <a:pPr>
              <a:buNone/>
            </a:pPr>
            <a:r>
              <a:rPr lang="en-GB" sz="1500" dirty="0">
                <a:latin typeface="Comic Sans MS"/>
                <a:ea typeface="+mn-lt"/>
                <a:cs typeface="+mn-lt"/>
              </a:rPr>
              <a:t>· Informed, self aware citizens engage with the challenges and opportunities that face humanity, and are able to take considered and ethical action. </a:t>
            </a:r>
            <a:endParaRPr lang="en-GB" sz="1500" dirty="0">
              <a:latin typeface="Comic Sans MS"/>
              <a:cs typeface="Calibri"/>
            </a:endParaRPr>
          </a:p>
          <a:p>
            <a:pPr marL="0" indent="0">
              <a:buNone/>
            </a:pPr>
            <a:r>
              <a:rPr lang="en-GB" sz="2200" dirty="0">
                <a:latin typeface="Comic Sans MS"/>
                <a:ea typeface="+mn-lt"/>
                <a:cs typeface="+mn-lt"/>
              </a:rPr>
              <a:t>   </a:t>
            </a:r>
            <a:r>
              <a:rPr lang="en-US" sz="2200" dirty="0">
                <a:latin typeface="Comic Sans MS"/>
                <a:ea typeface="+mn-lt"/>
                <a:cs typeface="+mn-lt"/>
              </a:rPr>
              <a:t> </a:t>
            </a:r>
            <a:endParaRPr lang="en-US" sz="2200" dirty="0">
              <a:latin typeface="Comic Sans MS"/>
              <a:cs typeface="Calibri" panose="020F0502020204030204"/>
            </a:endParaRPr>
          </a:p>
        </p:txBody>
      </p:sp>
    </p:spTree>
    <p:extLst>
      <p:ext uri="{BB962C8B-B14F-4D97-AF65-F5344CB8AC3E}">
        <p14:creationId xmlns:p14="http://schemas.microsoft.com/office/powerpoint/2010/main" val="4259864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2FBFC-D538-4022-A826-9374489166EC}"/>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Designing the Curriculum</a:t>
            </a:r>
          </a:p>
          <a:p>
            <a:endParaRPr lang="en-US">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D30C4B-177E-44E5-92C6-0BAC1A2FAAAC}"/>
              </a:ext>
            </a:extLst>
          </p:cNvPr>
          <p:cNvSpPr>
            <a:spLocks noGrp="1"/>
          </p:cNvSpPr>
          <p:nvPr>
            <p:ph idx="1"/>
          </p:nvPr>
        </p:nvSpPr>
        <p:spPr>
          <a:xfrm>
            <a:off x="4447308" y="591344"/>
            <a:ext cx="6906491" cy="5585619"/>
          </a:xfrm>
        </p:spPr>
        <p:txBody>
          <a:bodyPr vert="horz" lIns="91440" tIns="45720" rIns="91440" bIns="45720" rtlCol="0" anchor="ctr">
            <a:normAutofit lnSpcReduction="10000"/>
          </a:bodyPr>
          <a:lstStyle/>
          <a:p>
            <a:pPr marL="0" indent="0">
              <a:buNone/>
            </a:pPr>
            <a:r>
              <a:rPr lang="en-GB" sz="1500" b="1" dirty="0">
                <a:latin typeface="Comic Sans MS"/>
                <a:cs typeface="Calibri"/>
              </a:rPr>
              <a:t>History </a:t>
            </a:r>
          </a:p>
          <a:p>
            <a:pPr marL="0" indent="0">
              <a:buNone/>
            </a:pPr>
            <a:r>
              <a:rPr lang="en-GB" sz="1500" b="1" dirty="0">
                <a:latin typeface="Comic Sans MS"/>
                <a:cs typeface="Calibri"/>
              </a:rPr>
              <a:t>Curriculum design should: </a:t>
            </a:r>
          </a:p>
          <a:p>
            <a:r>
              <a:rPr lang="en-GB" sz="1500" dirty="0">
                <a:latin typeface="Comic Sans MS"/>
                <a:cs typeface="Calibri"/>
              </a:rPr>
              <a:t>develop an understanding of the discipline and its value </a:t>
            </a:r>
          </a:p>
          <a:p>
            <a:r>
              <a:rPr lang="en-GB" sz="1500" dirty="0">
                <a:latin typeface="Comic Sans MS"/>
                <a:cs typeface="Calibri"/>
              </a:rPr>
              <a:t>develop understanding of, and respect for, the notion of truth and for people in the past </a:t>
            </a:r>
          </a:p>
          <a:p>
            <a:r>
              <a:rPr lang="en-GB" sz="1500" dirty="0">
                <a:latin typeface="Comic Sans MS"/>
                <a:cs typeface="Calibri"/>
              </a:rPr>
              <a:t>develop an appreciation of the past on different scales, which allows learners to orientate themselves in time </a:t>
            </a:r>
          </a:p>
          <a:p>
            <a:r>
              <a:rPr lang="en-GB" sz="1500" dirty="0">
                <a:latin typeface="Comic Sans MS"/>
                <a:cs typeface="Calibri"/>
              </a:rPr>
              <a:t>develop historical interpretation understanding and source-based skills </a:t>
            </a:r>
          </a:p>
          <a:p>
            <a:r>
              <a:rPr lang="en-GB" sz="1500" dirty="0">
                <a:latin typeface="Comic Sans MS"/>
                <a:cs typeface="Calibri"/>
              </a:rPr>
              <a:t>develop rich content across the time periods, through which learners can develop an understanding of chronology through exploring cause and effect, change and continuity, similarity and difference, interpretations, the use of evidence and historical significance </a:t>
            </a:r>
          </a:p>
          <a:p>
            <a:r>
              <a:rPr lang="en-GB" sz="1500" dirty="0">
                <a:latin typeface="Comic Sans MS"/>
                <a:cs typeface="Calibri"/>
              </a:rPr>
              <a:t>develop a rich context for exploring the concepts of governance, economy, power, leadership, diversity; culture, ethnicity, equality and inequality, justice, rights, conquest, social, political and economic ideologies, social organisation and structures, trade, agriculture and industry, power and protest, peace, conflict and cooperation, revolution, devolution and empire </a:t>
            </a:r>
          </a:p>
          <a:p>
            <a:r>
              <a:rPr lang="en-GB" sz="1500" dirty="0">
                <a:latin typeface="Comic Sans MS"/>
                <a:cs typeface="Calibri"/>
              </a:rPr>
              <a:t>expose learners of all ages to a range of historical periods on a local, national and global scale, making the links and connections that support the development of a detailed chronological ‘map’ of the past. </a:t>
            </a:r>
          </a:p>
          <a:p>
            <a:pPr marL="0" indent="0">
              <a:buNone/>
            </a:pPr>
            <a:r>
              <a:rPr lang="en-GB" sz="1500" dirty="0">
                <a:ea typeface="+mn-lt"/>
                <a:cs typeface="+mn-lt"/>
              </a:rPr>
              <a:t>  </a:t>
            </a:r>
            <a:endParaRPr lang="en-GB" sz="1500">
              <a:cs typeface="Calibri"/>
            </a:endParaRPr>
          </a:p>
          <a:p>
            <a:pPr>
              <a:buNone/>
            </a:pPr>
            <a:r>
              <a:rPr lang="en-GB" sz="1300" dirty="0">
                <a:ea typeface="+mn-lt"/>
                <a:cs typeface="+mn-lt"/>
              </a:rPr>
              <a:t>  </a:t>
            </a:r>
            <a:r>
              <a:rPr lang="en-GB" sz="1300" dirty="0">
                <a:latin typeface="Comic Sans MS"/>
                <a:ea typeface="+mn-lt"/>
                <a:cs typeface="+mn-lt"/>
              </a:rPr>
              <a:t>   </a:t>
            </a:r>
            <a:r>
              <a:rPr lang="en-US" sz="1300" dirty="0">
                <a:latin typeface="Comic Sans MS"/>
                <a:ea typeface="+mn-lt"/>
                <a:cs typeface="+mn-lt"/>
              </a:rPr>
              <a:t> </a:t>
            </a:r>
            <a:endParaRPr lang="en-US" sz="1300">
              <a:latin typeface="Comic Sans MS"/>
              <a:cs typeface="Calibri" panose="020F0502020204030204"/>
            </a:endParaRPr>
          </a:p>
        </p:txBody>
      </p:sp>
    </p:spTree>
    <p:extLst>
      <p:ext uri="{BB962C8B-B14F-4D97-AF65-F5344CB8AC3E}">
        <p14:creationId xmlns:p14="http://schemas.microsoft.com/office/powerpoint/2010/main" val="31680631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2FBFC-D538-4022-A826-9374489166EC}"/>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Designing the Curriculum</a:t>
            </a:r>
          </a:p>
          <a:p>
            <a:endParaRPr lang="en-US">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D30C4B-177E-44E5-92C6-0BAC1A2FAAAC}"/>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sz="1500" b="1" dirty="0">
                <a:latin typeface="Comic Sans MS"/>
                <a:ea typeface="+mn-lt"/>
                <a:cs typeface="+mn-lt"/>
              </a:rPr>
              <a:t>Religious Education</a:t>
            </a:r>
            <a:endParaRPr lang="en-US" sz="1500" dirty="0">
              <a:latin typeface="Comic Sans MS"/>
              <a:ea typeface="+mn-lt"/>
              <a:cs typeface="+mn-lt"/>
            </a:endParaRPr>
          </a:p>
          <a:p>
            <a:pPr>
              <a:buNone/>
            </a:pPr>
            <a:r>
              <a:rPr lang="en-US" sz="1500" b="1" dirty="0">
                <a:latin typeface="Comic Sans MS"/>
              </a:rPr>
              <a:t>Curriculum design should</a:t>
            </a:r>
          </a:p>
          <a:p>
            <a:pPr>
              <a:buNone/>
            </a:pPr>
            <a:r>
              <a:rPr lang="en-GB" sz="1500" b="1" dirty="0">
                <a:latin typeface="Comic Sans MS"/>
                <a:ea typeface="+mn-lt"/>
                <a:cs typeface="+mn-lt"/>
              </a:rPr>
              <a:t> </a:t>
            </a:r>
            <a:r>
              <a:rPr lang="en-GB" sz="1500" dirty="0">
                <a:latin typeface="Comic Sans MS"/>
                <a:ea typeface="+mn-lt"/>
                <a:cs typeface="+mn-lt"/>
              </a:rPr>
              <a:t> </a:t>
            </a:r>
            <a:endParaRPr lang="en-GB" sz="1500" dirty="0">
              <a:latin typeface="Comic Sans MS"/>
            </a:endParaRPr>
          </a:p>
          <a:p>
            <a:r>
              <a:rPr lang="en-GB" sz="1500" dirty="0">
                <a:latin typeface="Comic Sans MS"/>
                <a:ea typeface="+mn-lt"/>
                <a:cs typeface="+mn-lt"/>
              </a:rPr>
              <a:t>develop an understanding of the discipline and its value </a:t>
            </a:r>
          </a:p>
          <a:p>
            <a:r>
              <a:rPr lang="en-GB" sz="1500" dirty="0">
                <a:latin typeface="Comic Sans MS"/>
                <a:ea typeface="+mn-lt"/>
                <a:cs typeface="+mn-lt"/>
              </a:rPr>
              <a:t>provide rich contexts for learners to be curious, to explore ultimate questions, and to search for an understanding of the human condition, as well as providing opportunities for learners to reflect, and to experience awe and wonder, in a range of meaningful real-world contexts </a:t>
            </a:r>
            <a:endParaRPr lang="en-GB" sz="1500" dirty="0">
              <a:latin typeface="Comic Sans MS"/>
            </a:endParaRPr>
          </a:p>
          <a:p>
            <a:r>
              <a:rPr lang="en-GB" sz="1500" dirty="0">
                <a:latin typeface="Comic Sans MS"/>
                <a:ea typeface="+mn-lt"/>
                <a:cs typeface="+mn-lt"/>
              </a:rPr>
              <a:t>develop rich contexts for enquiry into the concepts of religion, worldviews, secularity, spirituality, life stance, identity and culture to develop learners’ well-rounded understanding of religious and non-religious worldviews </a:t>
            </a:r>
            <a:endParaRPr lang="en-GB" sz="1500" dirty="0">
              <a:latin typeface="Comic Sans MS"/>
            </a:endParaRPr>
          </a:p>
          <a:p>
            <a:r>
              <a:rPr lang="en-GB" sz="1500" dirty="0">
                <a:latin typeface="Comic Sans MS"/>
                <a:ea typeface="+mn-lt"/>
                <a:cs typeface="+mn-lt"/>
              </a:rPr>
              <a:t>provide rich contexts for engaging with concepts of belief, faith, truth, purpose, meaning, knowledge, sources of authority, self, origin, life, death and Ultimate Reality which enables learners to develop an understanding of personal and institutional worldviews about the nature of life and the world around them </a:t>
            </a:r>
            <a:endParaRPr lang="en-GB" sz="1500" dirty="0">
              <a:latin typeface="Comic Sans MS"/>
            </a:endParaRPr>
          </a:p>
          <a:p>
            <a:pPr marL="0" indent="0">
              <a:buNone/>
            </a:pPr>
            <a:r>
              <a:rPr lang="en-GB" sz="1500" dirty="0">
                <a:latin typeface="Comic Sans MS"/>
                <a:ea typeface="+mn-lt"/>
                <a:cs typeface="+mn-lt"/>
              </a:rPr>
              <a:t> </a:t>
            </a:r>
            <a:r>
              <a:rPr lang="en-GB" sz="1500" dirty="0">
                <a:ea typeface="+mn-lt"/>
                <a:cs typeface="+mn-lt"/>
              </a:rPr>
              <a:t>    </a:t>
            </a:r>
            <a:endParaRPr lang="en-GB" sz="1500" dirty="0">
              <a:cs typeface="Calibri"/>
            </a:endParaRPr>
          </a:p>
          <a:p>
            <a:pPr>
              <a:buNone/>
            </a:pPr>
            <a:r>
              <a:rPr lang="en-GB" sz="1500" dirty="0">
                <a:ea typeface="+mn-lt"/>
                <a:cs typeface="+mn-lt"/>
              </a:rPr>
              <a:t>  </a:t>
            </a:r>
            <a:r>
              <a:rPr lang="en-GB" sz="1500" dirty="0">
                <a:latin typeface="Comic Sans MS"/>
                <a:ea typeface="+mn-lt"/>
                <a:cs typeface="+mn-lt"/>
              </a:rPr>
              <a:t>   </a:t>
            </a:r>
            <a:r>
              <a:rPr lang="en-US" sz="1500" dirty="0">
                <a:latin typeface="Comic Sans MS"/>
                <a:ea typeface="+mn-lt"/>
                <a:cs typeface="+mn-lt"/>
              </a:rPr>
              <a:t> </a:t>
            </a:r>
            <a:endParaRPr lang="en-US" sz="1500" dirty="0">
              <a:latin typeface="Comic Sans MS"/>
              <a:cs typeface="Calibri" panose="020F0502020204030204"/>
            </a:endParaRPr>
          </a:p>
        </p:txBody>
      </p:sp>
    </p:spTree>
    <p:extLst>
      <p:ext uri="{BB962C8B-B14F-4D97-AF65-F5344CB8AC3E}">
        <p14:creationId xmlns:p14="http://schemas.microsoft.com/office/powerpoint/2010/main" val="18884055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2FBFC-D538-4022-A826-9374489166EC}"/>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Designing the Curriculum</a:t>
            </a:r>
          </a:p>
          <a:p>
            <a:endParaRPr lang="en-US">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D30C4B-177E-44E5-92C6-0BAC1A2FAAAC}"/>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sz="1500" b="1" dirty="0">
                <a:latin typeface="Comic Sans MS"/>
                <a:ea typeface="+mn-lt"/>
                <a:cs typeface="+mn-lt"/>
              </a:rPr>
              <a:t>Religious Education</a:t>
            </a:r>
            <a:r>
              <a:rPr lang="en-GB" sz="1500" dirty="0">
                <a:latin typeface="Comic Sans MS"/>
                <a:ea typeface="+mn-lt"/>
                <a:cs typeface="+mn-lt"/>
              </a:rPr>
              <a:t> </a:t>
            </a:r>
            <a:endParaRPr lang="en-US" sz="1500" dirty="0">
              <a:latin typeface="Comic Sans MS"/>
            </a:endParaRPr>
          </a:p>
          <a:p>
            <a:pPr>
              <a:buNone/>
            </a:pPr>
            <a:r>
              <a:rPr lang="en-GB" sz="1500" b="1" dirty="0">
                <a:latin typeface="Comic Sans MS"/>
                <a:ea typeface="+mn-lt"/>
                <a:cs typeface="+mn-lt"/>
              </a:rPr>
              <a:t> </a:t>
            </a:r>
            <a:r>
              <a:rPr lang="en-GB" sz="1500" dirty="0">
                <a:latin typeface="Comic Sans MS"/>
                <a:ea typeface="+mn-lt"/>
                <a:cs typeface="+mn-lt"/>
              </a:rPr>
              <a:t> </a:t>
            </a:r>
            <a:endParaRPr lang="en-GB" sz="1500" dirty="0">
              <a:latin typeface="Comic Sans MS"/>
            </a:endParaRPr>
          </a:p>
          <a:p>
            <a:r>
              <a:rPr lang="en-GB" sz="1500" dirty="0">
                <a:latin typeface="Comic Sans MS"/>
                <a:ea typeface="+mn-lt"/>
                <a:cs typeface="+mn-lt"/>
              </a:rPr>
              <a:t>develop rich contexts for exploring the concepts of identity, belonging, relationships, community, </a:t>
            </a:r>
            <a:r>
              <a:rPr lang="en-GB" sz="1500" i="1" dirty="0" err="1">
                <a:latin typeface="Comic Sans MS"/>
                <a:ea typeface="+mn-lt"/>
                <a:cs typeface="+mn-lt"/>
              </a:rPr>
              <a:t>cynefin</a:t>
            </a:r>
            <a:r>
              <a:rPr lang="en-GB" sz="1500" dirty="0">
                <a:latin typeface="Comic Sans MS"/>
                <a:ea typeface="+mn-lt"/>
                <a:cs typeface="+mn-lt"/>
              </a:rPr>
              <a:t>, diversity, </a:t>
            </a:r>
            <a:r>
              <a:rPr lang="en-GB" sz="1500" i="1" dirty="0">
                <a:latin typeface="Comic Sans MS"/>
                <a:ea typeface="+mn-lt"/>
                <a:cs typeface="+mn-lt"/>
              </a:rPr>
              <a:t>pluralism</a:t>
            </a:r>
            <a:r>
              <a:rPr lang="en-GB" sz="1500" dirty="0">
                <a:latin typeface="Comic Sans MS"/>
                <a:ea typeface="+mn-lt"/>
                <a:cs typeface="+mn-lt"/>
              </a:rPr>
              <a:t> and interconnectedness which can enable learners to gain a sense of self and develop spirituality </a:t>
            </a:r>
            <a:endParaRPr lang="en-GB" sz="1500" dirty="0">
              <a:latin typeface="Comic Sans MS"/>
            </a:endParaRPr>
          </a:p>
          <a:p>
            <a:r>
              <a:rPr lang="en-GB" sz="1500" dirty="0">
                <a:latin typeface="Comic Sans MS"/>
                <a:ea typeface="+mn-lt"/>
                <a:cs typeface="+mn-lt"/>
              </a:rPr>
              <a:t>explore the concepts of equality, sustainability, tolerance, freedom, prejudice, discrimination, extremism, good and evil which can give learners an insight into the challenges and opportunities that face societies </a:t>
            </a:r>
            <a:endParaRPr lang="en-GB" sz="1500" dirty="0">
              <a:latin typeface="Comic Sans MS"/>
            </a:endParaRPr>
          </a:p>
          <a:p>
            <a:r>
              <a:rPr lang="en-GB" sz="1500" dirty="0">
                <a:latin typeface="Comic Sans MS"/>
                <a:ea typeface="+mn-lt"/>
                <a:cs typeface="+mn-lt"/>
              </a:rPr>
              <a:t>reflect the concepts and contexts of religiosity, practice, ritual, tradition, worship, sacredness, symbolism and celebration to develop learners’ understanding of lived religion and belief </a:t>
            </a:r>
            <a:endParaRPr lang="en-GB" sz="1500" dirty="0">
              <a:latin typeface="Comic Sans MS"/>
            </a:endParaRPr>
          </a:p>
          <a:p>
            <a:r>
              <a:rPr lang="en-GB" sz="1500" dirty="0">
                <a:latin typeface="Comic Sans MS"/>
                <a:ea typeface="+mn-lt"/>
                <a:cs typeface="+mn-lt"/>
              </a:rPr>
              <a:t>provide rich contexts for exploring the concepts of ethics, morality, justice, responsibilities, authority, humanity, rights, values and social action </a:t>
            </a:r>
          </a:p>
          <a:p>
            <a:r>
              <a:rPr lang="en-GB" sz="1500" dirty="0">
                <a:latin typeface="Comic Sans MS"/>
                <a:ea typeface="+mn-lt"/>
                <a:cs typeface="+mn-lt"/>
              </a:rPr>
              <a:t>develop an understanding of lived religion and belief through the exploration of the key concepts. </a:t>
            </a:r>
            <a:endParaRPr lang="en-GB" sz="1500" dirty="0">
              <a:latin typeface="Comic Sans MS"/>
            </a:endParaRPr>
          </a:p>
          <a:p>
            <a:pPr marL="0" indent="0">
              <a:buNone/>
            </a:pPr>
            <a:r>
              <a:rPr lang="en-GB" sz="1500" b="1" dirty="0">
                <a:latin typeface="Comic Sans MS"/>
                <a:ea typeface="+mn-lt"/>
                <a:cs typeface="+mn-lt"/>
              </a:rPr>
              <a:t> </a:t>
            </a:r>
            <a:r>
              <a:rPr lang="en-GB" sz="1500" dirty="0">
                <a:latin typeface="Comic Sans MS"/>
                <a:ea typeface="+mn-lt"/>
                <a:cs typeface="+mn-lt"/>
              </a:rPr>
              <a:t> </a:t>
            </a:r>
            <a:endParaRPr lang="en-GB" sz="1500" dirty="0">
              <a:latin typeface="Comic Sans MS"/>
            </a:endParaRPr>
          </a:p>
          <a:p>
            <a:pPr>
              <a:buNone/>
            </a:pPr>
            <a:r>
              <a:rPr lang="en-GB" sz="1500" dirty="0">
                <a:ea typeface="+mn-lt"/>
                <a:cs typeface="+mn-lt"/>
              </a:rPr>
              <a:t>    </a:t>
            </a:r>
            <a:endParaRPr lang="en-GB" sz="1500" dirty="0">
              <a:cs typeface="Calibri"/>
            </a:endParaRPr>
          </a:p>
          <a:p>
            <a:pPr>
              <a:buNone/>
            </a:pPr>
            <a:r>
              <a:rPr lang="en-GB" sz="1500" dirty="0">
                <a:ea typeface="+mn-lt"/>
                <a:cs typeface="+mn-lt"/>
              </a:rPr>
              <a:t>  </a:t>
            </a:r>
            <a:r>
              <a:rPr lang="en-GB" sz="1500" dirty="0">
                <a:latin typeface="Comic Sans MS"/>
                <a:ea typeface="+mn-lt"/>
                <a:cs typeface="+mn-lt"/>
              </a:rPr>
              <a:t>   </a:t>
            </a:r>
            <a:r>
              <a:rPr lang="en-US" sz="1500" dirty="0">
                <a:latin typeface="Comic Sans MS"/>
                <a:ea typeface="+mn-lt"/>
                <a:cs typeface="+mn-lt"/>
              </a:rPr>
              <a:t> </a:t>
            </a:r>
            <a:endParaRPr lang="en-US" sz="1500" dirty="0">
              <a:latin typeface="Comic Sans MS"/>
              <a:cs typeface="Calibri" panose="020F0502020204030204"/>
            </a:endParaRPr>
          </a:p>
        </p:txBody>
      </p:sp>
    </p:spTree>
    <p:extLst>
      <p:ext uri="{BB962C8B-B14F-4D97-AF65-F5344CB8AC3E}">
        <p14:creationId xmlns:p14="http://schemas.microsoft.com/office/powerpoint/2010/main" val="40757133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2FBFC-D538-4022-A826-9374489166EC}"/>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Designing the Curriculum</a:t>
            </a:r>
          </a:p>
          <a:p>
            <a:endParaRPr lang="en-US">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D30C4B-177E-44E5-92C6-0BAC1A2FAAAC}"/>
              </a:ext>
            </a:extLst>
          </p:cNvPr>
          <p:cNvSpPr>
            <a:spLocks noGrp="1"/>
          </p:cNvSpPr>
          <p:nvPr>
            <p:ph idx="1"/>
          </p:nvPr>
        </p:nvSpPr>
        <p:spPr>
          <a:xfrm>
            <a:off x="4447307" y="849087"/>
            <a:ext cx="6906491" cy="5708468"/>
          </a:xfrm>
        </p:spPr>
        <p:txBody>
          <a:bodyPr vert="horz" lIns="91440" tIns="45720" rIns="91440" bIns="45720" rtlCol="0" anchor="ctr">
            <a:normAutofit fontScale="25000" lnSpcReduction="20000"/>
          </a:bodyPr>
          <a:lstStyle/>
          <a:p>
            <a:pPr>
              <a:buNone/>
            </a:pPr>
            <a:r>
              <a:rPr lang="en-GB" sz="5600" b="1" dirty="0">
                <a:latin typeface="Comic Sans MS"/>
                <a:ea typeface="+mn-lt"/>
                <a:cs typeface="+mn-lt"/>
              </a:rPr>
              <a:t> </a:t>
            </a:r>
            <a:r>
              <a:rPr lang="en-GB" sz="5600" dirty="0">
                <a:latin typeface="Comic Sans MS"/>
                <a:ea typeface="+mn-lt"/>
                <a:cs typeface="+mn-lt"/>
              </a:rPr>
              <a:t> </a:t>
            </a:r>
            <a:endParaRPr lang="en-GB" sz="5600" dirty="0">
              <a:latin typeface="Comic Sans MS"/>
            </a:endParaRPr>
          </a:p>
          <a:p>
            <a:pPr lvl="0">
              <a:lnSpc>
                <a:spcPct val="160000"/>
              </a:lnSpc>
              <a:buNone/>
            </a:pPr>
            <a:r>
              <a:rPr lang="en-GB" sz="5600" b="1" dirty="0" smtClean="0">
                <a:latin typeface="Comic Sans MS" pitchFamily="66" charset="0"/>
              </a:rPr>
              <a:t>Geography</a:t>
            </a:r>
          </a:p>
          <a:p>
            <a:pPr lvl="0">
              <a:lnSpc>
                <a:spcPct val="160000"/>
              </a:lnSpc>
            </a:pPr>
            <a:r>
              <a:rPr lang="en-GB" sz="5600" dirty="0" smtClean="0">
                <a:latin typeface="Comic Sans MS" pitchFamily="66" charset="0"/>
              </a:rPr>
              <a:t>Equip learners with the skills to formulate research questions and to collect, manipulate and present data so they can evaluate and think critically about problems and issues.</a:t>
            </a:r>
          </a:p>
          <a:p>
            <a:pPr lvl="0">
              <a:lnSpc>
                <a:spcPct val="160000"/>
              </a:lnSpc>
            </a:pPr>
            <a:r>
              <a:rPr lang="en-GB" sz="5600" dirty="0" smtClean="0">
                <a:latin typeface="Comic Sans MS" pitchFamily="66" charset="0"/>
              </a:rPr>
              <a:t>Equip learners with the skills to question, use and analyse maps and images.</a:t>
            </a:r>
          </a:p>
          <a:p>
            <a:pPr lvl="0">
              <a:lnSpc>
                <a:spcPct val="160000"/>
              </a:lnSpc>
            </a:pPr>
            <a:r>
              <a:rPr lang="en-GB" sz="5600" dirty="0" smtClean="0">
                <a:latin typeface="Comic Sans MS" pitchFamily="66" charset="0"/>
              </a:rPr>
              <a:t>Provide a rich context for exploring the issues of sustainability, climate change, energy choices, nature, natural disasters and hazard risks, pollution, scarcity of natural resources, food security, population, identity, ethnicity, migration, settlements, globalisation, consumerism and trade initiatives to tackle poverty, inequality and injustice, contrast between different countries at different levels of development. </a:t>
            </a:r>
          </a:p>
          <a:p>
            <a:pPr lvl="0">
              <a:lnSpc>
                <a:spcPct val="160000"/>
              </a:lnSpc>
            </a:pPr>
            <a:r>
              <a:rPr lang="en-GB" sz="5600" dirty="0" smtClean="0">
                <a:latin typeface="Comic Sans MS" pitchFamily="66" charset="0"/>
              </a:rPr>
              <a:t>Provide a rich content for exploring physical and human landscapes and context of the causes and consequences of physical and human interrelationships and interdependence which characterise our modern world.</a:t>
            </a:r>
          </a:p>
          <a:p>
            <a:pPr lvl="0">
              <a:lnSpc>
                <a:spcPct val="160000"/>
              </a:lnSpc>
            </a:pPr>
            <a:r>
              <a:rPr lang="en-GB" sz="5600" dirty="0" smtClean="0">
                <a:latin typeface="Comic Sans MS" pitchFamily="66" charset="0"/>
              </a:rPr>
              <a:t>Develop an understanding of the discipline and its value. </a:t>
            </a:r>
          </a:p>
          <a:p>
            <a:pPr>
              <a:buNone/>
            </a:pPr>
            <a:endParaRPr lang="en-GB" sz="1500" dirty="0">
              <a:latin typeface="Comic Sans MS"/>
            </a:endParaRPr>
          </a:p>
          <a:p>
            <a:pPr marL="0" indent="0">
              <a:buNone/>
            </a:pPr>
            <a:r>
              <a:rPr lang="en-GB" sz="1500" b="1" dirty="0">
                <a:latin typeface="Comic Sans MS"/>
                <a:ea typeface="+mn-lt"/>
                <a:cs typeface="+mn-lt"/>
              </a:rPr>
              <a:t> </a:t>
            </a:r>
            <a:r>
              <a:rPr lang="en-GB" sz="1500" dirty="0">
                <a:latin typeface="Comic Sans MS"/>
                <a:ea typeface="+mn-lt"/>
                <a:cs typeface="+mn-lt"/>
              </a:rPr>
              <a:t> </a:t>
            </a:r>
            <a:endParaRPr lang="en-GB" sz="1500" dirty="0">
              <a:latin typeface="Comic Sans MS"/>
            </a:endParaRPr>
          </a:p>
          <a:p>
            <a:pPr>
              <a:buNone/>
            </a:pPr>
            <a:r>
              <a:rPr lang="en-GB" sz="1500" dirty="0">
                <a:ea typeface="+mn-lt"/>
                <a:cs typeface="+mn-lt"/>
              </a:rPr>
              <a:t>    </a:t>
            </a:r>
            <a:endParaRPr lang="en-GB" sz="1500" dirty="0" smtClean="0">
              <a:ea typeface="+mn-lt"/>
              <a:cs typeface="+mn-lt"/>
            </a:endParaRPr>
          </a:p>
          <a:p>
            <a:pPr>
              <a:buNone/>
            </a:pPr>
            <a:endParaRPr lang="en-GB" sz="1500" dirty="0" smtClean="0">
              <a:ea typeface="+mn-lt"/>
              <a:cs typeface="+mn-lt"/>
            </a:endParaRPr>
          </a:p>
          <a:p>
            <a:pPr>
              <a:buNone/>
            </a:pPr>
            <a:endParaRPr lang="en-GB" sz="1500" dirty="0">
              <a:cs typeface="Calibri"/>
            </a:endParaRPr>
          </a:p>
          <a:p>
            <a:pPr>
              <a:buNone/>
            </a:pPr>
            <a:r>
              <a:rPr lang="en-GB" sz="1500" dirty="0">
                <a:ea typeface="+mn-lt"/>
                <a:cs typeface="+mn-lt"/>
              </a:rPr>
              <a:t>  </a:t>
            </a:r>
            <a:r>
              <a:rPr lang="en-GB" sz="1500" dirty="0">
                <a:latin typeface="Comic Sans MS"/>
                <a:ea typeface="+mn-lt"/>
                <a:cs typeface="+mn-lt"/>
              </a:rPr>
              <a:t>   </a:t>
            </a:r>
            <a:r>
              <a:rPr lang="en-US" sz="1500" dirty="0">
                <a:latin typeface="Comic Sans MS"/>
                <a:ea typeface="+mn-lt"/>
                <a:cs typeface="+mn-lt"/>
              </a:rPr>
              <a:t> </a:t>
            </a:r>
            <a:endParaRPr lang="en-US" sz="1500" dirty="0">
              <a:latin typeface="Comic Sans MS"/>
              <a:cs typeface="Calibri" panose="020F0502020204030204"/>
            </a:endParaRPr>
          </a:p>
        </p:txBody>
      </p:sp>
    </p:spTree>
    <p:extLst>
      <p:ext uri="{BB962C8B-B14F-4D97-AF65-F5344CB8AC3E}">
        <p14:creationId xmlns:p14="http://schemas.microsoft.com/office/powerpoint/2010/main" val="40757133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2FBFC-D538-4022-A826-9374489166EC}"/>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Designing the Curriculum</a:t>
            </a:r>
          </a:p>
          <a:p>
            <a:endParaRPr lang="en-US">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D30C4B-177E-44E5-92C6-0BAC1A2FAAAC}"/>
              </a:ext>
            </a:extLst>
          </p:cNvPr>
          <p:cNvSpPr>
            <a:spLocks noGrp="1"/>
          </p:cNvSpPr>
          <p:nvPr>
            <p:ph idx="1"/>
          </p:nvPr>
        </p:nvSpPr>
        <p:spPr>
          <a:xfrm>
            <a:off x="4447308" y="591344"/>
            <a:ext cx="6906491" cy="5585619"/>
          </a:xfrm>
        </p:spPr>
        <p:txBody>
          <a:bodyPr vert="horz" lIns="91440" tIns="45720" rIns="91440" bIns="45720" rtlCol="0" anchor="ctr">
            <a:normAutofit fontScale="92500" lnSpcReduction="20000"/>
          </a:bodyPr>
          <a:lstStyle/>
          <a:p>
            <a:pPr>
              <a:buNone/>
            </a:pPr>
            <a:r>
              <a:rPr lang="en-GB" sz="1500" b="1" dirty="0" smtClean="0">
                <a:latin typeface="Comic Sans MS"/>
                <a:ea typeface="+mn-lt"/>
                <a:cs typeface="+mn-lt"/>
              </a:rPr>
              <a:t>Social Studies</a:t>
            </a:r>
            <a:r>
              <a:rPr lang="en-GB" sz="1500" dirty="0">
                <a:latin typeface="Comic Sans MS"/>
                <a:ea typeface="+mn-lt"/>
                <a:cs typeface="+mn-lt"/>
              </a:rPr>
              <a:t> </a:t>
            </a:r>
            <a:endParaRPr lang="en-US" sz="1500" dirty="0">
              <a:latin typeface="Comic Sans MS"/>
            </a:endParaRPr>
          </a:p>
          <a:p>
            <a:pPr>
              <a:buNone/>
            </a:pPr>
            <a:r>
              <a:rPr lang="en-GB" sz="1500" b="1" dirty="0">
                <a:latin typeface="Comic Sans MS"/>
                <a:ea typeface="+mn-lt"/>
                <a:cs typeface="+mn-lt"/>
              </a:rPr>
              <a:t> </a:t>
            </a:r>
            <a:r>
              <a:rPr lang="en-GB" sz="1500" dirty="0">
                <a:latin typeface="Comic Sans MS"/>
                <a:ea typeface="+mn-lt"/>
                <a:cs typeface="+mn-lt"/>
              </a:rPr>
              <a:t> </a:t>
            </a:r>
            <a:endParaRPr lang="en-GB" sz="1500" dirty="0">
              <a:latin typeface="Comic Sans MS"/>
            </a:endParaRPr>
          </a:p>
          <a:p>
            <a:pPr lvl="0">
              <a:lnSpc>
                <a:spcPct val="150000"/>
              </a:lnSpc>
            </a:pPr>
            <a:r>
              <a:rPr lang="en-GB" sz="1500" dirty="0" smtClean="0">
                <a:latin typeface="Comic Sans MS" pitchFamily="66" charset="0"/>
              </a:rPr>
              <a:t>Explore the concepts of governance, rights, equality, equality, inequality, ethnicity, gender and poverty.</a:t>
            </a:r>
          </a:p>
          <a:p>
            <a:pPr lvl="0">
              <a:lnSpc>
                <a:spcPct val="150000"/>
              </a:lnSpc>
            </a:pPr>
            <a:r>
              <a:rPr lang="en-GB" sz="1500" dirty="0" smtClean="0">
                <a:latin typeface="Comic Sans MS" pitchFamily="66" charset="0"/>
              </a:rPr>
              <a:t>Develop an understanding of how systems in Wales operate and effects people’s lives and how they compare with other systems.</a:t>
            </a:r>
          </a:p>
          <a:p>
            <a:pPr lvl="0">
              <a:lnSpc>
                <a:spcPct val="150000"/>
              </a:lnSpc>
            </a:pPr>
            <a:r>
              <a:rPr lang="en-GB" sz="1500" dirty="0" smtClean="0">
                <a:latin typeface="Comic Sans MS" pitchFamily="66" charset="0"/>
              </a:rPr>
              <a:t>Encourage active participation and engagement with social issues through social enquiry, discussions and social actions.</a:t>
            </a:r>
          </a:p>
          <a:p>
            <a:pPr lvl="0">
              <a:lnSpc>
                <a:spcPct val="150000"/>
              </a:lnSpc>
            </a:pPr>
            <a:r>
              <a:rPr lang="en-GB" sz="1500" dirty="0" smtClean="0">
                <a:latin typeface="Comic Sans MS" pitchFamily="66" charset="0"/>
              </a:rPr>
              <a:t>Provide rich context to explore social issues, identity, rights and responsibilities and social organisation.</a:t>
            </a:r>
          </a:p>
          <a:p>
            <a:pPr lvl="0">
              <a:lnSpc>
                <a:spcPct val="150000"/>
              </a:lnSpc>
            </a:pPr>
            <a:r>
              <a:rPr lang="en-GB" sz="1500" dirty="0" smtClean="0">
                <a:latin typeface="Comic Sans MS" pitchFamily="66" charset="0"/>
              </a:rPr>
              <a:t>Develop an understanding of the discipline and its value, encourage a sexual understanding of the world by learning about people and their values in different times, places and circumstances.</a:t>
            </a:r>
          </a:p>
          <a:p>
            <a:pPr>
              <a:buNone/>
            </a:pPr>
            <a:endParaRPr lang="en-GB" sz="1500" dirty="0">
              <a:latin typeface="Comic Sans MS"/>
            </a:endParaRPr>
          </a:p>
          <a:p>
            <a:pPr marL="0" indent="0">
              <a:buNone/>
            </a:pPr>
            <a:r>
              <a:rPr lang="en-GB" sz="1500" b="1" dirty="0">
                <a:latin typeface="Comic Sans MS"/>
                <a:ea typeface="+mn-lt"/>
                <a:cs typeface="+mn-lt"/>
              </a:rPr>
              <a:t> </a:t>
            </a:r>
            <a:r>
              <a:rPr lang="en-GB" sz="1500" dirty="0">
                <a:latin typeface="Comic Sans MS"/>
                <a:ea typeface="+mn-lt"/>
                <a:cs typeface="+mn-lt"/>
              </a:rPr>
              <a:t> </a:t>
            </a:r>
            <a:endParaRPr lang="en-GB" sz="1500" dirty="0">
              <a:latin typeface="Comic Sans MS"/>
            </a:endParaRPr>
          </a:p>
          <a:p>
            <a:pPr>
              <a:buNone/>
            </a:pPr>
            <a:r>
              <a:rPr lang="en-GB" sz="1500" dirty="0">
                <a:ea typeface="+mn-lt"/>
                <a:cs typeface="+mn-lt"/>
              </a:rPr>
              <a:t>    </a:t>
            </a:r>
            <a:endParaRPr lang="en-GB" sz="1500" dirty="0">
              <a:cs typeface="Calibri"/>
            </a:endParaRPr>
          </a:p>
          <a:p>
            <a:pPr>
              <a:buNone/>
            </a:pPr>
            <a:r>
              <a:rPr lang="en-GB" sz="1500" dirty="0">
                <a:ea typeface="+mn-lt"/>
                <a:cs typeface="+mn-lt"/>
              </a:rPr>
              <a:t>  </a:t>
            </a:r>
            <a:r>
              <a:rPr lang="en-GB" sz="1500" dirty="0">
                <a:latin typeface="Comic Sans MS"/>
                <a:ea typeface="+mn-lt"/>
                <a:cs typeface="+mn-lt"/>
              </a:rPr>
              <a:t>   </a:t>
            </a:r>
            <a:r>
              <a:rPr lang="en-US" sz="1500" dirty="0">
                <a:latin typeface="Comic Sans MS"/>
                <a:ea typeface="+mn-lt"/>
                <a:cs typeface="+mn-lt"/>
              </a:rPr>
              <a:t> </a:t>
            </a:r>
            <a:endParaRPr lang="en-US" sz="1500" dirty="0">
              <a:latin typeface="Comic Sans MS"/>
              <a:cs typeface="Calibri" panose="020F0502020204030204"/>
            </a:endParaRPr>
          </a:p>
        </p:txBody>
      </p:sp>
    </p:spTree>
    <p:extLst>
      <p:ext uri="{BB962C8B-B14F-4D97-AF65-F5344CB8AC3E}">
        <p14:creationId xmlns:p14="http://schemas.microsoft.com/office/powerpoint/2010/main" val="40757133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2FBFC-D538-4022-A826-9374489166EC}"/>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Designing the Curriculum</a:t>
            </a:r>
          </a:p>
          <a:p>
            <a:endParaRPr lang="en-US">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D30C4B-177E-44E5-92C6-0BAC1A2FAAAC}"/>
              </a:ext>
            </a:extLst>
          </p:cNvPr>
          <p:cNvSpPr>
            <a:spLocks noGrp="1"/>
          </p:cNvSpPr>
          <p:nvPr>
            <p:ph idx="1"/>
          </p:nvPr>
        </p:nvSpPr>
        <p:spPr>
          <a:xfrm>
            <a:off x="4447308" y="591344"/>
            <a:ext cx="6906491" cy="5585619"/>
          </a:xfrm>
        </p:spPr>
        <p:txBody>
          <a:bodyPr vert="horz" lIns="91440" tIns="45720" rIns="91440" bIns="45720" rtlCol="0" anchor="ctr">
            <a:normAutofit fontScale="62500" lnSpcReduction="20000"/>
          </a:bodyPr>
          <a:lstStyle/>
          <a:p>
            <a:pPr>
              <a:buNone/>
            </a:pPr>
            <a:r>
              <a:rPr lang="en-GB" sz="2200" b="1" dirty="0" smtClean="0">
                <a:latin typeface="Comic Sans MS"/>
                <a:ea typeface="+mn-lt"/>
                <a:cs typeface="+mn-lt"/>
              </a:rPr>
              <a:t>Business Studies</a:t>
            </a:r>
            <a:r>
              <a:rPr lang="en-GB" sz="2200" b="1" dirty="0">
                <a:latin typeface="Comic Sans MS"/>
                <a:ea typeface="+mn-lt"/>
                <a:cs typeface="+mn-lt"/>
              </a:rPr>
              <a:t> </a:t>
            </a:r>
            <a:endParaRPr lang="en-US" sz="2200" b="1" dirty="0">
              <a:latin typeface="Comic Sans MS"/>
            </a:endParaRPr>
          </a:p>
          <a:p>
            <a:pPr>
              <a:buNone/>
            </a:pPr>
            <a:r>
              <a:rPr lang="en-GB" sz="1500" b="1" dirty="0">
                <a:latin typeface="Comic Sans MS"/>
                <a:ea typeface="+mn-lt"/>
                <a:cs typeface="+mn-lt"/>
              </a:rPr>
              <a:t> </a:t>
            </a:r>
            <a:r>
              <a:rPr lang="en-GB" sz="1500" dirty="0">
                <a:latin typeface="Comic Sans MS"/>
                <a:ea typeface="+mn-lt"/>
                <a:cs typeface="+mn-lt"/>
              </a:rPr>
              <a:t> </a:t>
            </a:r>
            <a:endParaRPr lang="en-GB" sz="1500" dirty="0">
              <a:latin typeface="Comic Sans MS"/>
            </a:endParaRPr>
          </a:p>
          <a:p>
            <a:pPr lvl="0">
              <a:lnSpc>
                <a:spcPct val="150000"/>
              </a:lnSpc>
            </a:pPr>
            <a:r>
              <a:rPr lang="en-GB" sz="2100" dirty="0" smtClean="0">
                <a:latin typeface="Comic Sans MS" pitchFamily="66" charset="0"/>
              </a:rPr>
              <a:t>Explore the current Welsh economy, including consumption, production, the welfare of people at work, the impact of innovation and technology on business and the environment and the effects of demographic change to the workforce.   </a:t>
            </a:r>
          </a:p>
          <a:p>
            <a:pPr lvl="0">
              <a:lnSpc>
                <a:spcPct val="150000"/>
              </a:lnSpc>
            </a:pPr>
            <a:r>
              <a:rPr lang="en-GB" sz="2100" dirty="0" smtClean="0">
                <a:latin typeface="Comic Sans MS" pitchFamily="66" charset="0"/>
              </a:rPr>
              <a:t>Examine the strengths and areas of improvement, success and failures of businesses and economies while developing the understanding of the factors that shape the prosperity of communities and thereby peoples prospects for the future.</a:t>
            </a:r>
          </a:p>
          <a:p>
            <a:pPr lvl="0">
              <a:lnSpc>
                <a:spcPct val="150000"/>
              </a:lnSpc>
            </a:pPr>
            <a:r>
              <a:rPr lang="en-GB" sz="2100" dirty="0" smtClean="0">
                <a:latin typeface="Comic Sans MS" pitchFamily="66" charset="0"/>
              </a:rPr>
              <a:t>Expose learners to the economic reality that shapes the Welsh and global economies, enabling them to appreciate that this reality is constantly changing and to appreciate the impact it has on people’s lives and the environment.</a:t>
            </a:r>
          </a:p>
          <a:p>
            <a:pPr lvl="0">
              <a:lnSpc>
                <a:spcPct val="150000"/>
              </a:lnSpc>
            </a:pPr>
            <a:r>
              <a:rPr lang="en-GB" sz="2100" dirty="0" smtClean="0">
                <a:latin typeface="Comic Sans MS" pitchFamily="66" charset="0"/>
              </a:rPr>
              <a:t>Develop and understanding of the discipline and its value.</a:t>
            </a:r>
          </a:p>
          <a:p>
            <a:pPr>
              <a:buNone/>
            </a:pPr>
            <a:endParaRPr lang="en-GB" sz="1500" dirty="0">
              <a:latin typeface="Comic Sans MS"/>
            </a:endParaRPr>
          </a:p>
          <a:p>
            <a:pPr marL="0" indent="0">
              <a:buNone/>
            </a:pPr>
            <a:r>
              <a:rPr lang="en-GB" sz="1500" b="1" dirty="0">
                <a:latin typeface="Comic Sans MS"/>
                <a:ea typeface="+mn-lt"/>
                <a:cs typeface="+mn-lt"/>
              </a:rPr>
              <a:t> </a:t>
            </a:r>
            <a:r>
              <a:rPr lang="en-GB" sz="1500" dirty="0">
                <a:latin typeface="Comic Sans MS"/>
                <a:ea typeface="+mn-lt"/>
                <a:cs typeface="+mn-lt"/>
              </a:rPr>
              <a:t> </a:t>
            </a:r>
            <a:endParaRPr lang="en-GB" sz="1500" dirty="0">
              <a:latin typeface="Comic Sans MS"/>
            </a:endParaRPr>
          </a:p>
          <a:p>
            <a:pPr>
              <a:buNone/>
            </a:pPr>
            <a:r>
              <a:rPr lang="en-GB" sz="1500" dirty="0">
                <a:ea typeface="+mn-lt"/>
                <a:cs typeface="+mn-lt"/>
              </a:rPr>
              <a:t>    </a:t>
            </a:r>
            <a:endParaRPr lang="en-GB" sz="1500" dirty="0">
              <a:cs typeface="Calibri"/>
            </a:endParaRPr>
          </a:p>
          <a:p>
            <a:pPr>
              <a:buNone/>
            </a:pPr>
            <a:r>
              <a:rPr lang="en-GB" sz="1500" dirty="0">
                <a:ea typeface="+mn-lt"/>
                <a:cs typeface="+mn-lt"/>
              </a:rPr>
              <a:t>  </a:t>
            </a:r>
            <a:r>
              <a:rPr lang="en-GB" sz="1500" dirty="0">
                <a:latin typeface="Comic Sans MS"/>
                <a:ea typeface="+mn-lt"/>
                <a:cs typeface="+mn-lt"/>
              </a:rPr>
              <a:t>   </a:t>
            </a:r>
            <a:r>
              <a:rPr lang="en-US" sz="1500" dirty="0">
                <a:latin typeface="Comic Sans MS"/>
                <a:ea typeface="+mn-lt"/>
                <a:cs typeface="+mn-lt"/>
              </a:rPr>
              <a:t> </a:t>
            </a:r>
            <a:endParaRPr lang="en-US" sz="1500" dirty="0">
              <a:latin typeface="Comic Sans MS"/>
              <a:cs typeface="Calibri" panose="020F0502020204030204"/>
            </a:endParaRPr>
          </a:p>
        </p:txBody>
      </p:sp>
    </p:spTree>
    <p:extLst>
      <p:ext uri="{BB962C8B-B14F-4D97-AF65-F5344CB8AC3E}">
        <p14:creationId xmlns:p14="http://schemas.microsoft.com/office/powerpoint/2010/main" val="4075713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cs typeface="Calibri" panose="020F0502020204030204"/>
            </a:endParaRPr>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2FBFC-D538-4022-A826-9374489166EC}"/>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Designing the Curriculum</a:t>
            </a:r>
          </a:p>
          <a:p>
            <a:endParaRPr lang="en-US">
              <a:solidFill>
                <a:srgbClr val="FFFFFF"/>
              </a:solidFill>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D30C4B-177E-44E5-92C6-0BAC1A2FAAAC}"/>
              </a:ext>
            </a:extLst>
          </p:cNvPr>
          <p:cNvSpPr>
            <a:spLocks noGrp="1"/>
          </p:cNvSpPr>
          <p:nvPr>
            <p:ph idx="1"/>
          </p:nvPr>
        </p:nvSpPr>
        <p:spPr>
          <a:xfrm>
            <a:off x="4447308" y="591344"/>
            <a:ext cx="7192241" cy="5585619"/>
          </a:xfrm>
        </p:spPr>
        <p:txBody>
          <a:bodyPr vert="horz" lIns="91440" tIns="45720" rIns="91440" bIns="45720" rtlCol="0" anchor="ctr">
            <a:normAutofit fontScale="92500" lnSpcReduction="10000"/>
          </a:bodyPr>
          <a:lstStyle/>
          <a:p>
            <a:pPr marL="0" indent="0">
              <a:buNone/>
            </a:pPr>
            <a:endParaRPr lang="en-US" sz="1300" b="1" dirty="0" smtClean="0">
              <a:latin typeface="Comic Sans MS" pitchFamily="66" charset="0"/>
              <a:cs typeface="Calibri"/>
            </a:endParaRPr>
          </a:p>
          <a:p>
            <a:pPr marL="0" indent="0">
              <a:buNone/>
            </a:pPr>
            <a:r>
              <a:rPr lang="en-US" sz="1400" b="1" dirty="0" smtClean="0">
                <a:latin typeface="Comic Sans MS" pitchFamily="66" charset="0"/>
                <a:cs typeface="Calibri"/>
              </a:rPr>
              <a:t>Considerations </a:t>
            </a:r>
            <a:r>
              <a:rPr lang="en-US" sz="1400" b="1" dirty="0">
                <a:latin typeface="Comic Sans MS" pitchFamily="66" charset="0"/>
                <a:cs typeface="Calibri"/>
              </a:rPr>
              <a:t>for provision of learning experiences</a:t>
            </a:r>
            <a:endParaRPr lang="en-US" sz="1400" dirty="0">
              <a:latin typeface="Comic Sans MS" pitchFamily="66" charset="0"/>
              <a:ea typeface="+mn-lt"/>
              <a:cs typeface="+mn-lt"/>
            </a:endParaRPr>
          </a:p>
          <a:p>
            <a:pPr>
              <a:lnSpc>
                <a:spcPct val="170000"/>
              </a:lnSpc>
              <a:buNone/>
            </a:pPr>
            <a:r>
              <a:rPr lang="en-GB" sz="1300" dirty="0" smtClean="0">
                <a:latin typeface="Comic Sans MS" pitchFamily="66" charset="0"/>
                <a:ea typeface="+mn-lt"/>
                <a:cs typeface="+mn-lt"/>
              </a:rPr>
              <a:t>    </a:t>
            </a:r>
            <a:r>
              <a:rPr lang="en-GB" sz="1400" dirty="0" smtClean="0">
                <a:latin typeface="Comic Sans MS" pitchFamily="66" charset="0"/>
                <a:ea typeface="+mn-lt"/>
                <a:cs typeface="+mn-lt"/>
              </a:rPr>
              <a:t> This </a:t>
            </a:r>
            <a:r>
              <a:rPr lang="en-GB" sz="1400" dirty="0">
                <a:latin typeface="Comic Sans MS" pitchFamily="66" charset="0"/>
                <a:ea typeface="+mn-lt"/>
                <a:cs typeface="+mn-lt"/>
              </a:rPr>
              <a:t>Area provides rich opportunities for learning beyond the school walls. School curriculum design should allow learners of all ages to experience a range of stimuli that enthuse and inspire them to imagine and be curious, and to explore, discover and question through the following.</a:t>
            </a:r>
            <a:endParaRPr lang="en-GB" sz="1400" dirty="0">
              <a:latin typeface="Comic Sans MS" pitchFamily="66" charset="0"/>
              <a:cs typeface="Calibri" panose="020F0502020204030204"/>
            </a:endParaRPr>
          </a:p>
          <a:p>
            <a:r>
              <a:rPr lang="en-GB" sz="1400" dirty="0">
                <a:latin typeface="Comic Sans MS" pitchFamily="66" charset="0"/>
                <a:ea typeface="+mn-lt"/>
                <a:cs typeface="+mn-lt"/>
              </a:rPr>
              <a:t>A range of opportunities to learn outdoors</a:t>
            </a:r>
          </a:p>
          <a:p>
            <a:r>
              <a:rPr lang="en-GB" sz="1400" dirty="0">
                <a:latin typeface="Comic Sans MS" pitchFamily="66" charset="0"/>
                <a:ea typeface="+mn-lt"/>
                <a:cs typeface="+mn-lt"/>
              </a:rPr>
              <a:t>A range of opportunities to visit and explore</a:t>
            </a:r>
          </a:p>
          <a:p>
            <a:r>
              <a:rPr lang="en-GB" sz="1400" dirty="0">
                <a:latin typeface="Comic Sans MS" pitchFamily="66" charset="0"/>
                <a:ea typeface="+mn-lt"/>
                <a:cs typeface="+mn-lt"/>
              </a:rPr>
              <a:t>A range of opportunities to observe or participate </a:t>
            </a:r>
          </a:p>
          <a:p>
            <a:endParaRPr lang="en-GB" sz="1300" dirty="0">
              <a:latin typeface="Comic Sans MS" pitchFamily="66" charset="0"/>
              <a:ea typeface="+mn-lt"/>
              <a:cs typeface="+mn-lt"/>
            </a:endParaRPr>
          </a:p>
          <a:p>
            <a:pPr marL="0" indent="0">
              <a:buNone/>
            </a:pPr>
            <a:r>
              <a:rPr lang="en-GB" sz="1400" b="1" dirty="0">
                <a:latin typeface="Comic Sans MS" pitchFamily="66" charset="0"/>
                <a:ea typeface="+mn-lt"/>
                <a:cs typeface="+mn-lt"/>
              </a:rPr>
              <a:t>Key links with other areas</a:t>
            </a:r>
          </a:p>
          <a:p>
            <a:r>
              <a:rPr lang="en-GB" sz="1400" dirty="0">
                <a:latin typeface="Comic Sans MS" pitchFamily="66" charset="0"/>
                <a:ea typeface="+mn-lt"/>
                <a:cs typeface="+mn-lt"/>
              </a:rPr>
              <a:t>Expressive Arts</a:t>
            </a:r>
            <a:endParaRPr lang="en-GB" sz="1400" b="1" dirty="0">
              <a:latin typeface="Comic Sans MS" pitchFamily="66" charset="0"/>
              <a:ea typeface="+mn-lt"/>
              <a:cs typeface="+mn-lt"/>
            </a:endParaRPr>
          </a:p>
          <a:p>
            <a:r>
              <a:rPr lang="en-GB" sz="1400" dirty="0">
                <a:latin typeface="Comic Sans MS" pitchFamily="66" charset="0"/>
                <a:ea typeface="+mn-lt"/>
                <a:cs typeface="+mn-lt"/>
              </a:rPr>
              <a:t>Health and Well-Being</a:t>
            </a:r>
          </a:p>
          <a:p>
            <a:r>
              <a:rPr lang="en-GB" sz="1400" dirty="0">
                <a:latin typeface="Comic Sans MS" pitchFamily="66" charset="0"/>
                <a:ea typeface="+mn-lt"/>
                <a:cs typeface="+mn-lt"/>
              </a:rPr>
              <a:t>Languages, Literacy and Communication </a:t>
            </a:r>
          </a:p>
          <a:p>
            <a:r>
              <a:rPr lang="en-GB" sz="1400" dirty="0">
                <a:latin typeface="Comic Sans MS" pitchFamily="66" charset="0"/>
                <a:ea typeface="+mn-lt"/>
                <a:cs typeface="+mn-lt"/>
              </a:rPr>
              <a:t>Mathematics and Numeracy</a:t>
            </a:r>
          </a:p>
          <a:p>
            <a:r>
              <a:rPr lang="en-GB" sz="1400" dirty="0">
                <a:latin typeface="Comic Sans MS" pitchFamily="66" charset="0"/>
                <a:ea typeface="+mn-lt"/>
                <a:cs typeface="+mn-lt"/>
              </a:rPr>
              <a:t>Science and Technology</a:t>
            </a:r>
          </a:p>
          <a:p>
            <a:endParaRPr lang="en-GB" sz="1300" dirty="0">
              <a:latin typeface="Comic Sans MS" pitchFamily="66" charset="0"/>
              <a:ea typeface="+mn-lt"/>
              <a:cs typeface="+mn-lt"/>
            </a:endParaRPr>
          </a:p>
          <a:p>
            <a:pPr>
              <a:buNone/>
            </a:pPr>
            <a:r>
              <a:rPr lang="en-GB" sz="1300" b="1" dirty="0">
                <a:latin typeface="Comic Sans MS" pitchFamily="66" charset="0"/>
                <a:ea typeface="+mn-lt"/>
                <a:cs typeface="+mn-lt"/>
              </a:rPr>
              <a:t> </a:t>
            </a:r>
            <a:r>
              <a:rPr lang="en-GB" sz="1300" dirty="0">
                <a:latin typeface="Comic Sans MS" pitchFamily="66" charset="0"/>
                <a:ea typeface="+mn-lt"/>
                <a:cs typeface="+mn-lt"/>
              </a:rPr>
              <a:t>     </a:t>
            </a:r>
            <a:endParaRPr lang="en-GB" sz="1300" dirty="0">
              <a:latin typeface="Comic Sans MS" pitchFamily="66" charset="0"/>
              <a:cs typeface="Calibri"/>
            </a:endParaRPr>
          </a:p>
          <a:p>
            <a:pPr>
              <a:buNone/>
            </a:pPr>
            <a:r>
              <a:rPr lang="en-GB" sz="1300" dirty="0">
                <a:latin typeface="Comic Sans MS" pitchFamily="66" charset="0"/>
                <a:ea typeface="+mn-lt"/>
                <a:cs typeface="+mn-lt"/>
              </a:rPr>
              <a:t>     </a:t>
            </a:r>
            <a:r>
              <a:rPr lang="en-US" sz="1300" dirty="0">
                <a:latin typeface="Comic Sans MS" pitchFamily="66" charset="0"/>
                <a:ea typeface="+mn-lt"/>
                <a:cs typeface="+mn-lt"/>
              </a:rPr>
              <a:t> </a:t>
            </a:r>
            <a:endParaRPr lang="en-US" sz="1300" dirty="0">
              <a:latin typeface="Comic Sans MS" pitchFamily="66" charset="0"/>
              <a:cs typeface="Calibri" panose="020F0502020204030204"/>
            </a:endParaRPr>
          </a:p>
        </p:txBody>
      </p:sp>
    </p:spTree>
    <p:extLst>
      <p:ext uri="{BB962C8B-B14F-4D97-AF65-F5344CB8AC3E}">
        <p14:creationId xmlns:p14="http://schemas.microsoft.com/office/powerpoint/2010/main" val="37890066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office theme</Template>
  <TotalTime>33</TotalTime>
  <Words>356</Words>
  <Application>Microsoft Office PowerPoint</Application>
  <PresentationFormat>Widescreen</PresentationFormat>
  <Paragraphs>148</Paragraphs>
  <Slides>15</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15</vt:i4>
      </vt:variant>
    </vt:vector>
  </HeadingPairs>
  <TitlesOfParts>
    <vt:vector size="24" baseType="lpstr">
      <vt:lpstr>Arial</vt:lpstr>
      <vt:lpstr>Bradley Hand ITC</vt:lpstr>
      <vt:lpstr>Calibri</vt:lpstr>
      <vt:lpstr>Calibri Light</vt:lpstr>
      <vt:lpstr>Century Gothic</vt:lpstr>
      <vt:lpstr>Comic Sans MS</vt:lpstr>
      <vt:lpstr>Rockwell</vt:lpstr>
      <vt:lpstr>office theme</vt:lpstr>
      <vt:lpstr>Vapor Trail</vt:lpstr>
      <vt:lpstr>Humanities </vt:lpstr>
      <vt:lpstr>Humanities</vt:lpstr>
      <vt:lpstr>Humanities</vt:lpstr>
      <vt:lpstr>Humanities</vt:lpstr>
      <vt:lpstr>Statement of What Matters </vt:lpstr>
      <vt:lpstr>Principles of Progression </vt:lpstr>
      <vt:lpstr>Principles of Progression </vt:lpstr>
      <vt:lpstr>Description of Learning  </vt:lpstr>
      <vt:lpstr>Designing the Curriculum </vt:lpstr>
      <vt:lpstr>Designing the Curriculum </vt:lpstr>
      <vt:lpstr>Designing the Curriculum </vt:lpstr>
      <vt:lpstr>Designing the Curriculum </vt:lpstr>
      <vt:lpstr>Designing the Curriculum </vt:lpstr>
      <vt:lpstr>Designing the Curriculum </vt:lpstr>
      <vt:lpstr>Designing the Curriculum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Watkins</dc:creator>
  <cp:lastModifiedBy>Bethan Lucas</cp:lastModifiedBy>
  <cp:revision>397</cp:revision>
  <dcterms:created xsi:type="dcterms:W3CDTF">2020-03-15T11:28:03Z</dcterms:created>
  <dcterms:modified xsi:type="dcterms:W3CDTF">2021-09-03T10:13:15Z</dcterms:modified>
</cp:coreProperties>
</file>