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6" Type="http://schemas.microsoft.com/office/2020/02/relationships/classificationlabels" Target="docMetadata/LabelInfo.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951" r:id="rId4"/>
  </p:sldMasterIdLst>
  <p:notesMasterIdLst>
    <p:notesMasterId r:id="rId44"/>
  </p:notesMasterIdLst>
  <p:sldIdLst>
    <p:sldId id="2561" r:id="rId5"/>
    <p:sldId id="2615" r:id="rId6"/>
    <p:sldId id="2562" r:id="rId7"/>
    <p:sldId id="2563" r:id="rId8"/>
    <p:sldId id="2564" r:id="rId9"/>
    <p:sldId id="2599" r:id="rId10"/>
    <p:sldId id="2565" r:id="rId11"/>
    <p:sldId id="2600" r:id="rId12"/>
    <p:sldId id="2566" r:id="rId13"/>
    <p:sldId id="2601" r:id="rId14"/>
    <p:sldId id="2623" r:id="rId15"/>
    <p:sldId id="2567" r:id="rId16"/>
    <p:sldId id="2617" r:id="rId17"/>
    <p:sldId id="2568" r:id="rId18"/>
    <p:sldId id="2570" r:id="rId19"/>
    <p:sldId id="2613" r:id="rId20"/>
    <p:sldId id="2593" r:id="rId21"/>
    <p:sldId id="2581" r:id="rId22"/>
    <p:sldId id="2591" r:id="rId23"/>
    <p:sldId id="2624" r:id="rId24"/>
    <p:sldId id="2583" r:id="rId25"/>
    <p:sldId id="2580" r:id="rId26"/>
    <p:sldId id="2588" r:id="rId27"/>
    <p:sldId id="2572" r:id="rId28"/>
    <p:sldId id="2612" r:id="rId29"/>
    <p:sldId id="2589" r:id="rId30"/>
    <p:sldId id="2573" r:id="rId31"/>
    <p:sldId id="2621" r:id="rId32"/>
    <p:sldId id="2620" r:id="rId33"/>
    <p:sldId id="2618" r:id="rId34"/>
    <p:sldId id="2619" r:id="rId35"/>
    <p:sldId id="2622" r:id="rId36"/>
    <p:sldId id="2602" r:id="rId37"/>
    <p:sldId id="2603" r:id="rId38"/>
    <p:sldId id="2604" r:id="rId39"/>
    <p:sldId id="2605" r:id="rId40"/>
    <p:sldId id="2606" r:id="rId41"/>
    <p:sldId id="2607" r:id="rId42"/>
    <p:sldId id="2608" r:id="rId4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Morriston Primary School Development Plan 2025–2028" id="{3025C744-B14F-4C1A-8555-F7EEAADD4B04}">
          <p14:sldIdLst>
            <p14:sldId id="2561"/>
            <p14:sldId id="2615"/>
          </p14:sldIdLst>
        </p14:section>
        <p14:section name="Introduction and Vision" id="{02240AED-FADD-411D-8383-7EB945626FEA}">
          <p14:sldIdLst>
            <p14:sldId id="2562"/>
            <p14:sldId id="2563"/>
            <p14:sldId id="2564"/>
            <p14:sldId id="2599"/>
          </p14:sldIdLst>
        </p14:section>
        <p14:section name="National and Strategic Priorities" id="{3500F2CF-DF64-4CE0-B696-653EB20958F0}">
          <p14:sldIdLst>
            <p14:sldId id="2565"/>
            <p14:sldId id="2600"/>
            <p14:sldId id="2566"/>
            <p14:sldId id="2601"/>
            <p14:sldId id="2623"/>
            <p14:sldId id="2567"/>
            <p14:sldId id="2617"/>
          </p14:sldIdLst>
        </p14:section>
        <p14:section name="Detailed Strategic Priorities" id="{F79848EB-DD62-483A-9105-B3F4AAF9937B}">
          <p14:sldIdLst>
            <p14:sldId id="2568"/>
            <p14:sldId id="2570"/>
            <p14:sldId id="2613"/>
            <p14:sldId id="2593"/>
            <p14:sldId id="2581"/>
            <p14:sldId id="2591"/>
            <p14:sldId id="2624"/>
            <p14:sldId id="2583"/>
            <p14:sldId id="2580"/>
            <p14:sldId id="2588"/>
            <p14:sldId id="2572"/>
            <p14:sldId id="2612"/>
            <p14:sldId id="2589"/>
          </p14:sldIdLst>
        </p14:section>
        <p14:section name="Resources and Monitoring" id="{8C353892-74E7-403F-8214-BFD47E5AE2A8}">
          <p14:sldIdLst>
            <p14:sldId id="2573"/>
            <p14:sldId id="2621"/>
            <p14:sldId id="2620"/>
            <p14:sldId id="2618"/>
            <p14:sldId id="2619"/>
          </p14:sldIdLst>
        </p14:section>
        <p14:section name="Next Steps" id="{9DDB23C9-1DA7-4F0F-9A66-18ACC0F22776}">
          <p14:sldIdLst>
            <p14:sldId id="2622"/>
            <p14:sldId id="2602"/>
            <p14:sldId id="2603"/>
            <p14:sldId id="2604"/>
            <p14:sldId id="2605"/>
            <p14:sldId id="2606"/>
            <p14:sldId id="2607"/>
            <p14:sldId id="2608"/>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6092" autoAdjust="0"/>
    <p:restoredTop sz="79008" autoAdjust="0"/>
  </p:normalViewPr>
  <p:slideViewPr>
    <p:cSldViewPr>
      <p:cViewPr varScale="1">
        <p:scale>
          <a:sx n="64" d="100"/>
          <a:sy n="64" d="100"/>
        </p:scale>
        <p:origin x="78" y="324"/>
      </p:cViewPr>
      <p:guideLst/>
    </p:cSldViewPr>
  </p:slideViewPr>
  <p:notesTextViewPr>
    <p:cViewPr>
      <p:scale>
        <a:sx n="1" d="1"/>
        <a:sy n="1" d="1"/>
      </p:scale>
      <p:origin x="0" y="0"/>
    </p:cViewPr>
  </p:notesTextViewPr>
  <p:sorterViewPr>
    <p:cViewPr>
      <p:scale>
        <a:sx n="100" d="100"/>
        <a:sy n="100" d="100"/>
      </p:scale>
      <p:origin x="0" y="0"/>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theme" Target="theme/theme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microsoft.com/office/2016/11/relationships/changesInfo" Target="changesInfos/changesInfo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tableStyles" Target="tableStyles.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viewProps" Target="viewProps.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 THOMAS (Morriston Primary School)" userId="69908542-e8e9-4468-931f-bab3d2b3b427" providerId="ADAL" clId="{4B087C50-7344-4ECE-BEA2-39C9147111ED}"/>
    <pc:docChg chg="custSel modSld">
      <pc:chgData name="A THOMAS (Morriston Primary School)" userId="69908542-e8e9-4468-931f-bab3d2b3b427" providerId="ADAL" clId="{4B087C50-7344-4ECE-BEA2-39C9147111ED}" dt="2026-06-24T14:53:49.987" v="164" actId="20577"/>
      <pc:docMkLst>
        <pc:docMk/>
      </pc:docMkLst>
      <pc:sldChg chg="modSp mod">
        <pc:chgData name="A THOMAS (Morriston Primary School)" userId="69908542-e8e9-4468-931f-bab3d2b3b427" providerId="ADAL" clId="{4B087C50-7344-4ECE-BEA2-39C9147111ED}" dt="2026-06-24T14:53:49.987" v="164" actId="20577"/>
        <pc:sldMkLst>
          <pc:docMk/>
          <pc:sldMk cId="624268720" sldId="2602"/>
        </pc:sldMkLst>
        <pc:graphicFrameChg chg="mod modGraphic">
          <ac:chgData name="A THOMAS (Morriston Primary School)" userId="69908542-e8e9-4468-931f-bab3d2b3b427" providerId="ADAL" clId="{4B087C50-7344-4ECE-BEA2-39C9147111ED}" dt="2026-06-24T14:53:49.987" v="164" actId="20577"/>
          <ac:graphicFrameMkLst>
            <pc:docMk/>
            <pc:sldMk cId="624268720" sldId="2602"/>
            <ac:graphicFrameMk id="5" creationId="{0A814D3F-B21A-4539-B573-BBE88A526888}"/>
          </ac:graphicFrameMkLst>
        </pc:graphicFrameChg>
      </pc:sldChg>
      <pc:sldChg chg="modSp mod">
        <pc:chgData name="A THOMAS (Morriston Primary School)" userId="69908542-e8e9-4468-931f-bab3d2b3b427" providerId="ADAL" clId="{4B087C50-7344-4ECE-BEA2-39C9147111ED}" dt="2026-06-24T14:35:15.520" v="129" actId="2165"/>
        <pc:sldMkLst>
          <pc:docMk/>
          <pc:sldMk cId="303516026" sldId="2603"/>
        </pc:sldMkLst>
        <pc:graphicFrameChg chg="mod modGraphic">
          <ac:chgData name="A THOMAS (Morriston Primary School)" userId="69908542-e8e9-4468-931f-bab3d2b3b427" providerId="ADAL" clId="{4B087C50-7344-4ECE-BEA2-39C9147111ED}" dt="2026-06-24T14:35:15.520" v="129" actId="2165"/>
          <ac:graphicFrameMkLst>
            <pc:docMk/>
            <pc:sldMk cId="303516026" sldId="2603"/>
            <ac:graphicFrameMk id="5" creationId="{0A814D3F-B21A-4539-B573-BBE88A526888}"/>
          </ac:graphicFrameMkLst>
        </pc:graphicFrameChg>
      </pc:sldChg>
    </pc:docChg>
  </pc:docChgLst>
  <pc:docChgLst>
    <pc:chgData name="A THOMAS (Morriston Primary School)" userId="69908542-e8e9-4468-931f-bab3d2b3b427" providerId="ADAL" clId="{E6D6A0C4-9ECC-4887-BBB2-67B8B857E316}"/>
    <pc:docChg chg="undo custSel addSld delSld modSld sldOrd modSection">
      <pc:chgData name="A THOMAS (Morriston Primary School)" userId="69908542-e8e9-4468-931f-bab3d2b3b427" providerId="ADAL" clId="{E6D6A0C4-9ECC-4887-BBB2-67B8B857E316}" dt="2026-01-23T08:17:45.918" v="925" actId="2696"/>
      <pc:docMkLst>
        <pc:docMk/>
      </pc:docMkLst>
      <pc:sldChg chg="modSp">
        <pc:chgData name="A THOMAS (Morriston Primary School)" userId="69908542-e8e9-4468-931f-bab3d2b3b427" providerId="ADAL" clId="{E6D6A0C4-9ECC-4887-BBB2-67B8B857E316}" dt="2026-01-22T07:57:20.914" v="147"/>
        <pc:sldMkLst>
          <pc:docMk/>
          <pc:sldMk cId="2409583235" sldId="2562"/>
        </pc:sldMkLst>
        <pc:spChg chg="mod">
          <ac:chgData name="A THOMAS (Morriston Primary School)" userId="69908542-e8e9-4468-931f-bab3d2b3b427" providerId="ADAL" clId="{E6D6A0C4-9ECC-4887-BBB2-67B8B857E316}" dt="2026-01-22T07:57:20.914" v="147"/>
          <ac:spMkLst>
            <pc:docMk/>
            <pc:sldMk cId="2409583235" sldId="2562"/>
            <ac:spMk id="2" creationId="{25355F9F-FFCD-0ABC-0620-23DBCEF4C450}"/>
          </ac:spMkLst>
        </pc:spChg>
      </pc:sldChg>
      <pc:sldChg chg="addSp modSp mod modNotesTx">
        <pc:chgData name="A THOMAS (Morriston Primary School)" userId="69908542-e8e9-4468-931f-bab3d2b3b427" providerId="ADAL" clId="{E6D6A0C4-9ECC-4887-BBB2-67B8B857E316}" dt="2026-01-22T13:02:38.812" v="633"/>
        <pc:sldMkLst>
          <pc:docMk/>
          <pc:sldMk cId="1512058201" sldId="2563"/>
        </pc:sldMkLst>
        <pc:spChg chg="mod">
          <ac:chgData name="A THOMAS (Morriston Primary School)" userId="69908542-e8e9-4468-931f-bab3d2b3b427" providerId="ADAL" clId="{E6D6A0C4-9ECC-4887-BBB2-67B8B857E316}" dt="2026-01-22T07:57:20.914" v="147"/>
          <ac:spMkLst>
            <pc:docMk/>
            <pc:sldMk cId="1512058201" sldId="2563"/>
            <ac:spMk id="2" creationId="{45F06EF8-7702-1822-8A7D-6478F76932E3}"/>
          </ac:spMkLst>
        </pc:spChg>
        <pc:picChg chg="add mod">
          <ac:chgData name="A THOMAS (Morriston Primary School)" userId="69908542-e8e9-4468-931f-bab3d2b3b427" providerId="ADAL" clId="{E6D6A0C4-9ECC-4887-BBB2-67B8B857E316}" dt="2026-01-22T13:02:38.812" v="633"/>
          <ac:picMkLst>
            <pc:docMk/>
            <pc:sldMk cId="1512058201" sldId="2563"/>
            <ac:picMk id="5" creationId="{6E65A7E2-C4DF-4562-AA2B-2A47734B7416}"/>
          </ac:picMkLst>
        </pc:picChg>
        <pc:picChg chg="mod">
          <ac:chgData name="A THOMAS (Morriston Primary School)" userId="69908542-e8e9-4468-931f-bab3d2b3b427" providerId="ADAL" clId="{E6D6A0C4-9ECC-4887-BBB2-67B8B857E316}" dt="2026-01-22T07:57:20.914" v="147"/>
          <ac:picMkLst>
            <pc:docMk/>
            <pc:sldMk cId="1512058201" sldId="2563"/>
            <ac:picMk id="11" creationId="{412116DE-819B-43FD-AB59-CF8885BB2A4C}"/>
          </ac:picMkLst>
        </pc:picChg>
      </pc:sldChg>
      <pc:sldChg chg="addSp modSp mod modNotesTx">
        <pc:chgData name="A THOMAS (Morriston Primary School)" userId="69908542-e8e9-4468-931f-bab3d2b3b427" providerId="ADAL" clId="{E6D6A0C4-9ECC-4887-BBB2-67B8B857E316}" dt="2026-01-22T13:03:37.805" v="635" actId="1076"/>
        <pc:sldMkLst>
          <pc:docMk/>
          <pc:sldMk cId="3612599813" sldId="2564"/>
        </pc:sldMkLst>
        <pc:spChg chg="mod">
          <ac:chgData name="A THOMAS (Morriston Primary School)" userId="69908542-e8e9-4468-931f-bab3d2b3b427" providerId="ADAL" clId="{E6D6A0C4-9ECC-4887-BBB2-67B8B857E316}" dt="2026-01-22T07:57:20.914" v="147"/>
          <ac:spMkLst>
            <pc:docMk/>
            <pc:sldMk cId="3612599813" sldId="2564"/>
            <ac:spMk id="2" creationId="{EB542722-0E38-4FE4-FD5A-403BEA3B3BD7}"/>
          </ac:spMkLst>
        </pc:spChg>
        <pc:spChg chg="mod">
          <ac:chgData name="A THOMAS (Morriston Primary School)" userId="69908542-e8e9-4468-931f-bab3d2b3b427" providerId="ADAL" clId="{E6D6A0C4-9ECC-4887-BBB2-67B8B857E316}" dt="2026-01-22T13:00:22.947" v="629" actId="20577"/>
          <ac:spMkLst>
            <pc:docMk/>
            <pc:sldMk cId="3612599813" sldId="2564"/>
            <ac:spMk id="9" creationId="{5A07B791-85AB-436A-ACF8-8EE363BD51CA}"/>
          </ac:spMkLst>
        </pc:spChg>
        <pc:picChg chg="add mod">
          <ac:chgData name="A THOMAS (Morriston Primary School)" userId="69908542-e8e9-4468-931f-bab3d2b3b427" providerId="ADAL" clId="{E6D6A0C4-9ECC-4887-BBB2-67B8B857E316}" dt="2026-01-22T13:03:37.805" v="635" actId="1076"/>
          <ac:picMkLst>
            <pc:docMk/>
            <pc:sldMk cId="3612599813" sldId="2564"/>
            <ac:picMk id="5" creationId="{850B2B63-7D02-44EC-A15C-E01382DA87BC}"/>
          </ac:picMkLst>
        </pc:picChg>
        <pc:picChg chg="mod">
          <ac:chgData name="A THOMAS (Morriston Primary School)" userId="69908542-e8e9-4468-931f-bab3d2b3b427" providerId="ADAL" clId="{E6D6A0C4-9ECC-4887-BBB2-67B8B857E316}" dt="2026-01-22T07:57:20.914" v="147"/>
          <ac:picMkLst>
            <pc:docMk/>
            <pc:sldMk cId="3612599813" sldId="2564"/>
            <ac:picMk id="8" creationId="{AD6DD02F-B2D0-40DF-9C6D-5A5057D2F115}"/>
          </ac:picMkLst>
        </pc:picChg>
      </pc:sldChg>
      <pc:sldChg chg="modSp">
        <pc:chgData name="A THOMAS (Morriston Primary School)" userId="69908542-e8e9-4468-931f-bab3d2b3b427" providerId="ADAL" clId="{E6D6A0C4-9ECC-4887-BBB2-67B8B857E316}" dt="2026-01-22T07:57:20.914" v="147"/>
        <pc:sldMkLst>
          <pc:docMk/>
          <pc:sldMk cId="2926889029" sldId="2565"/>
        </pc:sldMkLst>
        <pc:spChg chg="mod">
          <ac:chgData name="A THOMAS (Morriston Primary School)" userId="69908542-e8e9-4468-931f-bab3d2b3b427" providerId="ADAL" clId="{E6D6A0C4-9ECC-4887-BBB2-67B8B857E316}" dt="2026-01-22T07:57:20.914" v="147"/>
          <ac:spMkLst>
            <pc:docMk/>
            <pc:sldMk cId="2926889029" sldId="2565"/>
            <ac:spMk id="2" creationId="{97C40973-A929-7F75-DD57-7646DBEDB867}"/>
          </ac:spMkLst>
        </pc:spChg>
      </pc:sldChg>
      <pc:sldChg chg="addSp modSp ord modNotesTx">
        <pc:chgData name="A THOMAS (Morriston Primary School)" userId="69908542-e8e9-4468-931f-bab3d2b3b427" providerId="ADAL" clId="{E6D6A0C4-9ECC-4887-BBB2-67B8B857E316}" dt="2026-01-23T07:45:18.288" v="726"/>
        <pc:sldMkLst>
          <pc:docMk/>
          <pc:sldMk cId="3141616516" sldId="2566"/>
        </pc:sldMkLst>
        <pc:picChg chg="add mod">
          <ac:chgData name="A THOMAS (Morriston Primary School)" userId="69908542-e8e9-4468-931f-bab3d2b3b427" providerId="ADAL" clId="{E6D6A0C4-9ECC-4887-BBB2-67B8B857E316}" dt="2026-01-22T13:04:12.207" v="641"/>
          <ac:picMkLst>
            <pc:docMk/>
            <pc:sldMk cId="3141616516" sldId="2566"/>
            <ac:picMk id="5" creationId="{59F5ED2C-E066-49F4-A6D8-97C483AE4DC6}"/>
          </ac:picMkLst>
        </pc:picChg>
      </pc:sldChg>
      <pc:sldChg chg="addSp modSp modNotesTx">
        <pc:chgData name="A THOMAS (Morriston Primary School)" userId="69908542-e8e9-4468-931f-bab3d2b3b427" providerId="ADAL" clId="{E6D6A0C4-9ECC-4887-BBB2-67B8B857E316}" dt="2026-01-22T13:04:25.546" v="642"/>
        <pc:sldMkLst>
          <pc:docMk/>
          <pc:sldMk cId="960012375" sldId="2567"/>
        </pc:sldMkLst>
        <pc:spChg chg="mod">
          <ac:chgData name="A THOMAS (Morriston Primary School)" userId="69908542-e8e9-4468-931f-bab3d2b3b427" providerId="ADAL" clId="{E6D6A0C4-9ECC-4887-BBB2-67B8B857E316}" dt="2026-01-22T07:57:20.914" v="147"/>
          <ac:spMkLst>
            <pc:docMk/>
            <pc:sldMk cId="960012375" sldId="2567"/>
            <ac:spMk id="2" creationId="{DF7C2B72-6C13-8A40-5CD4-80B70BBE92A2}"/>
          </ac:spMkLst>
        </pc:spChg>
        <pc:spChg chg="mod">
          <ac:chgData name="A THOMAS (Morriston Primary School)" userId="69908542-e8e9-4468-931f-bab3d2b3b427" providerId="ADAL" clId="{E6D6A0C4-9ECC-4887-BBB2-67B8B857E316}" dt="2026-01-22T11:32:01.147" v="244" actId="313"/>
          <ac:spMkLst>
            <pc:docMk/>
            <pc:sldMk cId="960012375" sldId="2567"/>
            <ac:spMk id="4" creationId="{9793B4A1-B521-B589-F9F5-121FABF3D9F6}"/>
          </ac:spMkLst>
        </pc:spChg>
        <pc:picChg chg="add mod">
          <ac:chgData name="A THOMAS (Morriston Primary School)" userId="69908542-e8e9-4468-931f-bab3d2b3b427" providerId="ADAL" clId="{E6D6A0C4-9ECC-4887-BBB2-67B8B857E316}" dt="2026-01-22T13:04:25.546" v="642"/>
          <ac:picMkLst>
            <pc:docMk/>
            <pc:sldMk cId="960012375" sldId="2567"/>
            <ac:picMk id="5" creationId="{FA600777-0CCD-4647-BA98-702BB582EEAA}"/>
          </ac:picMkLst>
        </pc:picChg>
        <pc:picChg chg="mod">
          <ac:chgData name="A THOMAS (Morriston Primary School)" userId="69908542-e8e9-4468-931f-bab3d2b3b427" providerId="ADAL" clId="{E6D6A0C4-9ECC-4887-BBB2-67B8B857E316}" dt="2026-01-22T07:57:20.914" v="147"/>
          <ac:picMkLst>
            <pc:docMk/>
            <pc:sldMk cId="960012375" sldId="2567"/>
            <ac:picMk id="8" creationId="{1C97C733-D7A3-4FD6-B990-8F9C681C9174}"/>
          </ac:picMkLst>
        </pc:picChg>
      </pc:sldChg>
      <pc:sldChg chg="modSp">
        <pc:chgData name="A THOMAS (Morriston Primary School)" userId="69908542-e8e9-4468-931f-bab3d2b3b427" providerId="ADAL" clId="{E6D6A0C4-9ECC-4887-BBB2-67B8B857E316}" dt="2026-01-22T07:57:20.914" v="147"/>
        <pc:sldMkLst>
          <pc:docMk/>
          <pc:sldMk cId="285785382" sldId="2568"/>
        </pc:sldMkLst>
        <pc:spChg chg="mod">
          <ac:chgData name="A THOMAS (Morriston Primary School)" userId="69908542-e8e9-4468-931f-bab3d2b3b427" providerId="ADAL" clId="{E6D6A0C4-9ECC-4887-BBB2-67B8B857E316}" dt="2026-01-22T07:57:20.914" v="147"/>
          <ac:spMkLst>
            <pc:docMk/>
            <pc:sldMk cId="285785382" sldId="2568"/>
            <ac:spMk id="2" creationId="{133CEA27-4584-E8F2-EA85-154BC44D09AD}"/>
          </ac:spMkLst>
        </pc:spChg>
      </pc:sldChg>
      <pc:sldChg chg="addSp modSp mod">
        <pc:chgData name="A THOMAS (Morriston Primary School)" userId="69908542-e8e9-4468-931f-bab3d2b3b427" providerId="ADAL" clId="{E6D6A0C4-9ECC-4887-BBB2-67B8B857E316}" dt="2026-01-22T13:05:00.060" v="646" actId="1076"/>
        <pc:sldMkLst>
          <pc:docMk/>
          <pc:sldMk cId="1877784719" sldId="2569"/>
        </pc:sldMkLst>
        <pc:graphicFrameChg chg="modGraphic">
          <ac:chgData name="A THOMAS (Morriston Primary School)" userId="69908542-e8e9-4468-931f-bab3d2b3b427" providerId="ADAL" clId="{E6D6A0C4-9ECC-4887-BBB2-67B8B857E316}" dt="2026-01-22T11:33:05.862" v="254" actId="313"/>
          <ac:graphicFrameMkLst>
            <pc:docMk/>
            <pc:sldMk cId="1877784719" sldId="2569"/>
            <ac:graphicFrameMk id="7" creationId="{FF652B5F-2935-4B00-90D4-21BDF83DDE35}"/>
          </ac:graphicFrameMkLst>
        </pc:graphicFrameChg>
        <pc:graphicFrameChg chg="modGraphic">
          <ac:chgData name="A THOMAS (Morriston Primary School)" userId="69908542-e8e9-4468-931f-bab3d2b3b427" providerId="ADAL" clId="{E6D6A0C4-9ECC-4887-BBB2-67B8B857E316}" dt="2026-01-22T12:13:22.046" v="572" actId="313"/>
          <ac:graphicFrameMkLst>
            <pc:docMk/>
            <pc:sldMk cId="1877784719" sldId="2569"/>
            <ac:graphicFrameMk id="8" creationId="{20DD9B5B-4823-4784-83A4-6233D0033CE4}"/>
          </ac:graphicFrameMkLst>
        </pc:graphicFrameChg>
        <pc:picChg chg="add mod">
          <ac:chgData name="A THOMAS (Morriston Primary School)" userId="69908542-e8e9-4468-931f-bab3d2b3b427" providerId="ADAL" clId="{E6D6A0C4-9ECC-4887-BBB2-67B8B857E316}" dt="2026-01-22T13:05:00.060" v="646" actId="1076"/>
          <ac:picMkLst>
            <pc:docMk/>
            <pc:sldMk cId="1877784719" sldId="2569"/>
            <ac:picMk id="6" creationId="{03640ED2-D7BF-451B-996F-530B6C4A7CEA}"/>
          </ac:picMkLst>
        </pc:picChg>
      </pc:sldChg>
      <pc:sldChg chg="addSp modSp modNotesTx">
        <pc:chgData name="A THOMAS (Morriston Primary School)" userId="69908542-e8e9-4468-931f-bab3d2b3b427" providerId="ADAL" clId="{E6D6A0C4-9ECC-4887-BBB2-67B8B857E316}" dt="2026-01-22T13:04:30.937" v="643"/>
        <pc:sldMkLst>
          <pc:docMk/>
          <pc:sldMk cId="2469753819" sldId="2570"/>
        </pc:sldMkLst>
        <pc:spChg chg="mod">
          <ac:chgData name="A THOMAS (Morriston Primary School)" userId="69908542-e8e9-4468-931f-bab3d2b3b427" providerId="ADAL" clId="{E6D6A0C4-9ECC-4887-BBB2-67B8B857E316}" dt="2026-01-22T07:57:20.914" v="147"/>
          <ac:spMkLst>
            <pc:docMk/>
            <pc:sldMk cId="2469753819" sldId="2570"/>
            <ac:spMk id="2" creationId="{1B0D454F-7B8D-F3EF-F86C-8EE2E73E336D}"/>
          </ac:spMkLst>
        </pc:spChg>
        <pc:picChg chg="add mod">
          <ac:chgData name="A THOMAS (Morriston Primary School)" userId="69908542-e8e9-4468-931f-bab3d2b3b427" providerId="ADAL" clId="{E6D6A0C4-9ECC-4887-BBB2-67B8B857E316}" dt="2026-01-22T13:04:30.937" v="643"/>
          <ac:picMkLst>
            <pc:docMk/>
            <pc:sldMk cId="2469753819" sldId="2570"/>
            <ac:picMk id="4" creationId="{F42D4690-94E6-4495-A7A2-2457612D7F33}"/>
          </ac:picMkLst>
        </pc:picChg>
      </pc:sldChg>
      <pc:sldChg chg="addSp modSp mod modNotesTx">
        <pc:chgData name="A THOMAS (Morriston Primary School)" userId="69908542-e8e9-4468-931f-bab3d2b3b427" providerId="ADAL" clId="{E6D6A0C4-9ECC-4887-BBB2-67B8B857E316}" dt="2026-01-22T13:06:31.960" v="660"/>
        <pc:sldMkLst>
          <pc:docMk/>
          <pc:sldMk cId="3052266641" sldId="2571"/>
        </pc:sldMkLst>
        <pc:spChg chg="mod">
          <ac:chgData name="A THOMAS (Morriston Primary School)" userId="69908542-e8e9-4468-931f-bab3d2b3b427" providerId="ADAL" clId="{E6D6A0C4-9ECC-4887-BBB2-67B8B857E316}" dt="2026-01-22T11:38:32.708" v="345" actId="313"/>
          <ac:spMkLst>
            <pc:docMk/>
            <pc:sldMk cId="3052266641" sldId="2571"/>
            <ac:spMk id="2" creationId="{697BB932-1C4B-0D5C-2495-30F8BC380465}"/>
          </ac:spMkLst>
        </pc:spChg>
        <pc:picChg chg="add mod">
          <ac:chgData name="A THOMAS (Morriston Primary School)" userId="69908542-e8e9-4468-931f-bab3d2b3b427" providerId="ADAL" clId="{E6D6A0C4-9ECC-4887-BBB2-67B8B857E316}" dt="2026-01-22T13:06:31.960" v="660"/>
          <ac:picMkLst>
            <pc:docMk/>
            <pc:sldMk cId="3052266641" sldId="2571"/>
            <ac:picMk id="4" creationId="{5AAF3F7C-08DD-4D19-BD9E-5419B22CE1B3}"/>
          </ac:picMkLst>
        </pc:picChg>
      </pc:sldChg>
      <pc:sldChg chg="addSp modSp">
        <pc:chgData name="A THOMAS (Morriston Primary School)" userId="69908542-e8e9-4468-931f-bab3d2b3b427" providerId="ADAL" clId="{E6D6A0C4-9ECC-4887-BBB2-67B8B857E316}" dt="2026-01-22T13:06:57.280" v="664"/>
        <pc:sldMkLst>
          <pc:docMk/>
          <pc:sldMk cId="1062445618" sldId="2572"/>
        </pc:sldMkLst>
        <pc:picChg chg="add mod">
          <ac:chgData name="A THOMAS (Morriston Primary School)" userId="69908542-e8e9-4468-931f-bab3d2b3b427" providerId="ADAL" clId="{E6D6A0C4-9ECC-4887-BBB2-67B8B857E316}" dt="2026-01-22T13:06:57.280" v="664"/>
          <ac:picMkLst>
            <pc:docMk/>
            <pc:sldMk cId="1062445618" sldId="2572"/>
            <ac:picMk id="4" creationId="{746BCA09-15D1-495E-9B2C-289A61DAD1E9}"/>
          </ac:picMkLst>
        </pc:picChg>
      </pc:sldChg>
      <pc:sldChg chg="modSp">
        <pc:chgData name="A THOMAS (Morriston Primary School)" userId="69908542-e8e9-4468-931f-bab3d2b3b427" providerId="ADAL" clId="{E6D6A0C4-9ECC-4887-BBB2-67B8B857E316}" dt="2026-01-22T07:57:20.914" v="147"/>
        <pc:sldMkLst>
          <pc:docMk/>
          <pc:sldMk cId="3202727015" sldId="2573"/>
        </pc:sldMkLst>
        <pc:spChg chg="mod">
          <ac:chgData name="A THOMAS (Morriston Primary School)" userId="69908542-e8e9-4468-931f-bab3d2b3b427" providerId="ADAL" clId="{E6D6A0C4-9ECC-4887-BBB2-67B8B857E316}" dt="2026-01-22T07:57:20.914" v="147"/>
          <ac:spMkLst>
            <pc:docMk/>
            <pc:sldMk cId="3202727015" sldId="2573"/>
            <ac:spMk id="2" creationId="{1A31DF12-5737-171A-C4A8-5563E75FD54E}"/>
          </ac:spMkLst>
        </pc:spChg>
      </pc:sldChg>
      <pc:sldChg chg="addSp modSp mod setBg">
        <pc:chgData name="A THOMAS (Morriston Primary School)" userId="69908542-e8e9-4468-931f-bab3d2b3b427" providerId="ADAL" clId="{E6D6A0C4-9ECC-4887-BBB2-67B8B857E316}" dt="2026-01-22T13:16:51.103" v="723" actId="1076"/>
        <pc:sldMkLst>
          <pc:docMk/>
          <pc:sldMk cId="658185036" sldId="2574"/>
        </pc:sldMkLst>
        <pc:graphicFrameChg chg="mod ord modGraphic">
          <ac:chgData name="A THOMAS (Morriston Primary School)" userId="69908542-e8e9-4468-931f-bab3d2b3b427" providerId="ADAL" clId="{E6D6A0C4-9ECC-4887-BBB2-67B8B857E316}" dt="2026-01-22T13:16:44.369" v="722" actId="572"/>
          <ac:graphicFrameMkLst>
            <pc:docMk/>
            <pc:sldMk cId="658185036" sldId="2574"/>
            <ac:graphicFrameMk id="5" creationId="{61E2AC8B-1C06-4B33-8E55-16A52873C819}"/>
          </ac:graphicFrameMkLst>
        </pc:graphicFrameChg>
        <pc:picChg chg="add mod">
          <ac:chgData name="A THOMAS (Morriston Primary School)" userId="69908542-e8e9-4468-931f-bab3d2b3b427" providerId="ADAL" clId="{E6D6A0C4-9ECC-4887-BBB2-67B8B857E316}" dt="2026-01-22T13:16:51.103" v="723" actId="1076"/>
          <ac:picMkLst>
            <pc:docMk/>
            <pc:sldMk cId="658185036" sldId="2574"/>
            <ac:picMk id="4" creationId="{516AD264-758C-4048-96BB-EDEBEE542E70}"/>
          </ac:picMkLst>
        </pc:picChg>
      </pc:sldChg>
      <pc:sldChg chg="addSp modSp mod">
        <pc:chgData name="A THOMAS (Morriston Primary School)" userId="69908542-e8e9-4468-931f-bab3d2b3b427" providerId="ADAL" clId="{E6D6A0C4-9ECC-4887-BBB2-67B8B857E316}" dt="2026-01-22T13:10:51.484" v="693" actId="1076"/>
        <pc:sldMkLst>
          <pc:docMk/>
          <pc:sldMk cId="2479276563" sldId="2575"/>
        </pc:sldMkLst>
        <pc:graphicFrameChg chg="modGraphic">
          <ac:chgData name="A THOMAS (Morriston Primary School)" userId="69908542-e8e9-4468-931f-bab3d2b3b427" providerId="ADAL" clId="{E6D6A0C4-9ECC-4887-BBB2-67B8B857E316}" dt="2026-01-22T11:43:44.586" v="390" actId="313"/>
          <ac:graphicFrameMkLst>
            <pc:docMk/>
            <pc:sldMk cId="2479276563" sldId="2575"/>
            <ac:graphicFrameMk id="3" creationId="{0D0FBB47-F977-4811-A1E1-C1E7C6C4418D}"/>
          </ac:graphicFrameMkLst>
        </pc:graphicFrameChg>
        <pc:picChg chg="mod">
          <ac:chgData name="A THOMAS (Morriston Primary School)" userId="69908542-e8e9-4468-931f-bab3d2b3b427" providerId="ADAL" clId="{E6D6A0C4-9ECC-4887-BBB2-67B8B857E316}" dt="2026-01-22T07:57:20.914" v="147"/>
          <ac:picMkLst>
            <pc:docMk/>
            <pc:sldMk cId="2479276563" sldId="2575"/>
            <ac:picMk id="5" creationId="{C984B9B3-CCB4-44BF-8DF5-4FF1A1D82158}"/>
          </ac:picMkLst>
        </pc:picChg>
        <pc:picChg chg="add mod">
          <ac:chgData name="A THOMAS (Morriston Primary School)" userId="69908542-e8e9-4468-931f-bab3d2b3b427" providerId="ADAL" clId="{E6D6A0C4-9ECC-4887-BBB2-67B8B857E316}" dt="2026-01-22T13:10:51.484" v="693" actId="1076"/>
          <ac:picMkLst>
            <pc:docMk/>
            <pc:sldMk cId="2479276563" sldId="2575"/>
            <ac:picMk id="6" creationId="{ED4E4072-BF22-47AB-A387-5F94BDA5A614}"/>
          </ac:picMkLst>
        </pc:picChg>
      </pc:sldChg>
      <pc:sldChg chg="addSp modSp">
        <pc:chgData name="A THOMAS (Morriston Primary School)" userId="69908542-e8e9-4468-931f-bab3d2b3b427" providerId="ADAL" clId="{E6D6A0C4-9ECC-4887-BBB2-67B8B857E316}" dt="2026-01-22T13:10:35.712" v="691"/>
        <pc:sldMkLst>
          <pc:docMk/>
          <pc:sldMk cId="1844148145" sldId="2576"/>
        </pc:sldMkLst>
        <pc:picChg chg="add mod">
          <ac:chgData name="A THOMAS (Morriston Primary School)" userId="69908542-e8e9-4468-931f-bab3d2b3b427" providerId="ADAL" clId="{E6D6A0C4-9ECC-4887-BBB2-67B8B857E316}" dt="2026-01-22T13:10:35.712" v="691"/>
          <ac:picMkLst>
            <pc:docMk/>
            <pc:sldMk cId="1844148145" sldId="2576"/>
            <ac:picMk id="7" creationId="{6EB457D2-CB9E-4421-9040-2811ECAA1424}"/>
          </ac:picMkLst>
        </pc:picChg>
      </pc:sldChg>
      <pc:sldChg chg="addSp modSp mod">
        <pc:chgData name="A THOMAS (Morriston Primary School)" userId="69908542-e8e9-4468-931f-bab3d2b3b427" providerId="ADAL" clId="{E6D6A0C4-9ECC-4887-BBB2-67B8B857E316}" dt="2026-01-22T13:11:04.621" v="695" actId="1076"/>
        <pc:sldMkLst>
          <pc:docMk/>
          <pc:sldMk cId="327193563" sldId="2577"/>
        </pc:sldMkLst>
        <pc:spChg chg="mod">
          <ac:chgData name="A THOMAS (Morriston Primary School)" userId="69908542-e8e9-4468-931f-bab3d2b3b427" providerId="ADAL" clId="{E6D6A0C4-9ECC-4887-BBB2-67B8B857E316}" dt="2026-01-22T08:39:22.844" v="232" actId="14100"/>
          <ac:spMkLst>
            <pc:docMk/>
            <pc:sldMk cId="327193563" sldId="2577"/>
            <ac:spMk id="2" creationId="{9DBB9675-B62A-F2EE-1DC9-6435E00BA4AA}"/>
          </ac:spMkLst>
        </pc:spChg>
        <pc:graphicFrameChg chg="mod modGraphic">
          <ac:chgData name="A THOMAS (Morriston Primary School)" userId="69908542-e8e9-4468-931f-bab3d2b3b427" providerId="ADAL" clId="{E6D6A0C4-9ECC-4887-BBB2-67B8B857E316}" dt="2026-01-22T08:39:28.710" v="234" actId="1076"/>
          <ac:graphicFrameMkLst>
            <pc:docMk/>
            <pc:sldMk cId="327193563" sldId="2577"/>
            <ac:graphicFrameMk id="7" creationId="{46FDA3ED-8F1A-447C-93ED-C9463AA13644}"/>
          </ac:graphicFrameMkLst>
        </pc:graphicFrameChg>
        <pc:picChg chg="mod">
          <ac:chgData name="A THOMAS (Morriston Primary School)" userId="69908542-e8e9-4468-931f-bab3d2b3b427" providerId="ADAL" clId="{E6D6A0C4-9ECC-4887-BBB2-67B8B857E316}" dt="2026-01-22T07:57:20.914" v="147"/>
          <ac:picMkLst>
            <pc:docMk/>
            <pc:sldMk cId="327193563" sldId="2577"/>
            <ac:picMk id="5" creationId="{43F72504-056D-489B-8521-A54BC61BB36F}"/>
          </ac:picMkLst>
        </pc:picChg>
        <pc:picChg chg="add mod">
          <ac:chgData name="A THOMAS (Morriston Primary School)" userId="69908542-e8e9-4468-931f-bab3d2b3b427" providerId="ADAL" clId="{E6D6A0C4-9ECC-4887-BBB2-67B8B857E316}" dt="2026-01-22T13:11:04.621" v="695" actId="1076"/>
          <ac:picMkLst>
            <pc:docMk/>
            <pc:sldMk cId="327193563" sldId="2577"/>
            <ac:picMk id="6" creationId="{B4F03B52-1E0E-4D20-9638-01D66A74F586}"/>
          </ac:picMkLst>
        </pc:picChg>
      </pc:sldChg>
      <pc:sldChg chg="addSp modSp mod modNotesTx">
        <pc:chgData name="A THOMAS (Morriston Primary School)" userId="69908542-e8e9-4468-931f-bab3d2b3b427" providerId="ADAL" clId="{E6D6A0C4-9ECC-4887-BBB2-67B8B857E316}" dt="2026-01-22T13:09:04.029" v="685" actId="1076"/>
        <pc:sldMkLst>
          <pc:docMk/>
          <pc:sldMk cId="1570973211" sldId="2578"/>
        </pc:sldMkLst>
        <pc:graphicFrameChg chg="modGraphic">
          <ac:chgData name="A THOMAS (Morriston Primary School)" userId="69908542-e8e9-4468-931f-bab3d2b3b427" providerId="ADAL" clId="{E6D6A0C4-9ECC-4887-BBB2-67B8B857E316}" dt="2026-01-22T12:13:27.043" v="573" actId="313"/>
          <ac:graphicFrameMkLst>
            <pc:docMk/>
            <pc:sldMk cId="1570973211" sldId="2578"/>
            <ac:graphicFrameMk id="7" creationId="{FF652B5F-2935-4B00-90D4-21BDF83DDE35}"/>
          </ac:graphicFrameMkLst>
        </pc:graphicFrameChg>
        <pc:graphicFrameChg chg="modGraphic">
          <ac:chgData name="A THOMAS (Morriston Primary School)" userId="69908542-e8e9-4468-931f-bab3d2b3b427" providerId="ADAL" clId="{E6D6A0C4-9ECC-4887-BBB2-67B8B857E316}" dt="2026-01-22T11:34:29.810" v="264" actId="313"/>
          <ac:graphicFrameMkLst>
            <pc:docMk/>
            <pc:sldMk cId="1570973211" sldId="2578"/>
            <ac:graphicFrameMk id="8" creationId="{20DD9B5B-4823-4784-83A4-6233D0033CE4}"/>
          </ac:graphicFrameMkLst>
        </pc:graphicFrameChg>
        <pc:picChg chg="add mod">
          <ac:chgData name="A THOMAS (Morriston Primary School)" userId="69908542-e8e9-4468-931f-bab3d2b3b427" providerId="ADAL" clId="{E6D6A0C4-9ECC-4887-BBB2-67B8B857E316}" dt="2026-01-22T13:09:04.029" v="685" actId="1076"/>
          <ac:picMkLst>
            <pc:docMk/>
            <pc:sldMk cId="1570973211" sldId="2578"/>
            <ac:picMk id="6" creationId="{65D986FD-C479-42D0-AED4-D38E0B9FDE32}"/>
          </ac:picMkLst>
        </pc:picChg>
      </pc:sldChg>
      <pc:sldChg chg="addSp modSp mod modNotesTx">
        <pc:chgData name="A THOMAS (Morriston Primary School)" userId="69908542-e8e9-4468-931f-bab3d2b3b427" providerId="ADAL" clId="{E6D6A0C4-9ECC-4887-BBB2-67B8B857E316}" dt="2026-01-22T13:09:09.046" v="686" actId="1076"/>
        <pc:sldMkLst>
          <pc:docMk/>
          <pc:sldMk cId="3272166926" sldId="2579"/>
        </pc:sldMkLst>
        <pc:graphicFrameChg chg="modGraphic">
          <ac:chgData name="A THOMAS (Morriston Primary School)" userId="69908542-e8e9-4468-931f-bab3d2b3b427" providerId="ADAL" clId="{E6D6A0C4-9ECC-4887-BBB2-67B8B857E316}" dt="2026-01-22T12:14:32.381" v="575" actId="20577"/>
          <ac:graphicFrameMkLst>
            <pc:docMk/>
            <pc:sldMk cId="3272166926" sldId="2579"/>
            <ac:graphicFrameMk id="7" creationId="{FF652B5F-2935-4B00-90D4-21BDF83DDE35}"/>
          </ac:graphicFrameMkLst>
        </pc:graphicFrameChg>
        <pc:graphicFrameChg chg="modGraphic">
          <ac:chgData name="A THOMAS (Morriston Primary School)" userId="69908542-e8e9-4468-931f-bab3d2b3b427" providerId="ADAL" clId="{E6D6A0C4-9ECC-4887-BBB2-67B8B857E316}" dt="2026-01-22T11:34:52.873" v="273" actId="313"/>
          <ac:graphicFrameMkLst>
            <pc:docMk/>
            <pc:sldMk cId="3272166926" sldId="2579"/>
            <ac:graphicFrameMk id="8" creationId="{20DD9B5B-4823-4784-83A4-6233D0033CE4}"/>
          </ac:graphicFrameMkLst>
        </pc:graphicFrameChg>
        <pc:picChg chg="add mod">
          <ac:chgData name="A THOMAS (Morriston Primary School)" userId="69908542-e8e9-4468-931f-bab3d2b3b427" providerId="ADAL" clId="{E6D6A0C4-9ECC-4887-BBB2-67B8B857E316}" dt="2026-01-22T13:09:09.046" v="686" actId="1076"/>
          <ac:picMkLst>
            <pc:docMk/>
            <pc:sldMk cId="3272166926" sldId="2579"/>
            <ac:picMk id="6" creationId="{17FEA22C-BE06-48FA-8E6F-977575DDCC33}"/>
          </ac:picMkLst>
        </pc:picChg>
      </pc:sldChg>
      <pc:sldChg chg="addSp modSp mod modNotesTx">
        <pc:chgData name="A THOMAS (Morriston Primary School)" userId="69908542-e8e9-4468-931f-bab3d2b3b427" providerId="ADAL" clId="{E6D6A0C4-9ECC-4887-BBB2-67B8B857E316}" dt="2026-01-22T13:09:15.846" v="687" actId="1076"/>
        <pc:sldMkLst>
          <pc:docMk/>
          <pc:sldMk cId="1749711593" sldId="2580"/>
        </pc:sldMkLst>
        <pc:graphicFrameChg chg="modGraphic">
          <ac:chgData name="A THOMAS (Morriston Primary School)" userId="69908542-e8e9-4468-931f-bab3d2b3b427" providerId="ADAL" clId="{E6D6A0C4-9ECC-4887-BBB2-67B8B857E316}" dt="2026-01-22T11:34:54.535" v="274" actId="313"/>
          <ac:graphicFrameMkLst>
            <pc:docMk/>
            <pc:sldMk cId="1749711593" sldId="2580"/>
            <ac:graphicFrameMk id="7" creationId="{FF652B5F-2935-4B00-90D4-21BDF83DDE35}"/>
          </ac:graphicFrameMkLst>
        </pc:graphicFrameChg>
        <pc:graphicFrameChg chg="modGraphic">
          <ac:chgData name="A THOMAS (Morriston Primary School)" userId="69908542-e8e9-4468-931f-bab3d2b3b427" providerId="ADAL" clId="{E6D6A0C4-9ECC-4887-BBB2-67B8B857E316}" dt="2026-01-22T11:35:00.420" v="277" actId="313"/>
          <ac:graphicFrameMkLst>
            <pc:docMk/>
            <pc:sldMk cId="1749711593" sldId="2580"/>
            <ac:graphicFrameMk id="8" creationId="{20DD9B5B-4823-4784-83A4-6233D0033CE4}"/>
          </ac:graphicFrameMkLst>
        </pc:graphicFrameChg>
        <pc:picChg chg="add mod">
          <ac:chgData name="A THOMAS (Morriston Primary School)" userId="69908542-e8e9-4468-931f-bab3d2b3b427" providerId="ADAL" clId="{E6D6A0C4-9ECC-4887-BBB2-67B8B857E316}" dt="2026-01-22T13:09:15.846" v="687" actId="1076"/>
          <ac:picMkLst>
            <pc:docMk/>
            <pc:sldMk cId="1749711593" sldId="2580"/>
            <ac:picMk id="6" creationId="{8777F45B-4594-4086-B956-CA15F9D9675E}"/>
          </ac:picMkLst>
        </pc:picChg>
      </pc:sldChg>
      <pc:sldChg chg="addSp modSp mod modNotesTx">
        <pc:chgData name="A THOMAS (Morriston Primary School)" userId="69908542-e8e9-4468-931f-bab3d2b3b427" providerId="ADAL" clId="{E6D6A0C4-9ECC-4887-BBB2-67B8B857E316}" dt="2026-01-22T13:05:37.793" v="651" actId="1076"/>
        <pc:sldMkLst>
          <pc:docMk/>
          <pc:sldMk cId="1650885663" sldId="2581"/>
        </pc:sldMkLst>
        <pc:graphicFrameChg chg="modGraphic">
          <ac:chgData name="A THOMAS (Morriston Primary School)" userId="69908542-e8e9-4468-931f-bab3d2b3b427" providerId="ADAL" clId="{E6D6A0C4-9ECC-4887-BBB2-67B8B857E316}" dt="2026-01-22T11:35:02.916" v="278" actId="313"/>
          <ac:graphicFrameMkLst>
            <pc:docMk/>
            <pc:sldMk cId="1650885663" sldId="2581"/>
            <ac:graphicFrameMk id="7" creationId="{FF652B5F-2935-4B00-90D4-21BDF83DDE35}"/>
          </ac:graphicFrameMkLst>
        </pc:graphicFrameChg>
        <pc:graphicFrameChg chg="modGraphic">
          <ac:chgData name="A THOMAS (Morriston Primary School)" userId="69908542-e8e9-4468-931f-bab3d2b3b427" providerId="ADAL" clId="{E6D6A0C4-9ECC-4887-BBB2-67B8B857E316}" dt="2026-01-22T11:35:09.068" v="281" actId="313"/>
          <ac:graphicFrameMkLst>
            <pc:docMk/>
            <pc:sldMk cId="1650885663" sldId="2581"/>
            <ac:graphicFrameMk id="8" creationId="{20DD9B5B-4823-4784-83A4-6233D0033CE4}"/>
          </ac:graphicFrameMkLst>
        </pc:graphicFrameChg>
        <pc:picChg chg="add mod">
          <ac:chgData name="A THOMAS (Morriston Primary School)" userId="69908542-e8e9-4468-931f-bab3d2b3b427" providerId="ADAL" clId="{E6D6A0C4-9ECC-4887-BBB2-67B8B857E316}" dt="2026-01-22T13:05:37.793" v="651" actId="1076"/>
          <ac:picMkLst>
            <pc:docMk/>
            <pc:sldMk cId="1650885663" sldId="2581"/>
            <ac:picMk id="6" creationId="{2BE4D6AD-7066-4FB1-BDC4-CCE79BE3C263}"/>
          </ac:picMkLst>
        </pc:picChg>
      </pc:sldChg>
      <pc:sldChg chg="addSp modSp">
        <pc:chgData name="A THOMAS (Morriston Primary School)" userId="69908542-e8e9-4468-931f-bab3d2b3b427" providerId="ADAL" clId="{E6D6A0C4-9ECC-4887-BBB2-67B8B857E316}" dt="2026-01-22T13:05:47.494" v="652"/>
        <pc:sldMkLst>
          <pc:docMk/>
          <pc:sldMk cId="2258211429" sldId="2583"/>
        </pc:sldMkLst>
        <pc:spChg chg="mod">
          <ac:chgData name="A THOMAS (Morriston Primary School)" userId="69908542-e8e9-4468-931f-bab3d2b3b427" providerId="ADAL" clId="{E6D6A0C4-9ECC-4887-BBB2-67B8B857E316}" dt="2026-01-22T07:57:20.914" v="147"/>
          <ac:spMkLst>
            <pc:docMk/>
            <pc:sldMk cId="2258211429" sldId="2583"/>
            <ac:spMk id="2" creationId="{1B0D454F-7B8D-F3EF-F86C-8EE2E73E336D}"/>
          </ac:spMkLst>
        </pc:spChg>
        <pc:picChg chg="add mod">
          <ac:chgData name="A THOMAS (Morriston Primary School)" userId="69908542-e8e9-4468-931f-bab3d2b3b427" providerId="ADAL" clId="{E6D6A0C4-9ECC-4887-BBB2-67B8B857E316}" dt="2026-01-22T13:05:47.494" v="652"/>
          <ac:picMkLst>
            <pc:docMk/>
            <pc:sldMk cId="2258211429" sldId="2583"/>
            <ac:picMk id="5" creationId="{DBFB8381-12B9-402B-884A-8AF490407544}"/>
          </ac:picMkLst>
        </pc:picChg>
      </pc:sldChg>
      <pc:sldChg chg="addSp modSp mod">
        <pc:chgData name="A THOMAS (Morriston Primary School)" userId="69908542-e8e9-4468-931f-bab3d2b3b427" providerId="ADAL" clId="{E6D6A0C4-9ECC-4887-BBB2-67B8B857E316}" dt="2026-01-22T13:08:46.287" v="683" actId="1076"/>
        <pc:sldMkLst>
          <pc:docMk/>
          <pc:sldMk cId="2505401381" sldId="2584"/>
        </pc:sldMkLst>
        <pc:graphicFrameChg chg="modGraphic">
          <ac:chgData name="A THOMAS (Morriston Primary School)" userId="69908542-e8e9-4468-931f-bab3d2b3b427" providerId="ADAL" clId="{E6D6A0C4-9ECC-4887-BBB2-67B8B857E316}" dt="2026-01-22T11:35:51.784" v="293" actId="313"/>
          <ac:graphicFrameMkLst>
            <pc:docMk/>
            <pc:sldMk cId="2505401381" sldId="2584"/>
            <ac:graphicFrameMk id="2" creationId="{9BC0E8D4-0023-440D-A9C8-291D3BBF6D49}"/>
          </ac:graphicFrameMkLst>
        </pc:graphicFrameChg>
        <pc:graphicFrameChg chg="modGraphic">
          <ac:chgData name="A THOMAS (Morriston Primary School)" userId="69908542-e8e9-4468-931f-bab3d2b3b427" providerId="ADAL" clId="{E6D6A0C4-9ECC-4887-BBB2-67B8B857E316}" dt="2026-01-22T11:54:26.868" v="521" actId="20577"/>
          <ac:graphicFrameMkLst>
            <pc:docMk/>
            <pc:sldMk cId="2505401381" sldId="2584"/>
            <ac:graphicFrameMk id="7" creationId="{FF652B5F-2935-4B00-90D4-21BDF83DDE35}"/>
          </ac:graphicFrameMkLst>
        </pc:graphicFrameChg>
        <pc:picChg chg="add mod">
          <ac:chgData name="A THOMAS (Morriston Primary School)" userId="69908542-e8e9-4468-931f-bab3d2b3b427" providerId="ADAL" clId="{E6D6A0C4-9ECC-4887-BBB2-67B8B857E316}" dt="2026-01-22T13:08:46.287" v="683" actId="1076"/>
          <ac:picMkLst>
            <pc:docMk/>
            <pc:sldMk cId="2505401381" sldId="2584"/>
            <ac:picMk id="6" creationId="{6A9104D9-EE6B-4BC7-A7FE-5FF27C07F825}"/>
          </ac:picMkLst>
        </pc:picChg>
      </pc:sldChg>
      <pc:sldChg chg="addSp modSp mod">
        <pc:chgData name="A THOMAS (Morriston Primary School)" userId="69908542-e8e9-4468-931f-bab3d2b3b427" providerId="ADAL" clId="{E6D6A0C4-9ECC-4887-BBB2-67B8B857E316}" dt="2026-01-22T13:08:20.297" v="679" actId="1076"/>
        <pc:sldMkLst>
          <pc:docMk/>
          <pc:sldMk cId="1939424629" sldId="2588"/>
        </pc:sldMkLst>
        <pc:graphicFrameChg chg="modGraphic">
          <ac:chgData name="A THOMAS (Morriston Primary School)" userId="69908542-e8e9-4468-931f-bab3d2b3b427" providerId="ADAL" clId="{E6D6A0C4-9ECC-4887-BBB2-67B8B857E316}" dt="2026-01-22T11:39:11.349" v="356" actId="313"/>
          <ac:graphicFrameMkLst>
            <pc:docMk/>
            <pc:sldMk cId="1939424629" sldId="2588"/>
            <ac:graphicFrameMk id="3" creationId="{3684E373-C3F2-4580-92C5-71A8CE2879C8}"/>
          </ac:graphicFrameMkLst>
        </pc:graphicFrameChg>
        <pc:graphicFrameChg chg="modGraphic">
          <ac:chgData name="A THOMAS (Morriston Primary School)" userId="69908542-e8e9-4468-931f-bab3d2b3b427" providerId="ADAL" clId="{E6D6A0C4-9ECC-4887-BBB2-67B8B857E316}" dt="2026-01-22T12:45:00.010" v="583" actId="20577"/>
          <ac:graphicFrameMkLst>
            <pc:docMk/>
            <pc:sldMk cId="1939424629" sldId="2588"/>
            <ac:graphicFrameMk id="8" creationId="{487AFA9E-1E7D-44DA-B10F-2AF60E1A0428}"/>
          </ac:graphicFrameMkLst>
        </pc:graphicFrameChg>
        <pc:picChg chg="add mod">
          <ac:chgData name="A THOMAS (Morriston Primary School)" userId="69908542-e8e9-4468-931f-bab3d2b3b427" providerId="ADAL" clId="{E6D6A0C4-9ECC-4887-BBB2-67B8B857E316}" dt="2026-01-22T13:08:20.297" v="679" actId="1076"/>
          <ac:picMkLst>
            <pc:docMk/>
            <pc:sldMk cId="1939424629" sldId="2588"/>
            <ac:picMk id="6" creationId="{61A6AABC-FC5A-4497-8ABE-1A687BBF8E35}"/>
          </ac:picMkLst>
        </pc:picChg>
      </pc:sldChg>
      <pc:sldChg chg="addSp modSp mod">
        <pc:chgData name="A THOMAS (Morriston Primary School)" userId="69908542-e8e9-4468-931f-bab3d2b3b427" providerId="ADAL" clId="{E6D6A0C4-9ECC-4887-BBB2-67B8B857E316}" dt="2026-01-22T13:07:12.185" v="667" actId="1076"/>
        <pc:sldMkLst>
          <pc:docMk/>
          <pc:sldMk cId="246592696" sldId="2589"/>
        </pc:sldMkLst>
        <pc:graphicFrameChg chg="modGraphic">
          <ac:chgData name="A THOMAS (Morriston Primary School)" userId="69908542-e8e9-4468-931f-bab3d2b3b427" providerId="ADAL" clId="{E6D6A0C4-9ECC-4887-BBB2-67B8B857E316}" dt="2026-01-22T11:43:12.883" v="382" actId="313"/>
          <ac:graphicFrameMkLst>
            <pc:docMk/>
            <pc:sldMk cId="246592696" sldId="2589"/>
            <ac:graphicFrameMk id="8" creationId="{E54F6F63-252B-4E7A-85BD-1253DAB29690}"/>
          </ac:graphicFrameMkLst>
        </pc:graphicFrameChg>
        <pc:picChg chg="add mod">
          <ac:chgData name="A THOMAS (Morriston Primary School)" userId="69908542-e8e9-4468-931f-bab3d2b3b427" providerId="ADAL" clId="{E6D6A0C4-9ECC-4887-BBB2-67B8B857E316}" dt="2026-01-22T13:07:12.185" v="667" actId="1076"/>
          <ac:picMkLst>
            <pc:docMk/>
            <pc:sldMk cId="246592696" sldId="2589"/>
            <ac:picMk id="6" creationId="{AE3D084A-DA38-41C2-BB5D-55A39E22CDD9}"/>
          </ac:picMkLst>
        </pc:picChg>
      </pc:sldChg>
      <pc:sldChg chg="addSp modSp mod">
        <pc:chgData name="A THOMAS (Morriston Primary School)" userId="69908542-e8e9-4468-931f-bab3d2b3b427" providerId="ADAL" clId="{E6D6A0C4-9ECC-4887-BBB2-67B8B857E316}" dt="2026-01-22T13:08:26.591" v="680" actId="1076"/>
        <pc:sldMkLst>
          <pc:docMk/>
          <pc:sldMk cId="1556172336" sldId="2590"/>
        </pc:sldMkLst>
        <pc:graphicFrameChg chg="modGraphic">
          <ac:chgData name="A THOMAS (Morriston Primary School)" userId="69908542-e8e9-4468-931f-bab3d2b3b427" providerId="ADAL" clId="{E6D6A0C4-9ECC-4887-BBB2-67B8B857E316}" dt="2026-01-22T11:38:27.807" v="344" actId="313"/>
          <ac:graphicFrameMkLst>
            <pc:docMk/>
            <pc:sldMk cId="1556172336" sldId="2590"/>
            <ac:graphicFrameMk id="2" creationId="{9BC0E8D4-0023-440D-A9C8-291D3BBF6D49}"/>
          </ac:graphicFrameMkLst>
        </pc:graphicFrameChg>
        <pc:graphicFrameChg chg="modGraphic">
          <ac:chgData name="A THOMAS (Morriston Primary School)" userId="69908542-e8e9-4468-931f-bab3d2b3b427" providerId="ADAL" clId="{E6D6A0C4-9ECC-4887-BBB2-67B8B857E316}" dt="2026-01-22T12:40:40.549" v="581" actId="20577"/>
          <ac:graphicFrameMkLst>
            <pc:docMk/>
            <pc:sldMk cId="1556172336" sldId="2590"/>
            <ac:graphicFrameMk id="11" creationId="{A6737449-1FAE-4390-A2A1-5479A9146619}"/>
          </ac:graphicFrameMkLst>
        </pc:graphicFrameChg>
        <pc:picChg chg="add mod">
          <ac:chgData name="A THOMAS (Morriston Primary School)" userId="69908542-e8e9-4468-931f-bab3d2b3b427" providerId="ADAL" clId="{E6D6A0C4-9ECC-4887-BBB2-67B8B857E316}" dt="2026-01-22T13:08:26.591" v="680" actId="1076"/>
          <ac:picMkLst>
            <pc:docMk/>
            <pc:sldMk cId="1556172336" sldId="2590"/>
            <ac:picMk id="6" creationId="{3C8CA423-325A-4997-A168-A71661C2C0D0}"/>
          </ac:picMkLst>
        </pc:picChg>
      </pc:sldChg>
      <pc:sldChg chg="addSp modSp mod">
        <pc:chgData name="A THOMAS (Morriston Primary School)" userId="69908542-e8e9-4468-931f-bab3d2b3b427" providerId="ADAL" clId="{E6D6A0C4-9ECC-4887-BBB2-67B8B857E316}" dt="2026-01-22T13:08:31.374" v="681" actId="1076"/>
        <pc:sldMkLst>
          <pc:docMk/>
          <pc:sldMk cId="2181776926" sldId="2591"/>
        </pc:sldMkLst>
        <pc:graphicFrameChg chg="modGraphic">
          <ac:chgData name="A THOMAS (Morriston Primary School)" userId="69908542-e8e9-4468-931f-bab3d2b3b427" providerId="ADAL" clId="{E6D6A0C4-9ECC-4887-BBB2-67B8B857E316}" dt="2026-01-22T11:38:05.815" v="333" actId="313"/>
          <ac:graphicFrameMkLst>
            <pc:docMk/>
            <pc:sldMk cId="2181776926" sldId="2591"/>
            <ac:graphicFrameMk id="2" creationId="{9BC0E8D4-0023-440D-A9C8-291D3BBF6D49}"/>
          </ac:graphicFrameMkLst>
        </pc:graphicFrameChg>
        <pc:graphicFrameChg chg="modGraphic">
          <ac:chgData name="A THOMAS (Morriston Primary School)" userId="69908542-e8e9-4468-931f-bab3d2b3b427" providerId="ADAL" clId="{E6D6A0C4-9ECC-4887-BBB2-67B8B857E316}" dt="2026-01-22T12:39:31.699" v="579" actId="313"/>
          <ac:graphicFrameMkLst>
            <pc:docMk/>
            <pc:sldMk cId="2181776926" sldId="2591"/>
            <ac:graphicFrameMk id="11" creationId="{A6737449-1FAE-4390-A2A1-5479A9146619}"/>
          </ac:graphicFrameMkLst>
        </pc:graphicFrameChg>
        <pc:picChg chg="add mod">
          <ac:chgData name="A THOMAS (Morriston Primary School)" userId="69908542-e8e9-4468-931f-bab3d2b3b427" providerId="ADAL" clId="{E6D6A0C4-9ECC-4887-BBB2-67B8B857E316}" dt="2026-01-22T13:08:31.374" v="681" actId="1076"/>
          <ac:picMkLst>
            <pc:docMk/>
            <pc:sldMk cId="2181776926" sldId="2591"/>
            <ac:picMk id="6" creationId="{6B7EE42F-9AB5-4B62-8425-77DB8C389CF9}"/>
          </ac:picMkLst>
        </pc:picChg>
      </pc:sldChg>
      <pc:sldChg chg="addSp modSp mod">
        <pc:chgData name="A THOMAS (Morriston Primary School)" userId="69908542-e8e9-4468-931f-bab3d2b3b427" providerId="ADAL" clId="{E6D6A0C4-9ECC-4887-BBB2-67B8B857E316}" dt="2026-01-22T13:08:37.523" v="682" actId="1076"/>
        <pc:sldMkLst>
          <pc:docMk/>
          <pc:sldMk cId="3675094151" sldId="2592"/>
        </pc:sldMkLst>
        <pc:graphicFrameChg chg="modGraphic">
          <ac:chgData name="A THOMAS (Morriston Primary School)" userId="69908542-e8e9-4468-931f-bab3d2b3b427" providerId="ADAL" clId="{E6D6A0C4-9ECC-4887-BBB2-67B8B857E316}" dt="2026-01-22T11:37:27.223" v="320" actId="313"/>
          <ac:graphicFrameMkLst>
            <pc:docMk/>
            <pc:sldMk cId="3675094151" sldId="2592"/>
            <ac:graphicFrameMk id="2" creationId="{9BC0E8D4-0023-440D-A9C8-291D3BBF6D49}"/>
          </ac:graphicFrameMkLst>
        </pc:graphicFrameChg>
        <pc:graphicFrameChg chg="modGraphic">
          <ac:chgData name="A THOMAS (Morriston Primary School)" userId="69908542-e8e9-4468-931f-bab3d2b3b427" providerId="ADAL" clId="{E6D6A0C4-9ECC-4887-BBB2-67B8B857E316}" dt="2026-01-22T11:37:21.805" v="317" actId="313"/>
          <ac:graphicFrameMkLst>
            <pc:docMk/>
            <pc:sldMk cId="3675094151" sldId="2592"/>
            <ac:graphicFrameMk id="11" creationId="{A6737449-1FAE-4390-A2A1-5479A9146619}"/>
          </ac:graphicFrameMkLst>
        </pc:graphicFrameChg>
        <pc:picChg chg="add mod">
          <ac:chgData name="A THOMAS (Morriston Primary School)" userId="69908542-e8e9-4468-931f-bab3d2b3b427" providerId="ADAL" clId="{E6D6A0C4-9ECC-4887-BBB2-67B8B857E316}" dt="2026-01-22T13:08:37.523" v="682" actId="1076"/>
          <ac:picMkLst>
            <pc:docMk/>
            <pc:sldMk cId="3675094151" sldId="2592"/>
            <ac:picMk id="6" creationId="{54F950E5-DB45-4A06-9249-DB78A5C0C4EB}"/>
          </ac:picMkLst>
        </pc:picChg>
      </pc:sldChg>
      <pc:sldChg chg="addSp modSp mod">
        <pc:chgData name="A THOMAS (Morriston Primary School)" userId="69908542-e8e9-4468-931f-bab3d2b3b427" providerId="ADAL" clId="{E6D6A0C4-9ECC-4887-BBB2-67B8B857E316}" dt="2026-01-22T13:08:51.007" v="684" actId="1076"/>
        <pc:sldMkLst>
          <pc:docMk/>
          <pc:sldMk cId="2539547736" sldId="2593"/>
        </pc:sldMkLst>
        <pc:graphicFrameChg chg="modGraphic">
          <ac:chgData name="A THOMAS (Morriston Primary School)" userId="69908542-e8e9-4468-931f-bab3d2b3b427" providerId="ADAL" clId="{E6D6A0C4-9ECC-4887-BBB2-67B8B857E316}" dt="2026-01-22T11:36:17.202" v="302" actId="313"/>
          <ac:graphicFrameMkLst>
            <pc:docMk/>
            <pc:sldMk cId="2539547736" sldId="2593"/>
            <ac:graphicFrameMk id="2" creationId="{9BC0E8D4-0023-440D-A9C8-291D3BBF6D49}"/>
          </ac:graphicFrameMkLst>
        </pc:graphicFrameChg>
        <pc:graphicFrameChg chg="modGraphic">
          <ac:chgData name="A THOMAS (Morriston Primary School)" userId="69908542-e8e9-4468-931f-bab3d2b3b427" providerId="ADAL" clId="{E6D6A0C4-9ECC-4887-BBB2-67B8B857E316}" dt="2026-01-22T11:54:46.426" v="525" actId="20577"/>
          <ac:graphicFrameMkLst>
            <pc:docMk/>
            <pc:sldMk cId="2539547736" sldId="2593"/>
            <ac:graphicFrameMk id="11" creationId="{A6737449-1FAE-4390-A2A1-5479A9146619}"/>
          </ac:graphicFrameMkLst>
        </pc:graphicFrameChg>
        <pc:picChg chg="add mod">
          <ac:chgData name="A THOMAS (Morriston Primary School)" userId="69908542-e8e9-4468-931f-bab3d2b3b427" providerId="ADAL" clId="{E6D6A0C4-9ECC-4887-BBB2-67B8B857E316}" dt="2026-01-22T13:08:51.007" v="684" actId="1076"/>
          <ac:picMkLst>
            <pc:docMk/>
            <pc:sldMk cId="2539547736" sldId="2593"/>
            <ac:picMk id="6" creationId="{18CE1D00-CADD-47C2-AE75-35DAFD35C09E}"/>
          </ac:picMkLst>
        </pc:picChg>
      </pc:sldChg>
      <pc:sldChg chg="addSp modSp mod">
        <pc:chgData name="A THOMAS (Morriston Primary School)" userId="69908542-e8e9-4468-931f-bab3d2b3b427" providerId="ADAL" clId="{E6D6A0C4-9ECC-4887-BBB2-67B8B857E316}" dt="2026-01-22T13:08:15.833" v="678" actId="1076"/>
        <pc:sldMkLst>
          <pc:docMk/>
          <pc:sldMk cId="3883835064" sldId="2594"/>
        </pc:sldMkLst>
        <pc:graphicFrameChg chg="modGraphic">
          <ac:chgData name="A THOMAS (Morriston Primary School)" userId="69908542-e8e9-4468-931f-bab3d2b3b427" providerId="ADAL" clId="{E6D6A0C4-9ECC-4887-BBB2-67B8B857E316}" dt="2026-01-22T11:40:41.982" v="364" actId="313"/>
          <ac:graphicFrameMkLst>
            <pc:docMk/>
            <pc:sldMk cId="3883835064" sldId="2594"/>
            <ac:graphicFrameMk id="3" creationId="{3684E373-C3F2-4580-92C5-71A8CE2879C8}"/>
          </ac:graphicFrameMkLst>
        </pc:graphicFrameChg>
        <pc:graphicFrameChg chg="modGraphic">
          <ac:chgData name="A THOMAS (Morriston Primary School)" userId="69908542-e8e9-4468-931f-bab3d2b3b427" providerId="ADAL" clId="{E6D6A0C4-9ECC-4887-BBB2-67B8B857E316}" dt="2026-01-22T11:39:27.740" v="361" actId="313"/>
          <ac:graphicFrameMkLst>
            <pc:docMk/>
            <pc:sldMk cId="3883835064" sldId="2594"/>
            <ac:graphicFrameMk id="8" creationId="{487AFA9E-1E7D-44DA-B10F-2AF60E1A0428}"/>
          </ac:graphicFrameMkLst>
        </pc:graphicFrameChg>
        <pc:picChg chg="add mod">
          <ac:chgData name="A THOMAS (Morriston Primary School)" userId="69908542-e8e9-4468-931f-bab3d2b3b427" providerId="ADAL" clId="{E6D6A0C4-9ECC-4887-BBB2-67B8B857E316}" dt="2026-01-22T13:08:15.833" v="678" actId="1076"/>
          <ac:picMkLst>
            <pc:docMk/>
            <pc:sldMk cId="3883835064" sldId="2594"/>
            <ac:picMk id="6" creationId="{C3928F28-4E02-4CB8-A9FF-643E7BEE9FEB}"/>
          </ac:picMkLst>
        </pc:picChg>
      </pc:sldChg>
      <pc:sldChg chg="addSp modSp mod">
        <pc:chgData name="A THOMAS (Morriston Primary School)" userId="69908542-e8e9-4468-931f-bab3d2b3b427" providerId="ADAL" clId="{E6D6A0C4-9ECC-4887-BBB2-67B8B857E316}" dt="2026-01-22T13:08:10.607" v="677" actId="1076"/>
        <pc:sldMkLst>
          <pc:docMk/>
          <pc:sldMk cId="164252454" sldId="2595"/>
        </pc:sldMkLst>
        <pc:graphicFrameChg chg="modGraphic">
          <ac:chgData name="A THOMAS (Morriston Primary School)" userId="69908542-e8e9-4468-931f-bab3d2b3b427" providerId="ADAL" clId="{E6D6A0C4-9ECC-4887-BBB2-67B8B857E316}" dt="2026-01-22T11:42:38.154" v="378" actId="313"/>
          <ac:graphicFrameMkLst>
            <pc:docMk/>
            <pc:sldMk cId="164252454" sldId="2595"/>
            <ac:graphicFrameMk id="3" creationId="{3684E373-C3F2-4580-92C5-71A8CE2879C8}"/>
          </ac:graphicFrameMkLst>
        </pc:graphicFrameChg>
        <pc:graphicFrameChg chg="modGraphic">
          <ac:chgData name="A THOMAS (Morriston Primary School)" userId="69908542-e8e9-4468-931f-bab3d2b3b427" providerId="ADAL" clId="{E6D6A0C4-9ECC-4887-BBB2-67B8B857E316}" dt="2026-01-22T11:42:30.820" v="375" actId="313"/>
          <ac:graphicFrameMkLst>
            <pc:docMk/>
            <pc:sldMk cId="164252454" sldId="2595"/>
            <ac:graphicFrameMk id="8" creationId="{487AFA9E-1E7D-44DA-B10F-2AF60E1A0428}"/>
          </ac:graphicFrameMkLst>
        </pc:graphicFrameChg>
        <pc:picChg chg="add mod">
          <ac:chgData name="A THOMAS (Morriston Primary School)" userId="69908542-e8e9-4468-931f-bab3d2b3b427" providerId="ADAL" clId="{E6D6A0C4-9ECC-4887-BBB2-67B8B857E316}" dt="2026-01-22T13:08:10.607" v="677" actId="1076"/>
          <ac:picMkLst>
            <pc:docMk/>
            <pc:sldMk cId="164252454" sldId="2595"/>
            <ac:picMk id="6" creationId="{407E65C3-3D25-491F-A396-7906EB1D093D}"/>
          </ac:picMkLst>
        </pc:picChg>
      </pc:sldChg>
      <pc:sldChg chg="addSp modSp mod">
        <pc:chgData name="A THOMAS (Morriston Primary School)" userId="69908542-e8e9-4468-931f-bab3d2b3b427" providerId="ADAL" clId="{E6D6A0C4-9ECC-4887-BBB2-67B8B857E316}" dt="2026-01-22T13:07:20.650" v="669" actId="1076"/>
        <pc:sldMkLst>
          <pc:docMk/>
          <pc:sldMk cId="1531742169" sldId="2596"/>
        </pc:sldMkLst>
        <pc:graphicFrameChg chg="modGraphic">
          <ac:chgData name="A THOMAS (Morriston Primary School)" userId="69908542-e8e9-4468-931f-bab3d2b3b427" providerId="ADAL" clId="{E6D6A0C4-9ECC-4887-BBB2-67B8B857E316}" dt="2026-01-22T11:43:22.867" v="385" actId="313"/>
          <ac:graphicFrameMkLst>
            <pc:docMk/>
            <pc:sldMk cId="1531742169" sldId="2596"/>
            <ac:graphicFrameMk id="8" creationId="{E54F6F63-252B-4E7A-85BD-1253DAB29690}"/>
          </ac:graphicFrameMkLst>
        </pc:graphicFrameChg>
        <pc:picChg chg="add mod">
          <ac:chgData name="A THOMAS (Morriston Primary School)" userId="69908542-e8e9-4468-931f-bab3d2b3b427" providerId="ADAL" clId="{E6D6A0C4-9ECC-4887-BBB2-67B8B857E316}" dt="2026-01-22T13:07:20.650" v="669" actId="1076"/>
          <ac:picMkLst>
            <pc:docMk/>
            <pc:sldMk cId="1531742169" sldId="2596"/>
            <ac:picMk id="6" creationId="{496B8740-4F59-4A81-91B8-F251784E470A}"/>
          </ac:picMkLst>
        </pc:picChg>
      </pc:sldChg>
      <pc:sldChg chg="addSp modSp mod">
        <pc:chgData name="A THOMAS (Morriston Primary School)" userId="69908542-e8e9-4468-931f-bab3d2b3b427" providerId="ADAL" clId="{E6D6A0C4-9ECC-4887-BBB2-67B8B857E316}" dt="2026-01-22T13:07:30.260" v="671" actId="1076"/>
        <pc:sldMkLst>
          <pc:docMk/>
          <pc:sldMk cId="3809532112" sldId="2597"/>
        </pc:sldMkLst>
        <pc:graphicFrameChg chg="modGraphic">
          <ac:chgData name="A THOMAS (Morriston Primary School)" userId="69908542-e8e9-4468-931f-bab3d2b3b427" providerId="ADAL" clId="{E6D6A0C4-9ECC-4887-BBB2-67B8B857E316}" dt="2026-01-22T12:48:14.924" v="587" actId="20577"/>
          <ac:graphicFrameMkLst>
            <pc:docMk/>
            <pc:sldMk cId="3809532112" sldId="2597"/>
            <ac:graphicFrameMk id="8" creationId="{E54F6F63-252B-4E7A-85BD-1253DAB29690}"/>
          </ac:graphicFrameMkLst>
        </pc:graphicFrameChg>
        <pc:picChg chg="add mod">
          <ac:chgData name="A THOMAS (Morriston Primary School)" userId="69908542-e8e9-4468-931f-bab3d2b3b427" providerId="ADAL" clId="{E6D6A0C4-9ECC-4887-BBB2-67B8B857E316}" dt="2026-01-22T13:07:30.260" v="671" actId="1076"/>
          <ac:picMkLst>
            <pc:docMk/>
            <pc:sldMk cId="3809532112" sldId="2597"/>
            <ac:picMk id="6" creationId="{818B58DF-9D02-4D00-B62C-225B414ABB04}"/>
          </ac:picMkLst>
        </pc:picChg>
      </pc:sldChg>
      <pc:sldChg chg="addSp modSp mod">
        <pc:chgData name="A THOMAS (Morriston Primary School)" userId="69908542-e8e9-4468-931f-bab3d2b3b427" providerId="ADAL" clId="{E6D6A0C4-9ECC-4887-BBB2-67B8B857E316}" dt="2026-01-22T13:07:53.857" v="675" actId="1076"/>
        <pc:sldMkLst>
          <pc:docMk/>
          <pc:sldMk cId="197028095" sldId="2598"/>
        </pc:sldMkLst>
        <pc:graphicFrameChg chg="modGraphic">
          <ac:chgData name="A THOMAS (Morriston Primary School)" userId="69908542-e8e9-4468-931f-bab3d2b3b427" providerId="ADAL" clId="{E6D6A0C4-9ECC-4887-BBB2-67B8B857E316}" dt="2026-01-22T11:43:37.395" v="389" actId="313"/>
          <ac:graphicFrameMkLst>
            <pc:docMk/>
            <pc:sldMk cId="197028095" sldId="2598"/>
            <ac:graphicFrameMk id="8" creationId="{E54F6F63-252B-4E7A-85BD-1253DAB29690}"/>
          </ac:graphicFrameMkLst>
        </pc:graphicFrameChg>
        <pc:picChg chg="add mod">
          <ac:chgData name="A THOMAS (Morriston Primary School)" userId="69908542-e8e9-4468-931f-bab3d2b3b427" providerId="ADAL" clId="{E6D6A0C4-9ECC-4887-BBB2-67B8B857E316}" dt="2026-01-22T13:07:53.857" v="675" actId="1076"/>
          <ac:picMkLst>
            <pc:docMk/>
            <pc:sldMk cId="197028095" sldId="2598"/>
            <ac:picMk id="6" creationId="{B18A8DE3-6382-431A-A5E2-B2798D7E274A}"/>
          </ac:picMkLst>
        </pc:picChg>
      </pc:sldChg>
      <pc:sldChg chg="addSp modSp mod">
        <pc:chgData name="A THOMAS (Morriston Primary School)" userId="69908542-e8e9-4468-931f-bab3d2b3b427" providerId="ADAL" clId="{E6D6A0C4-9ECC-4887-BBB2-67B8B857E316}" dt="2026-01-22T13:03:45.259" v="637" actId="1076"/>
        <pc:sldMkLst>
          <pc:docMk/>
          <pc:sldMk cId="141934571" sldId="2599"/>
        </pc:sldMkLst>
        <pc:spChg chg="mod">
          <ac:chgData name="A THOMAS (Morriston Primary School)" userId="69908542-e8e9-4468-931f-bab3d2b3b427" providerId="ADAL" clId="{E6D6A0C4-9ECC-4887-BBB2-67B8B857E316}" dt="2026-01-22T07:57:20.914" v="147"/>
          <ac:spMkLst>
            <pc:docMk/>
            <pc:sldMk cId="141934571" sldId="2599"/>
            <ac:spMk id="2" creationId="{A3C13966-8525-4023-AC1B-8E5D30A2A4FE}"/>
          </ac:spMkLst>
        </pc:spChg>
        <pc:spChg chg="mod">
          <ac:chgData name="A THOMAS (Morriston Primary School)" userId="69908542-e8e9-4468-931f-bab3d2b3b427" providerId="ADAL" clId="{E6D6A0C4-9ECC-4887-BBB2-67B8B857E316}" dt="2026-01-22T12:58:26.169" v="606" actId="27636"/>
          <ac:spMkLst>
            <pc:docMk/>
            <pc:sldMk cId="141934571" sldId="2599"/>
            <ac:spMk id="4" creationId="{66D2F2C5-4674-47C6-B372-7F4FCEBD1685}"/>
          </ac:spMkLst>
        </pc:spChg>
        <pc:picChg chg="add mod">
          <ac:chgData name="A THOMAS (Morriston Primary School)" userId="69908542-e8e9-4468-931f-bab3d2b3b427" providerId="ADAL" clId="{E6D6A0C4-9ECC-4887-BBB2-67B8B857E316}" dt="2026-01-22T13:03:45.259" v="637" actId="1076"/>
          <ac:picMkLst>
            <pc:docMk/>
            <pc:sldMk cId="141934571" sldId="2599"/>
            <ac:picMk id="5" creationId="{E07858C8-F9EA-4868-A0E9-96C92905EDB3}"/>
          </ac:picMkLst>
        </pc:picChg>
        <pc:picChg chg="mod">
          <ac:chgData name="A THOMAS (Morriston Primary School)" userId="69908542-e8e9-4468-931f-bab3d2b3b427" providerId="ADAL" clId="{E6D6A0C4-9ECC-4887-BBB2-67B8B857E316}" dt="2026-01-22T07:57:20.914" v="147"/>
          <ac:picMkLst>
            <pc:docMk/>
            <pc:sldMk cId="141934571" sldId="2599"/>
            <ac:picMk id="6" creationId="{14DA9D91-7342-4C3F-B35A-AA39281CA896}"/>
          </ac:picMkLst>
        </pc:picChg>
      </pc:sldChg>
      <pc:sldChg chg="addSp modSp mod">
        <pc:chgData name="A THOMAS (Morriston Primary School)" userId="69908542-e8e9-4468-931f-bab3d2b3b427" providerId="ADAL" clId="{E6D6A0C4-9ECC-4887-BBB2-67B8B857E316}" dt="2026-01-22T13:03:58.762" v="640" actId="14100"/>
        <pc:sldMkLst>
          <pc:docMk/>
          <pc:sldMk cId="2760141051" sldId="2600"/>
        </pc:sldMkLst>
        <pc:spChg chg="mod">
          <ac:chgData name="A THOMAS (Morriston Primary School)" userId="69908542-e8e9-4468-931f-bab3d2b3b427" providerId="ADAL" clId="{E6D6A0C4-9ECC-4887-BBB2-67B8B857E316}" dt="2026-01-22T07:57:20.914" v="147"/>
          <ac:spMkLst>
            <pc:docMk/>
            <pc:sldMk cId="2760141051" sldId="2600"/>
            <ac:spMk id="2" creationId="{007AA17F-A5F9-474C-89C0-5B3DFE4C0CE7}"/>
          </ac:spMkLst>
        </pc:spChg>
        <pc:picChg chg="add mod">
          <ac:chgData name="A THOMAS (Morriston Primary School)" userId="69908542-e8e9-4468-931f-bab3d2b3b427" providerId="ADAL" clId="{E6D6A0C4-9ECC-4887-BBB2-67B8B857E316}" dt="2026-01-22T13:03:58.762" v="640" actId="14100"/>
          <ac:picMkLst>
            <pc:docMk/>
            <pc:sldMk cId="2760141051" sldId="2600"/>
            <ac:picMk id="6" creationId="{39A11362-BB08-47D1-9877-44BCFA5800A5}"/>
          </ac:picMkLst>
        </pc:picChg>
        <pc:picChg chg="mod">
          <ac:chgData name="A THOMAS (Morriston Primary School)" userId="69908542-e8e9-4468-931f-bab3d2b3b427" providerId="ADAL" clId="{E6D6A0C4-9ECC-4887-BBB2-67B8B857E316}" dt="2026-01-22T07:57:20.914" v="147"/>
          <ac:picMkLst>
            <pc:docMk/>
            <pc:sldMk cId="2760141051" sldId="2600"/>
            <ac:picMk id="8" creationId="{F39B8F77-D106-41C4-9C60-EA6DA6BCC740}"/>
          </ac:picMkLst>
        </pc:picChg>
      </pc:sldChg>
      <pc:sldChg chg="addSp modSp mod">
        <pc:chgData name="A THOMAS (Morriston Primary School)" userId="69908542-e8e9-4468-931f-bab3d2b3b427" providerId="ADAL" clId="{E6D6A0C4-9ECC-4887-BBB2-67B8B857E316}" dt="2026-01-22T13:19:07.195" v="724"/>
        <pc:sldMkLst>
          <pc:docMk/>
          <pc:sldMk cId="944163262" sldId="2601"/>
        </pc:sldMkLst>
        <pc:graphicFrameChg chg="modGraphic">
          <ac:chgData name="A THOMAS (Morriston Primary School)" userId="69908542-e8e9-4468-931f-bab3d2b3b427" providerId="ADAL" clId="{E6D6A0C4-9ECC-4887-BBB2-67B8B857E316}" dt="2026-01-22T11:31:15.996" v="243" actId="313"/>
          <ac:graphicFrameMkLst>
            <pc:docMk/>
            <pc:sldMk cId="944163262" sldId="2601"/>
            <ac:graphicFrameMk id="5" creationId="{37204CE7-F339-4121-BAF0-E1ABD23A5BF3}"/>
          </ac:graphicFrameMkLst>
        </pc:graphicFrameChg>
        <pc:picChg chg="add mod">
          <ac:chgData name="A THOMAS (Morriston Primary School)" userId="69908542-e8e9-4468-931f-bab3d2b3b427" providerId="ADAL" clId="{E6D6A0C4-9ECC-4887-BBB2-67B8B857E316}" dt="2026-01-22T13:19:07.195" v="724"/>
          <ac:picMkLst>
            <pc:docMk/>
            <pc:sldMk cId="944163262" sldId="2601"/>
            <ac:picMk id="6" creationId="{2AFC4A09-27C9-40C1-8C41-0A23DDF56E8C}"/>
          </ac:picMkLst>
        </pc:picChg>
        <pc:picChg chg="mod">
          <ac:chgData name="A THOMAS (Morriston Primary School)" userId="69908542-e8e9-4468-931f-bab3d2b3b427" providerId="ADAL" clId="{E6D6A0C4-9ECC-4887-BBB2-67B8B857E316}" dt="2026-01-22T07:57:20.914" v="147"/>
          <ac:picMkLst>
            <pc:docMk/>
            <pc:sldMk cId="944163262" sldId="2601"/>
            <ac:picMk id="7" creationId="{E8907EAB-B443-45E7-B7FB-975457DEF625}"/>
          </ac:picMkLst>
        </pc:picChg>
      </pc:sldChg>
      <pc:sldChg chg="addSp modSp mod">
        <pc:chgData name="A THOMAS (Morriston Primary School)" userId="69908542-e8e9-4468-931f-bab3d2b3b427" providerId="ADAL" clId="{E6D6A0C4-9ECC-4887-BBB2-67B8B857E316}" dt="2026-01-22T13:11:14.800" v="697" actId="1076"/>
        <pc:sldMkLst>
          <pc:docMk/>
          <pc:sldMk cId="624268720" sldId="2602"/>
        </pc:sldMkLst>
        <pc:spChg chg="mod">
          <ac:chgData name="A THOMAS (Morriston Primary School)" userId="69908542-e8e9-4468-931f-bab3d2b3b427" providerId="ADAL" clId="{E6D6A0C4-9ECC-4887-BBB2-67B8B857E316}" dt="2026-01-22T11:43:51.274" v="392" actId="313"/>
          <ac:spMkLst>
            <pc:docMk/>
            <pc:sldMk cId="624268720" sldId="2602"/>
            <ac:spMk id="2" creationId="{E30DC859-B964-4D33-8B1B-CF3F2C9ECC0B}"/>
          </ac:spMkLst>
        </pc:spChg>
        <pc:graphicFrameChg chg="modGraphic">
          <ac:chgData name="A THOMAS (Morriston Primary School)" userId="69908542-e8e9-4468-931f-bab3d2b3b427" providerId="ADAL" clId="{E6D6A0C4-9ECC-4887-BBB2-67B8B857E316}" dt="2026-01-22T12:50:53.994" v="593" actId="20577"/>
          <ac:graphicFrameMkLst>
            <pc:docMk/>
            <pc:sldMk cId="624268720" sldId="2602"/>
            <ac:graphicFrameMk id="5" creationId="{0A814D3F-B21A-4539-B573-BBE88A526888}"/>
          </ac:graphicFrameMkLst>
        </pc:graphicFrameChg>
        <pc:picChg chg="add mod">
          <ac:chgData name="A THOMAS (Morriston Primary School)" userId="69908542-e8e9-4468-931f-bab3d2b3b427" providerId="ADAL" clId="{E6D6A0C4-9ECC-4887-BBB2-67B8B857E316}" dt="2026-01-22T13:11:14.800" v="697" actId="1076"/>
          <ac:picMkLst>
            <pc:docMk/>
            <pc:sldMk cId="624268720" sldId="2602"/>
            <ac:picMk id="6" creationId="{E04A19D0-6B61-4C3B-A512-CC5779FC2FB1}"/>
          </ac:picMkLst>
        </pc:picChg>
      </pc:sldChg>
      <pc:sldChg chg="addSp modSp mod">
        <pc:chgData name="A THOMAS (Morriston Primary School)" userId="69908542-e8e9-4468-931f-bab3d2b3b427" providerId="ADAL" clId="{E6D6A0C4-9ECC-4887-BBB2-67B8B857E316}" dt="2026-01-22T13:11:24.668" v="699" actId="1076"/>
        <pc:sldMkLst>
          <pc:docMk/>
          <pc:sldMk cId="303516026" sldId="2603"/>
        </pc:sldMkLst>
        <pc:spChg chg="mod">
          <ac:chgData name="A THOMAS (Morriston Primary School)" userId="69908542-e8e9-4468-931f-bab3d2b3b427" providerId="ADAL" clId="{E6D6A0C4-9ECC-4887-BBB2-67B8B857E316}" dt="2026-01-22T11:49:30.175" v="412" actId="313"/>
          <ac:spMkLst>
            <pc:docMk/>
            <pc:sldMk cId="303516026" sldId="2603"/>
            <ac:spMk id="2" creationId="{E30DC859-B964-4D33-8B1B-CF3F2C9ECC0B}"/>
          </ac:spMkLst>
        </pc:spChg>
        <pc:graphicFrameChg chg="modGraphic">
          <ac:chgData name="A THOMAS (Morriston Primary School)" userId="69908542-e8e9-4468-931f-bab3d2b3b427" providerId="ADAL" clId="{E6D6A0C4-9ECC-4887-BBB2-67B8B857E316}" dt="2026-01-22T11:58:27.965" v="543" actId="20577"/>
          <ac:graphicFrameMkLst>
            <pc:docMk/>
            <pc:sldMk cId="303516026" sldId="2603"/>
            <ac:graphicFrameMk id="5" creationId="{0A814D3F-B21A-4539-B573-BBE88A526888}"/>
          </ac:graphicFrameMkLst>
        </pc:graphicFrameChg>
        <pc:picChg chg="add mod">
          <ac:chgData name="A THOMAS (Morriston Primary School)" userId="69908542-e8e9-4468-931f-bab3d2b3b427" providerId="ADAL" clId="{E6D6A0C4-9ECC-4887-BBB2-67B8B857E316}" dt="2026-01-22T13:11:24.668" v="699" actId="1076"/>
          <ac:picMkLst>
            <pc:docMk/>
            <pc:sldMk cId="303516026" sldId="2603"/>
            <ac:picMk id="6" creationId="{7D373BB7-A164-4C60-A3D3-FB66B0A7A458}"/>
          </ac:picMkLst>
        </pc:picChg>
      </pc:sldChg>
      <pc:sldChg chg="addSp modSp mod">
        <pc:chgData name="A THOMAS (Morriston Primary School)" userId="69908542-e8e9-4468-931f-bab3d2b3b427" providerId="ADAL" clId="{E6D6A0C4-9ECC-4887-BBB2-67B8B857E316}" dt="2026-01-22T13:11:33.286" v="701" actId="1076"/>
        <pc:sldMkLst>
          <pc:docMk/>
          <pc:sldMk cId="2970135487" sldId="2604"/>
        </pc:sldMkLst>
        <pc:spChg chg="mod">
          <ac:chgData name="A THOMAS (Morriston Primary School)" userId="69908542-e8e9-4468-931f-bab3d2b3b427" providerId="ADAL" clId="{E6D6A0C4-9ECC-4887-BBB2-67B8B857E316}" dt="2026-01-22T11:49:50.953" v="416" actId="313"/>
          <ac:spMkLst>
            <pc:docMk/>
            <pc:sldMk cId="2970135487" sldId="2604"/>
            <ac:spMk id="2" creationId="{E30DC859-B964-4D33-8B1B-CF3F2C9ECC0B}"/>
          </ac:spMkLst>
        </pc:spChg>
        <pc:graphicFrameChg chg="modGraphic">
          <ac:chgData name="A THOMAS (Morriston Primary School)" userId="69908542-e8e9-4468-931f-bab3d2b3b427" providerId="ADAL" clId="{E6D6A0C4-9ECC-4887-BBB2-67B8B857E316}" dt="2026-01-22T11:58:42.542" v="547" actId="20577"/>
          <ac:graphicFrameMkLst>
            <pc:docMk/>
            <pc:sldMk cId="2970135487" sldId="2604"/>
            <ac:graphicFrameMk id="5" creationId="{0A814D3F-B21A-4539-B573-BBE88A526888}"/>
          </ac:graphicFrameMkLst>
        </pc:graphicFrameChg>
        <pc:picChg chg="add mod">
          <ac:chgData name="A THOMAS (Morriston Primary School)" userId="69908542-e8e9-4468-931f-bab3d2b3b427" providerId="ADAL" clId="{E6D6A0C4-9ECC-4887-BBB2-67B8B857E316}" dt="2026-01-22T13:11:33.286" v="701" actId="1076"/>
          <ac:picMkLst>
            <pc:docMk/>
            <pc:sldMk cId="2970135487" sldId="2604"/>
            <ac:picMk id="6" creationId="{23C7E49B-9275-42EE-BE7A-F571340020CA}"/>
          </ac:picMkLst>
        </pc:picChg>
      </pc:sldChg>
      <pc:sldChg chg="addSp modSp mod">
        <pc:chgData name="A THOMAS (Morriston Primary School)" userId="69908542-e8e9-4468-931f-bab3d2b3b427" providerId="ADAL" clId="{E6D6A0C4-9ECC-4887-BBB2-67B8B857E316}" dt="2026-01-22T13:11:43.677" v="703" actId="1076"/>
        <pc:sldMkLst>
          <pc:docMk/>
          <pc:sldMk cId="373333765" sldId="2605"/>
        </pc:sldMkLst>
        <pc:spChg chg="mod">
          <ac:chgData name="A THOMAS (Morriston Primary School)" userId="69908542-e8e9-4468-931f-bab3d2b3b427" providerId="ADAL" clId="{E6D6A0C4-9ECC-4887-BBB2-67B8B857E316}" dt="2026-01-22T11:50:16.011" v="431" actId="313"/>
          <ac:spMkLst>
            <pc:docMk/>
            <pc:sldMk cId="373333765" sldId="2605"/>
            <ac:spMk id="2" creationId="{E30DC859-B964-4D33-8B1B-CF3F2C9ECC0B}"/>
          </ac:spMkLst>
        </pc:spChg>
        <pc:graphicFrameChg chg="modGraphic">
          <ac:chgData name="A THOMAS (Morriston Primary School)" userId="69908542-e8e9-4468-931f-bab3d2b3b427" providerId="ADAL" clId="{E6D6A0C4-9ECC-4887-BBB2-67B8B857E316}" dt="2026-01-22T12:52:22.501" v="595" actId="20577"/>
          <ac:graphicFrameMkLst>
            <pc:docMk/>
            <pc:sldMk cId="373333765" sldId="2605"/>
            <ac:graphicFrameMk id="5" creationId="{0A814D3F-B21A-4539-B573-BBE88A526888}"/>
          </ac:graphicFrameMkLst>
        </pc:graphicFrameChg>
        <pc:picChg chg="add mod">
          <ac:chgData name="A THOMAS (Morriston Primary School)" userId="69908542-e8e9-4468-931f-bab3d2b3b427" providerId="ADAL" clId="{E6D6A0C4-9ECC-4887-BBB2-67B8B857E316}" dt="2026-01-22T13:11:43.677" v="703" actId="1076"/>
          <ac:picMkLst>
            <pc:docMk/>
            <pc:sldMk cId="373333765" sldId="2605"/>
            <ac:picMk id="6" creationId="{D4AC6D8A-DEBD-4FD4-A297-C48A18973B40}"/>
          </ac:picMkLst>
        </pc:picChg>
      </pc:sldChg>
      <pc:sldChg chg="addSp modSp mod">
        <pc:chgData name="A THOMAS (Morriston Primary School)" userId="69908542-e8e9-4468-931f-bab3d2b3b427" providerId="ADAL" clId="{E6D6A0C4-9ECC-4887-BBB2-67B8B857E316}" dt="2026-01-22T13:11:52.969" v="705" actId="1076"/>
        <pc:sldMkLst>
          <pc:docMk/>
          <pc:sldMk cId="1798652792" sldId="2606"/>
        </pc:sldMkLst>
        <pc:spChg chg="mod">
          <ac:chgData name="A THOMAS (Morriston Primary School)" userId="69908542-e8e9-4468-931f-bab3d2b3b427" providerId="ADAL" clId="{E6D6A0C4-9ECC-4887-BBB2-67B8B857E316}" dt="2026-01-22T11:50:41.654" v="445" actId="313"/>
          <ac:spMkLst>
            <pc:docMk/>
            <pc:sldMk cId="1798652792" sldId="2606"/>
            <ac:spMk id="2" creationId="{E30DC859-B964-4D33-8B1B-CF3F2C9ECC0B}"/>
          </ac:spMkLst>
        </pc:spChg>
        <pc:graphicFrameChg chg="modGraphic">
          <ac:chgData name="A THOMAS (Morriston Primary School)" userId="69908542-e8e9-4468-931f-bab3d2b3b427" providerId="ADAL" clId="{E6D6A0C4-9ECC-4887-BBB2-67B8B857E316}" dt="2026-01-22T12:53:32.467" v="597" actId="20577"/>
          <ac:graphicFrameMkLst>
            <pc:docMk/>
            <pc:sldMk cId="1798652792" sldId="2606"/>
            <ac:graphicFrameMk id="5" creationId="{0A814D3F-B21A-4539-B573-BBE88A526888}"/>
          </ac:graphicFrameMkLst>
        </pc:graphicFrameChg>
        <pc:picChg chg="add mod">
          <ac:chgData name="A THOMAS (Morriston Primary School)" userId="69908542-e8e9-4468-931f-bab3d2b3b427" providerId="ADAL" clId="{E6D6A0C4-9ECC-4887-BBB2-67B8B857E316}" dt="2026-01-22T13:11:52.969" v="705" actId="1076"/>
          <ac:picMkLst>
            <pc:docMk/>
            <pc:sldMk cId="1798652792" sldId="2606"/>
            <ac:picMk id="6" creationId="{F35D699F-DAED-4418-A5FE-2CEF9FA71C19}"/>
          </ac:picMkLst>
        </pc:picChg>
      </pc:sldChg>
      <pc:sldChg chg="addSp modSp mod">
        <pc:chgData name="A THOMAS (Morriston Primary School)" userId="69908542-e8e9-4468-931f-bab3d2b3b427" providerId="ADAL" clId="{E6D6A0C4-9ECC-4887-BBB2-67B8B857E316}" dt="2026-01-22T13:12:01.380" v="707" actId="1076"/>
        <pc:sldMkLst>
          <pc:docMk/>
          <pc:sldMk cId="1260882238" sldId="2607"/>
        </pc:sldMkLst>
        <pc:spChg chg="mod">
          <ac:chgData name="A THOMAS (Morriston Primary School)" userId="69908542-e8e9-4468-931f-bab3d2b3b427" providerId="ADAL" clId="{E6D6A0C4-9ECC-4887-BBB2-67B8B857E316}" dt="2026-01-22T11:51:05.940" v="461" actId="313"/>
          <ac:spMkLst>
            <pc:docMk/>
            <pc:sldMk cId="1260882238" sldId="2607"/>
            <ac:spMk id="2" creationId="{E30DC859-B964-4D33-8B1B-CF3F2C9ECC0B}"/>
          </ac:spMkLst>
        </pc:spChg>
        <pc:graphicFrameChg chg="modGraphic">
          <ac:chgData name="A THOMAS (Morriston Primary School)" userId="69908542-e8e9-4468-931f-bab3d2b3b427" providerId="ADAL" clId="{E6D6A0C4-9ECC-4887-BBB2-67B8B857E316}" dt="2026-01-22T12:54:10.797" v="599" actId="313"/>
          <ac:graphicFrameMkLst>
            <pc:docMk/>
            <pc:sldMk cId="1260882238" sldId="2607"/>
            <ac:graphicFrameMk id="5" creationId="{0A814D3F-B21A-4539-B573-BBE88A526888}"/>
          </ac:graphicFrameMkLst>
        </pc:graphicFrameChg>
        <pc:picChg chg="add mod">
          <ac:chgData name="A THOMAS (Morriston Primary School)" userId="69908542-e8e9-4468-931f-bab3d2b3b427" providerId="ADAL" clId="{E6D6A0C4-9ECC-4887-BBB2-67B8B857E316}" dt="2026-01-22T13:12:01.380" v="707" actId="1076"/>
          <ac:picMkLst>
            <pc:docMk/>
            <pc:sldMk cId="1260882238" sldId="2607"/>
            <ac:picMk id="6" creationId="{9BAF647B-7AAF-4EDE-8E9D-1028AE3CB9A5}"/>
          </ac:picMkLst>
        </pc:picChg>
      </pc:sldChg>
      <pc:sldChg chg="addSp modSp mod">
        <pc:chgData name="A THOMAS (Morriston Primary School)" userId="69908542-e8e9-4468-931f-bab3d2b3b427" providerId="ADAL" clId="{E6D6A0C4-9ECC-4887-BBB2-67B8B857E316}" dt="2026-01-22T13:12:23.991" v="711" actId="1076"/>
        <pc:sldMkLst>
          <pc:docMk/>
          <pc:sldMk cId="667399878" sldId="2608"/>
        </pc:sldMkLst>
        <pc:spChg chg="mod">
          <ac:chgData name="A THOMAS (Morriston Primary School)" userId="69908542-e8e9-4468-931f-bab3d2b3b427" providerId="ADAL" clId="{E6D6A0C4-9ECC-4887-BBB2-67B8B857E316}" dt="2026-01-22T11:52:02.755" v="498" actId="313"/>
          <ac:spMkLst>
            <pc:docMk/>
            <pc:sldMk cId="667399878" sldId="2608"/>
            <ac:spMk id="2" creationId="{E30DC859-B964-4D33-8B1B-CF3F2C9ECC0B}"/>
          </ac:spMkLst>
        </pc:spChg>
        <pc:graphicFrameChg chg="modGraphic">
          <ac:chgData name="A THOMAS (Morriston Primary School)" userId="69908542-e8e9-4468-931f-bab3d2b3b427" providerId="ADAL" clId="{E6D6A0C4-9ECC-4887-BBB2-67B8B857E316}" dt="2026-01-22T11:52:11.539" v="501" actId="313"/>
          <ac:graphicFrameMkLst>
            <pc:docMk/>
            <pc:sldMk cId="667399878" sldId="2608"/>
            <ac:graphicFrameMk id="5" creationId="{0A814D3F-B21A-4539-B573-BBE88A526888}"/>
          </ac:graphicFrameMkLst>
        </pc:graphicFrameChg>
        <pc:picChg chg="add mod">
          <ac:chgData name="A THOMAS (Morriston Primary School)" userId="69908542-e8e9-4468-931f-bab3d2b3b427" providerId="ADAL" clId="{E6D6A0C4-9ECC-4887-BBB2-67B8B857E316}" dt="2026-01-22T13:12:23.991" v="711" actId="1076"/>
          <ac:picMkLst>
            <pc:docMk/>
            <pc:sldMk cId="667399878" sldId="2608"/>
            <ac:picMk id="6" creationId="{54395B23-0D04-4616-83ED-C184B512B217}"/>
          </ac:picMkLst>
        </pc:picChg>
      </pc:sldChg>
      <pc:sldChg chg="addSp modSp mod">
        <pc:chgData name="A THOMAS (Morriston Primary School)" userId="69908542-e8e9-4468-931f-bab3d2b3b427" providerId="ADAL" clId="{E6D6A0C4-9ECC-4887-BBB2-67B8B857E316}" dt="2026-01-22T13:12:15.653" v="709" actId="1076"/>
        <pc:sldMkLst>
          <pc:docMk/>
          <pc:sldMk cId="1196089926" sldId="2609"/>
        </pc:sldMkLst>
        <pc:spChg chg="mod">
          <ac:chgData name="A THOMAS (Morriston Primary School)" userId="69908542-e8e9-4468-931f-bab3d2b3b427" providerId="ADAL" clId="{E6D6A0C4-9ECC-4887-BBB2-67B8B857E316}" dt="2026-01-22T11:51:35.206" v="480" actId="313"/>
          <ac:spMkLst>
            <pc:docMk/>
            <pc:sldMk cId="1196089926" sldId="2609"/>
            <ac:spMk id="2" creationId="{E30DC859-B964-4D33-8B1B-CF3F2C9ECC0B}"/>
          </ac:spMkLst>
        </pc:spChg>
        <pc:graphicFrameChg chg="modGraphic">
          <ac:chgData name="A THOMAS (Morriston Primary School)" userId="69908542-e8e9-4468-931f-bab3d2b3b427" providerId="ADAL" clId="{E6D6A0C4-9ECC-4887-BBB2-67B8B857E316}" dt="2026-01-22T11:51:59.555" v="496" actId="313"/>
          <ac:graphicFrameMkLst>
            <pc:docMk/>
            <pc:sldMk cId="1196089926" sldId="2609"/>
            <ac:graphicFrameMk id="5" creationId="{0A814D3F-B21A-4539-B573-BBE88A526888}"/>
          </ac:graphicFrameMkLst>
        </pc:graphicFrameChg>
        <pc:picChg chg="add mod">
          <ac:chgData name="A THOMAS (Morriston Primary School)" userId="69908542-e8e9-4468-931f-bab3d2b3b427" providerId="ADAL" clId="{E6D6A0C4-9ECC-4887-BBB2-67B8B857E316}" dt="2026-01-22T13:12:15.653" v="709" actId="1076"/>
          <ac:picMkLst>
            <pc:docMk/>
            <pc:sldMk cId="1196089926" sldId="2609"/>
            <ac:picMk id="6" creationId="{CD8AA861-07FA-476C-B136-FDF8F99EE31D}"/>
          </ac:picMkLst>
        </pc:picChg>
      </pc:sldChg>
      <pc:sldChg chg="addSp modSp mod">
        <pc:chgData name="A THOMAS (Morriston Primary School)" userId="69908542-e8e9-4468-931f-bab3d2b3b427" providerId="ADAL" clId="{E6D6A0C4-9ECC-4887-BBB2-67B8B857E316}" dt="2026-01-22T13:12:35.086" v="713" actId="1076"/>
        <pc:sldMkLst>
          <pc:docMk/>
          <pc:sldMk cId="3758240759" sldId="2610"/>
        </pc:sldMkLst>
        <pc:spChg chg="mod">
          <ac:chgData name="A THOMAS (Morriston Primary School)" userId="69908542-e8e9-4468-931f-bab3d2b3b427" providerId="ADAL" clId="{E6D6A0C4-9ECC-4887-BBB2-67B8B857E316}" dt="2026-01-22T11:52:13.794" v="503" actId="313"/>
          <ac:spMkLst>
            <pc:docMk/>
            <pc:sldMk cId="3758240759" sldId="2610"/>
            <ac:spMk id="2" creationId="{E30DC859-B964-4D33-8B1B-CF3F2C9ECC0B}"/>
          </ac:spMkLst>
        </pc:spChg>
        <pc:graphicFrameChg chg="modGraphic">
          <ac:chgData name="A THOMAS (Morriston Primary School)" userId="69908542-e8e9-4468-931f-bab3d2b3b427" providerId="ADAL" clId="{E6D6A0C4-9ECC-4887-BBB2-67B8B857E316}" dt="2026-01-22T11:52:32.306" v="511" actId="313"/>
          <ac:graphicFrameMkLst>
            <pc:docMk/>
            <pc:sldMk cId="3758240759" sldId="2610"/>
            <ac:graphicFrameMk id="5" creationId="{0A814D3F-B21A-4539-B573-BBE88A526888}"/>
          </ac:graphicFrameMkLst>
        </pc:graphicFrameChg>
        <pc:picChg chg="add mod">
          <ac:chgData name="A THOMAS (Morriston Primary School)" userId="69908542-e8e9-4468-931f-bab3d2b3b427" providerId="ADAL" clId="{E6D6A0C4-9ECC-4887-BBB2-67B8B857E316}" dt="2026-01-22T13:12:35.086" v="713" actId="1076"/>
          <ac:picMkLst>
            <pc:docMk/>
            <pc:sldMk cId="3758240759" sldId="2610"/>
            <ac:picMk id="6" creationId="{183905F7-E88B-4487-869B-37DED9EDE009}"/>
          </ac:picMkLst>
        </pc:picChg>
      </pc:sldChg>
      <pc:sldChg chg="addSp modSp mod">
        <pc:chgData name="A THOMAS (Morriston Primary School)" userId="69908542-e8e9-4468-931f-bab3d2b3b427" providerId="ADAL" clId="{E6D6A0C4-9ECC-4887-BBB2-67B8B857E316}" dt="2026-01-22T13:12:39.686" v="714"/>
        <pc:sldMkLst>
          <pc:docMk/>
          <pc:sldMk cId="2893985476" sldId="2611"/>
        </pc:sldMkLst>
        <pc:spChg chg="mod">
          <ac:chgData name="A THOMAS (Morriston Primary School)" userId="69908542-e8e9-4468-931f-bab3d2b3b427" providerId="ADAL" clId="{E6D6A0C4-9ECC-4887-BBB2-67B8B857E316}" dt="2026-01-22T11:52:34.152" v="513" actId="313"/>
          <ac:spMkLst>
            <pc:docMk/>
            <pc:sldMk cId="2893985476" sldId="2611"/>
            <ac:spMk id="2" creationId="{E30DC859-B964-4D33-8B1B-CF3F2C9ECC0B}"/>
          </ac:spMkLst>
        </pc:spChg>
        <pc:picChg chg="add mod">
          <ac:chgData name="A THOMAS (Morriston Primary School)" userId="69908542-e8e9-4468-931f-bab3d2b3b427" providerId="ADAL" clId="{E6D6A0C4-9ECC-4887-BBB2-67B8B857E316}" dt="2026-01-22T13:12:39.686" v="714"/>
          <ac:picMkLst>
            <pc:docMk/>
            <pc:sldMk cId="2893985476" sldId="2611"/>
            <ac:picMk id="6" creationId="{3ACEB6A8-0EE8-4B50-8B43-467B5E41BF4C}"/>
          </ac:picMkLst>
        </pc:picChg>
      </pc:sldChg>
      <pc:sldChg chg="addSp modSp mod">
        <pc:chgData name="A THOMAS (Morriston Primary School)" userId="69908542-e8e9-4468-931f-bab3d2b3b427" providerId="ADAL" clId="{E6D6A0C4-9ECC-4887-BBB2-67B8B857E316}" dt="2026-01-23T07:50:20.541" v="809" actId="20577"/>
        <pc:sldMkLst>
          <pc:docMk/>
          <pc:sldMk cId="517875622" sldId="2612"/>
        </pc:sldMkLst>
        <pc:graphicFrameChg chg="modGraphic">
          <ac:chgData name="A THOMAS (Morriston Primary School)" userId="69908542-e8e9-4468-931f-bab3d2b3b427" providerId="ADAL" clId="{E6D6A0C4-9ECC-4887-BBB2-67B8B857E316}" dt="2026-01-23T07:50:20.541" v="809" actId="20577"/>
          <ac:graphicFrameMkLst>
            <pc:docMk/>
            <pc:sldMk cId="517875622" sldId="2612"/>
            <ac:graphicFrameMk id="8" creationId="{31DA90A7-6C3E-5329-D083-611003C9F9B2}"/>
          </ac:graphicFrameMkLst>
        </pc:graphicFrameChg>
        <pc:picChg chg="add mod">
          <ac:chgData name="A THOMAS (Morriston Primary School)" userId="69908542-e8e9-4468-931f-bab3d2b3b427" providerId="ADAL" clId="{E6D6A0C4-9ECC-4887-BBB2-67B8B857E316}" dt="2026-01-22T13:08:01.644" v="676" actId="1076"/>
          <ac:picMkLst>
            <pc:docMk/>
            <pc:sldMk cId="517875622" sldId="2612"/>
            <ac:picMk id="6" creationId="{22087FCE-0EC1-458F-9CC0-F67980AE1520}"/>
          </ac:picMkLst>
        </pc:picChg>
      </pc:sldChg>
      <pc:sldChg chg="addSp modSp mod">
        <pc:chgData name="A THOMAS (Morriston Primary School)" userId="69908542-e8e9-4468-931f-bab3d2b3b427" providerId="ADAL" clId="{E6D6A0C4-9ECC-4887-BBB2-67B8B857E316}" dt="2026-01-23T07:46:33.323" v="735" actId="20577"/>
        <pc:sldMkLst>
          <pc:docMk/>
          <pc:sldMk cId="1736736569" sldId="2613"/>
        </pc:sldMkLst>
        <pc:graphicFrameChg chg="modGraphic">
          <ac:chgData name="A THOMAS (Morriston Primary School)" userId="69908542-e8e9-4468-931f-bab3d2b3b427" providerId="ADAL" clId="{E6D6A0C4-9ECC-4887-BBB2-67B8B857E316}" dt="2026-01-22T11:37:11.076" v="312" actId="313"/>
          <ac:graphicFrameMkLst>
            <pc:docMk/>
            <pc:sldMk cId="1736736569" sldId="2613"/>
            <ac:graphicFrameMk id="2" creationId="{D3D1BC9A-685A-078B-69F4-65990219CA05}"/>
          </ac:graphicFrameMkLst>
        </pc:graphicFrameChg>
        <pc:graphicFrameChg chg="modGraphic">
          <ac:chgData name="A THOMAS (Morriston Primary School)" userId="69908542-e8e9-4468-931f-bab3d2b3b427" providerId="ADAL" clId="{E6D6A0C4-9ECC-4887-BBB2-67B8B857E316}" dt="2026-01-23T07:46:33.323" v="735" actId="20577"/>
          <ac:graphicFrameMkLst>
            <pc:docMk/>
            <pc:sldMk cId="1736736569" sldId="2613"/>
            <ac:graphicFrameMk id="11" creationId="{D048E935-E31E-AFF9-FE59-1F1DDB5509F5}"/>
          </ac:graphicFrameMkLst>
        </pc:graphicFrameChg>
        <pc:picChg chg="add mod">
          <ac:chgData name="A THOMAS (Morriston Primary School)" userId="69908542-e8e9-4468-931f-bab3d2b3b427" providerId="ADAL" clId="{E6D6A0C4-9ECC-4887-BBB2-67B8B857E316}" dt="2026-01-22T13:06:09.250" v="656" actId="1076"/>
          <ac:picMkLst>
            <pc:docMk/>
            <pc:sldMk cId="1736736569" sldId="2613"/>
            <ac:picMk id="6" creationId="{A5143301-64D1-4DF9-A082-923973093BC5}"/>
          </ac:picMkLst>
        </pc:picChg>
      </pc:sldChg>
      <pc:sldChg chg="addSp modSp mod">
        <pc:chgData name="A THOMAS (Morriston Primary School)" userId="69908542-e8e9-4468-931f-bab3d2b3b427" providerId="ADAL" clId="{E6D6A0C4-9ECC-4887-BBB2-67B8B857E316}" dt="2026-01-22T13:07:45.806" v="673" actId="1076"/>
        <pc:sldMkLst>
          <pc:docMk/>
          <pc:sldMk cId="3721316392" sldId="2614"/>
        </pc:sldMkLst>
        <pc:graphicFrameChg chg="modGraphic">
          <ac:chgData name="A THOMAS (Morriston Primary School)" userId="69908542-e8e9-4468-931f-bab3d2b3b427" providerId="ADAL" clId="{E6D6A0C4-9ECC-4887-BBB2-67B8B857E316}" dt="2026-01-22T12:49:16.491" v="589" actId="313"/>
          <ac:graphicFrameMkLst>
            <pc:docMk/>
            <pc:sldMk cId="3721316392" sldId="2614"/>
            <ac:graphicFrameMk id="8" creationId="{871BF2CD-D88D-C322-C60C-E55E72FA865E}"/>
          </ac:graphicFrameMkLst>
        </pc:graphicFrameChg>
        <pc:picChg chg="add mod">
          <ac:chgData name="A THOMAS (Morriston Primary School)" userId="69908542-e8e9-4468-931f-bab3d2b3b427" providerId="ADAL" clId="{E6D6A0C4-9ECC-4887-BBB2-67B8B857E316}" dt="2026-01-22T13:07:45.806" v="673" actId="1076"/>
          <ac:picMkLst>
            <pc:docMk/>
            <pc:sldMk cId="3721316392" sldId="2614"/>
            <ac:picMk id="6" creationId="{3E4DA781-0A1C-407B-8F39-95D4CFDCD9F3}"/>
          </ac:picMkLst>
        </pc:picChg>
      </pc:sldChg>
      <pc:sldChg chg="addSp delSp modSp new mod setBg">
        <pc:chgData name="A THOMAS (Morriston Primary School)" userId="69908542-e8e9-4468-931f-bab3d2b3b427" providerId="ADAL" clId="{E6D6A0C4-9ECC-4887-BBB2-67B8B857E316}" dt="2026-01-23T08:12:57.737" v="924"/>
        <pc:sldMkLst>
          <pc:docMk/>
          <pc:sldMk cId="1443273847" sldId="2615"/>
        </pc:sldMkLst>
        <pc:spChg chg="del mod">
          <ac:chgData name="A THOMAS (Morriston Primary School)" userId="69908542-e8e9-4468-931f-bab3d2b3b427" providerId="ADAL" clId="{E6D6A0C4-9ECC-4887-BBB2-67B8B857E316}" dt="2026-01-22T07:56:33.142" v="140" actId="478"/>
          <ac:spMkLst>
            <pc:docMk/>
            <pc:sldMk cId="1443273847" sldId="2615"/>
            <ac:spMk id="2" creationId="{72A4D375-0AE1-4BF9-8F09-0CDFC2AC7897}"/>
          </ac:spMkLst>
        </pc:spChg>
        <pc:spChg chg="del">
          <ac:chgData name="A THOMAS (Morriston Primary School)" userId="69908542-e8e9-4468-931f-bab3d2b3b427" providerId="ADAL" clId="{E6D6A0C4-9ECC-4887-BBB2-67B8B857E316}" dt="2026-01-22T07:56:30.631" v="139" actId="478"/>
          <ac:spMkLst>
            <pc:docMk/>
            <pc:sldMk cId="1443273847" sldId="2615"/>
            <ac:spMk id="3" creationId="{E569428F-F0A4-41F9-81A0-B09DC1F49B3A}"/>
          </ac:spMkLst>
        </pc:spChg>
        <pc:spChg chg="del">
          <ac:chgData name="A THOMAS (Morriston Primary School)" userId="69908542-e8e9-4468-931f-bab3d2b3b427" providerId="ADAL" clId="{E6D6A0C4-9ECC-4887-BBB2-67B8B857E316}" dt="2026-01-22T07:56:19.762" v="137" actId="478"/>
          <ac:spMkLst>
            <pc:docMk/>
            <pc:sldMk cId="1443273847" sldId="2615"/>
            <ac:spMk id="4" creationId="{CEC13532-9038-4CB1-90AB-F5F76160F964}"/>
          </ac:spMkLst>
        </pc:spChg>
        <pc:graphicFrameChg chg="add mod modGraphic">
          <ac:chgData name="A THOMAS (Morriston Primary School)" userId="69908542-e8e9-4468-931f-bab3d2b3b427" providerId="ADAL" clId="{E6D6A0C4-9ECC-4887-BBB2-67B8B857E316}" dt="2026-01-23T08:12:57.737" v="924"/>
          <ac:graphicFrameMkLst>
            <pc:docMk/>
            <pc:sldMk cId="1443273847" sldId="2615"/>
            <ac:graphicFrameMk id="5" creationId="{04445781-5AC6-436E-9A39-D4CB42BF8C2D}"/>
          </ac:graphicFrameMkLst>
        </pc:graphicFrameChg>
      </pc:sldChg>
      <pc:sldChg chg="addSp delSp modSp new del mod ord">
        <pc:chgData name="A THOMAS (Morriston Primary School)" userId="69908542-e8e9-4468-931f-bab3d2b3b427" providerId="ADAL" clId="{E6D6A0C4-9ECC-4887-BBB2-67B8B857E316}" dt="2026-01-23T08:17:45.918" v="925" actId="2696"/>
        <pc:sldMkLst>
          <pc:docMk/>
          <pc:sldMk cId="2787399298" sldId="2616"/>
        </pc:sldMkLst>
        <pc:spChg chg="mod">
          <ac:chgData name="A THOMAS (Morriston Primary School)" userId="69908542-e8e9-4468-931f-bab3d2b3b427" providerId="ADAL" clId="{E6D6A0C4-9ECC-4887-BBB2-67B8B857E316}" dt="2026-01-22T08:24:52.917" v="213" actId="255"/>
          <ac:spMkLst>
            <pc:docMk/>
            <pc:sldMk cId="2787399298" sldId="2616"/>
            <ac:spMk id="2" creationId="{F773989A-929D-41D5-99A1-2B70C2C3643E}"/>
          </ac:spMkLst>
        </pc:spChg>
        <pc:spChg chg="add del mod">
          <ac:chgData name="A THOMAS (Morriston Primary School)" userId="69908542-e8e9-4468-931f-bab3d2b3b427" providerId="ADAL" clId="{E6D6A0C4-9ECC-4887-BBB2-67B8B857E316}" dt="2026-01-22T08:03:05.474" v="199" actId="478"/>
          <ac:spMkLst>
            <pc:docMk/>
            <pc:sldMk cId="2787399298" sldId="2616"/>
            <ac:spMk id="3" creationId="{A11D3753-A884-4561-AE58-A767C7D345D7}"/>
          </ac:spMkLst>
        </pc:spChg>
        <pc:spChg chg="del">
          <ac:chgData name="A THOMAS (Morriston Primary School)" userId="69908542-e8e9-4468-931f-bab3d2b3b427" providerId="ADAL" clId="{E6D6A0C4-9ECC-4887-BBB2-67B8B857E316}" dt="2026-01-22T08:16:22.076" v="206" actId="478"/>
          <ac:spMkLst>
            <pc:docMk/>
            <pc:sldMk cId="2787399298" sldId="2616"/>
            <ac:spMk id="4" creationId="{C9F97F97-BA61-4093-BCAA-339FDEA4852E}"/>
          </ac:spMkLst>
        </pc:spChg>
        <pc:spChg chg="add del">
          <ac:chgData name="A THOMAS (Morriston Primary School)" userId="69908542-e8e9-4468-931f-bab3d2b3b427" providerId="ADAL" clId="{E6D6A0C4-9ECC-4887-BBB2-67B8B857E316}" dt="2026-01-22T08:02:54.259" v="197"/>
          <ac:spMkLst>
            <pc:docMk/>
            <pc:sldMk cId="2787399298" sldId="2616"/>
            <ac:spMk id="6" creationId="{52BDAEBF-A7AF-43BF-B1D0-B88D019425FB}"/>
          </ac:spMkLst>
        </pc:spChg>
        <pc:spChg chg="add del mod">
          <ac:chgData name="A THOMAS (Morriston Primary School)" userId="69908542-e8e9-4468-931f-bab3d2b3b427" providerId="ADAL" clId="{E6D6A0C4-9ECC-4887-BBB2-67B8B857E316}" dt="2026-01-22T08:03:13.793" v="201"/>
          <ac:spMkLst>
            <pc:docMk/>
            <pc:sldMk cId="2787399298" sldId="2616"/>
            <ac:spMk id="8" creationId="{4514FB10-5430-40F3-B826-78880810DA90}"/>
          </ac:spMkLst>
        </pc:spChg>
        <pc:spChg chg="add mod">
          <ac:chgData name="A THOMAS (Morriston Primary School)" userId="69908542-e8e9-4468-931f-bab3d2b3b427" providerId="ADAL" clId="{E6D6A0C4-9ECC-4887-BBB2-67B8B857E316}" dt="2026-01-22T08:25:23.230" v="217" actId="20577"/>
          <ac:spMkLst>
            <pc:docMk/>
            <pc:sldMk cId="2787399298" sldId="2616"/>
            <ac:spMk id="11" creationId="{C4B2C0C0-1FD3-4DA9-B970-CCC3873ADD68}"/>
          </ac:spMkLst>
        </pc:spChg>
        <pc:graphicFrameChg chg="add del mod">
          <ac:chgData name="A THOMAS (Morriston Primary School)" userId="69908542-e8e9-4468-931f-bab3d2b3b427" providerId="ADAL" clId="{E6D6A0C4-9ECC-4887-BBB2-67B8B857E316}" dt="2026-01-22T08:02:54.259" v="197"/>
          <ac:graphicFrameMkLst>
            <pc:docMk/>
            <pc:sldMk cId="2787399298" sldId="2616"/>
            <ac:graphicFrameMk id="5" creationId="{563AB9DE-9716-4BC9-8D18-30986D0E0442}"/>
          </ac:graphicFrameMkLst>
        </pc:graphicFrameChg>
        <pc:graphicFrameChg chg="add del mod">
          <ac:chgData name="A THOMAS (Morriston Primary School)" userId="69908542-e8e9-4468-931f-bab3d2b3b427" providerId="ADAL" clId="{E6D6A0C4-9ECC-4887-BBB2-67B8B857E316}" dt="2026-01-22T08:03:13.793" v="201"/>
          <ac:graphicFrameMkLst>
            <pc:docMk/>
            <pc:sldMk cId="2787399298" sldId="2616"/>
            <ac:graphicFrameMk id="7" creationId="{F43F7B2B-9442-4CFB-880C-5C9D84A5A55C}"/>
          </ac:graphicFrameMkLst>
        </pc:graphicFrameChg>
        <pc:graphicFrameChg chg="add mod modGraphic">
          <ac:chgData name="A THOMAS (Morriston Primary School)" userId="69908542-e8e9-4468-931f-bab3d2b3b427" providerId="ADAL" clId="{E6D6A0C4-9ECC-4887-BBB2-67B8B857E316}" dt="2026-01-22T08:24:59.981" v="214" actId="14100"/>
          <ac:graphicFrameMkLst>
            <pc:docMk/>
            <pc:sldMk cId="2787399298" sldId="2616"/>
            <ac:graphicFrameMk id="9" creationId="{5F85982B-B743-4B95-A570-9F38E5040B72}"/>
          </ac:graphicFrameMkLst>
        </pc:graphicFrameChg>
        <pc:picChg chg="add mod">
          <ac:chgData name="A THOMAS (Morriston Primary School)" userId="69908542-e8e9-4468-931f-bab3d2b3b427" providerId="ADAL" clId="{E6D6A0C4-9ECC-4887-BBB2-67B8B857E316}" dt="2026-01-22T13:12:46.715" v="715"/>
          <ac:picMkLst>
            <pc:docMk/>
            <pc:sldMk cId="2787399298" sldId="2616"/>
            <ac:picMk id="5" creationId="{183B89AF-2CBF-4305-B8F2-07C7F095152C}"/>
          </ac:picMkLst>
        </pc:picChg>
      </pc:sldChg>
      <pc:sldChg chg="addSp delSp modSp new mod">
        <pc:chgData name="A THOMAS (Morriston Primary School)" userId="69908542-e8e9-4468-931f-bab3d2b3b427" providerId="ADAL" clId="{E6D6A0C4-9ECC-4887-BBB2-67B8B857E316}" dt="2026-01-23T07:56:46.188" v="836" actId="22"/>
        <pc:sldMkLst>
          <pc:docMk/>
          <pc:sldMk cId="1851665772" sldId="2617"/>
        </pc:sldMkLst>
        <pc:spChg chg="mod">
          <ac:chgData name="A THOMAS (Morriston Primary School)" userId="69908542-e8e9-4468-931f-bab3d2b3b427" providerId="ADAL" clId="{E6D6A0C4-9ECC-4887-BBB2-67B8B857E316}" dt="2026-01-23T07:56:07.519" v="835" actId="20577"/>
          <ac:spMkLst>
            <pc:docMk/>
            <pc:sldMk cId="1851665772" sldId="2617"/>
            <ac:spMk id="2" creationId="{2EFF2431-8596-4BD1-8461-EA066BCEC24F}"/>
          </ac:spMkLst>
        </pc:spChg>
        <pc:spChg chg="del mod">
          <ac:chgData name="A THOMAS (Morriston Primary School)" userId="69908542-e8e9-4468-931f-bab3d2b3b427" providerId="ADAL" clId="{E6D6A0C4-9ECC-4887-BBB2-67B8B857E316}" dt="2026-01-23T07:56:46.188" v="836" actId="22"/>
          <ac:spMkLst>
            <pc:docMk/>
            <pc:sldMk cId="1851665772" sldId="2617"/>
            <ac:spMk id="3" creationId="{367790C3-D4E8-408D-A480-51EAE4DEEB78}"/>
          </ac:spMkLst>
        </pc:spChg>
        <pc:spChg chg="del">
          <ac:chgData name="A THOMAS (Morriston Primary School)" userId="69908542-e8e9-4468-931f-bab3d2b3b427" providerId="ADAL" clId="{E6D6A0C4-9ECC-4887-BBB2-67B8B857E316}" dt="2026-01-23T07:55:37.651" v="811" actId="22"/>
          <ac:spMkLst>
            <pc:docMk/>
            <pc:sldMk cId="1851665772" sldId="2617"/>
            <ac:spMk id="4" creationId="{DB7C310B-5B3C-4490-93D6-1315AC564580}"/>
          </ac:spMkLst>
        </pc:spChg>
        <pc:picChg chg="add mod ord">
          <ac:chgData name="A THOMAS (Morriston Primary School)" userId="69908542-e8e9-4468-931f-bab3d2b3b427" providerId="ADAL" clId="{E6D6A0C4-9ECC-4887-BBB2-67B8B857E316}" dt="2026-01-23T07:55:55.179" v="816" actId="1076"/>
          <ac:picMkLst>
            <pc:docMk/>
            <pc:sldMk cId="1851665772" sldId="2617"/>
            <ac:picMk id="6" creationId="{0E9072DB-D626-418E-9E1D-0F4B249391E5}"/>
          </ac:picMkLst>
        </pc:picChg>
        <pc:picChg chg="add mod ord modCrop">
          <ac:chgData name="A THOMAS (Morriston Primary School)" userId="69908542-e8e9-4468-931f-bab3d2b3b427" providerId="ADAL" clId="{E6D6A0C4-9ECC-4887-BBB2-67B8B857E316}" dt="2026-01-23T07:56:46.188" v="836" actId="22"/>
          <ac:picMkLst>
            <pc:docMk/>
            <pc:sldMk cId="1851665772" sldId="2617"/>
            <ac:picMk id="8" creationId="{A4567C15-D8CB-4D55-9B29-E8E6B588FC73}"/>
          </ac:picMkLst>
        </pc:picChg>
      </pc:sldChg>
    </pc:docChg>
  </pc:docChgLst>
  <pc:docChgLst>
    <pc:chgData name="A THOMAS (Morriston Primary School)" userId="69908542-e8e9-4468-931f-bab3d2b3b427" providerId="ADAL" clId="{B7FDC2FD-BD6B-4E15-94FE-EB79E75779FA}"/>
    <pc:docChg chg="custSel addSld delSld modSld sldOrd modSection">
      <pc:chgData name="A THOMAS (Morriston Primary School)" userId="69908542-e8e9-4468-931f-bab3d2b3b427" providerId="ADAL" clId="{B7FDC2FD-BD6B-4E15-94FE-EB79E75779FA}" dt="2026-05-08T13:56:53.146" v="840" actId="20577"/>
      <pc:docMkLst>
        <pc:docMk/>
      </pc:docMkLst>
      <pc:sldChg chg="modSp mod modNotesTx">
        <pc:chgData name="A THOMAS (Morriston Primary School)" userId="69908542-e8e9-4468-931f-bab3d2b3b427" providerId="ADAL" clId="{B7FDC2FD-BD6B-4E15-94FE-EB79E75779FA}" dt="2026-05-08T13:09:54.354" v="759" actId="27636"/>
        <pc:sldMkLst>
          <pc:docMk/>
          <pc:sldMk cId="960012375" sldId="2567"/>
        </pc:sldMkLst>
        <pc:spChg chg="mod">
          <ac:chgData name="A THOMAS (Morriston Primary School)" userId="69908542-e8e9-4468-931f-bab3d2b3b427" providerId="ADAL" clId="{B7FDC2FD-BD6B-4E15-94FE-EB79E75779FA}" dt="2026-05-08T13:09:54.354" v="759" actId="27636"/>
          <ac:spMkLst>
            <pc:docMk/>
            <pc:sldMk cId="960012375" sldId="2567"/>
            <ac:spMk id="4" creationId="{9793B4A1-B521-B589-F9F5-121FABF3D9F6}"/>
          </ac:spMkLst>
        </pc:spChg>
      </pc:sldChg>
      <pc:sldChg chg="modSp mod">
        <pc:chgData name="A THOMAS (Morriston Primary School)" userId="69908542-e8e9-4468-931f-bab3d2b3b427" providerId="ADAL" clId="{B7FDC2FD-BD6B-4E15-94FE-EB79E75779FA}" dt="2026-05-08T11:41:02.887" v="540"/>
        <pc:sldMkLst>
          <pc:docMk/>
          <pc:sldMk cId="1877784719" sldId="2569"/>
        </pc:sldMkLst>
        <pc:graphicFrameChg chg="modGraphic">
          <ac:chgData name="A THOMAS (Morriston Primary School)" userId="69908542-e8e9-4468-931f-bab3d2b3b427" providerId="ADAL" clId="{B7FDC2FD-BD6B-4E15-94FE-EB79E75779FA}" dt="2026-05-08T10:10:36.181" v="192" actId="20577"/>
          <ac:graphicFrameMkLst>
            <pc:docMk/>
            <pc:sldMk cId="1877784719" sldId="2569"/>
            <ac:graphicFrameMk id="7" creationId="{FF652B5F-2935-4B00-90D4-21BDF83DDE35}"/>
          </ac:graphicFrameMkLst>
        </pc:graphicFrameChg>
        <pc:graphicFrameChg chg="mod modGraphic">
          <ac:chgData name="A THOMAS (Morriston Primary School)" userId="69908542-e8e9-4468-931f-bab3d2b3b427" providerId="ADAL" clId="{B7FDC2FD-BD6B-4E15-94FE-EB79E75779FA}" dt="2026-05-08T11:41:02.887" v="540"/>
          <ac:graphicFrameMkLst>
            <pc:docMk/>
            <pc:sldMk cId="1877784719" sldId="2569"/>
            <ac:graphicFrameMk id="8" creationId="{20DD9B5B-4823-4784-83A4-6233D0033CE4}"/>
          </ac:graphicFrameMkLst>
        </pc:graphicFrameChg>
      </pc:sldChg>
      <pc:sldChg chg="modSp mod modNotesTx">
        <pc:chgData name="A THOMAS (Morriston Primary School)" userId="69908542-e8e9-4468-931f-bab3d2b3b427" providerId="ADAL" clId="{B7FDC2FD-BD6B-4E15-94FE-EB79E75779FA}" dt="2026-05-08T13:09:02.319" v="749" actId="20577"/>
        <pc:sldMkLst>
          <pc:docMk/>
          <pc:sldMk cId="2469753819" sldId="2570"/>
        </pc:sldMkLst>
        <pc:spChg chg="mod">
          <ac:chgData name="A THOMAS (Morriston Primary School)" userId="69908542-e8e9-4468-931f-bab3d2b3b427" providerId="ADAL" clId="{B7FDC2FD-BD6B-4E15-94FE-EB79E75779FA}" dt="2026-05-08T11:42:45.160" v="554" actId="2711"/>
          <ac:spMkLst>
            <pc:docMk/>
            <pc:sldMk cId="2469753819" sldId="2570"/>
            <ac:spMk id="2" creationId="{1B0D454F-7B8D-F3EF-F86C-8EE2E73E336D}"/>
          </ac:spMkLst>
        </pc:spChg>
      </pc:sldChg>
      <pc:sldChg chg="modSp del mod modNotesTx">
        <pc:chgData name="A THOMAS (Morriston Primary School)" userId="69908542-e8e9-4468-931f-bab3d2b3b427" providerId="ADAL" clId="{B7FDC2FD-BD6B-4E15-94FE-EB79E75779FA}" dt="2026-05-08T13:34:18.115" v="807" actId="2696"/>
        <pc:sldMkLst>
          <pc:docMk/>
          <pc:sldMk cId="3052266641" sldId="2571"/>
        </pc:sldMkLst>
        <pc:spChg chg="mod">
          <ac:chgData name="A THOMAS (Morriston Primary School)" userId="69908542-e8e9-4468-931f-bab3d2b3b427" providerId="ADAL" clId="{B7FDC2FD-BD6B-4E15-94FE-EB79E75779FA}" dt="2026-05-08T13:31:06.653" v="765" actId="20577"/>
          <ac:spMkLst>
            <pc:docMk/>
            <pc:sldMk cId="3052266641" sldId="2571"/>
            <ac:spMk id="2" creationId="{697BB932-1C4B-0D5C-2495-30F8BC380465}"/>
          </ac:spMkLst>
        </pc:spChg>
      </pc:sldChg>
      <pc:sldChg chg="modSp mod">
        <pc:chgData name="A THOMAS (Morriston Primary School)" userId="69908542-e8e9-4468-931f-bab3d2b3b427" providerId="ADAL" clId="{B7FDC2FD-BD6B-4E15-94FE-EB79E75779FA}" dt="2026-05-08T13:32:46.054" v="806" actId="20577"/>
        <pc:sldMkLst>
          <pc:docMk/>
          <pc:sldMk cId="1062445618" sldId="2572"/>
        </pc:sldMkLst>
        <pc:spChg chg="mod">
          <ac:chgData name="A THOMAS (Morriston Primary School)" userId="69908542-e8e9-4468-931f-bab3d2b3b427" providerId="ADAL" clId="{B7FDC2FD-BD6B-4E15-94FE-EB79E75779FA}" dt="2026-05-08T13:32:46.054" v="806" actId="20577"/>
          <ac:spMkLst>
            <pc:docMk/>
            <pc:sldMk cId="1062445618" sldId="2572"/>
            <ac:spMk id="2" creationId="{452DBE3D-3256-FD4C-90BE-822086D47B76}"/>
          </ac:spMkLst>
        </pc:spChg>
      </pc:sldChg>
      <pc:sldChg chg="modSp mod">
        <pc:chgData name="A THOMAS (Morriston Primary School)" userId="69908542-e8e9-4468-931f-bab3d2b3b427" providerId="ADAL" clId="{B7FDC2FD-BD6B-4E15-94FE-EB79E75779FA}" dt="2026-05-08T11:41:12.370" v="543"/>
        <pc:sldMkLst>
          <pc:docMk/>
          <pc:sldMk cId="1570973211" sldId="2578"/>
        </pc:sldMkLst>
        <pc:graphicFrameChg chg="mod modGraphic">
          <ac:chgData name="A THOMAS (Morriston Primary School)" userId="69908542-e8e9-4468-931f-bab3d2b3b427" providerId="ADAL" clId="{B7FDC2FD-BD6B-4E15-94FE-EB79E75779FA}" dt="2026-05-08T10:12:51.592" v="212" actId="20577"/>
          <ac:graphicFrameMkLst>
            <pc:docMk/>
            <pc:sldMk cId="1570973211" sldId="2578"/>
            <ac:graphicFrameMk id="7" creationId="{FF652B5F-2935-4B00-90D4-21BDF83DDE35}"/>
          </ac:graphicFrameMkLst>
        </pc:graphicFrameChg>
        <pc:graphicFrameChg chg="mod modGraphic">
          <ac:chgData name="A THOMAS (Morriston Primary School)" userId="69908542-e8e9-4468-931f-bab3d2b3b427" providerId="ADAL" clId="{B7FDC2FD-BD6B-4E15-94FE-EB79E75779FA}" dt="2026-05-08T11:41:12.370" v="543"/>
          <ac:graphicFrameMkLst>
            <pc:docMk/>
            <pc:sldMk cId="1570973211" sldId="2578"/>
            <ac:graphicFrameMk id="8" creationId="{20DD9B5B-4823-4784-83A4-6233D0033CE4}"/>
          </ac:graphicFrameMkLst>
        </pc:graphicFrameChg>
      </pc:sldChg>
      <pc:sldChg chg="modSp mod">
        <pc:chgData name="A THOMAS (Morriston Primary School)" userId="69908542-e8e9-4468-931f-bab3d2b3b427" providerId="ADAL" clId="{B7FDC2FD-BD6B-4E15-94FE-EB79E75779FA}" dt="2026-05-08T11:41:22.343" v="548"/>
        <pc:sldMkLst>
          <pc:docMk/>
          <pc:sldMk cId="3272166926" sldId="2579"/>
        </pc:sldMkLst>
        <pc:graphicFrameChg chg="mod modGraphic">
          <ac:chgData name="A THOMAS (Morriston Primary School)" userId="69908542-e8e9-4468-931f-bab3d2b3b427" providerId="ADAL" clId="{B7FDC2FD-BD6B-4E15-94FE-EB79E75779FA}" dt="2026-05-08T10:14:09.769" v="234" actId="20577"/>
          <ac:graphicFrameMkLst>
            <pc:docMk/>
            <pc:sldMk cId="3272166926" sldId="2579"/>
            <ac:graphicFrameMk id="7" creationId="{FF652B5F-2935-4B00-90D4-21BDF83DDE35}"/>
          </ac:graphicFrameMkLst>
        </pc:graphicFrameChg>
        <pc:graphicFrameChg chg="mod modGraphic">
          <ac:chgData name="A THOMAS (Morriston Primary School)" userId="69908542-e8e9-4468-931f-bab3d2b3b427" providerId="ADAL" clId="{B7FDC2FD-BD6B-4E15-94FE-EB79E75779FA}" dt="2026-05-08T11:41:22.343" v="548"/>
          <ac:graphicFrameMkLst>
            <pc:docMk/>
            <pc:sldMk cId="3272166926" sldId="2579"/>
            <ac:graphicFrameMk id="8" creationId="{20DD9B5B-4823-4784-83A4-6233D0033CE4}"/>
          </ac:graphicFrameMkLst>
        </pc:graphicFrameChg>
      </pc:sldChg>
      <pc:sldChg chg="modSp mod ord">
        <pc:chgData name="A THOMAS (Morriston Primary School)" userId="69908542-e8e9-4468-931f-bab3d2b3b427" providerId="ADAL" clId="{B7FDC2FD-BD6B-4E15-94FE-EB79E75779FA}" dt="2026-05-08T13:10:15.473" v="760" actId="20577"/>
        <pc:sldMkLst>
          <pc:docMk/>
          <pc:sldMk cId="1749711593" sldId="2580"/>
        </pc:sldMkLst>
        <pc:graphicFrameChg chg="modGraphic">
          <ac:chgData name="A THOMAS (Morriston Primary School)" userId="69908542-e8e9-4468-931f-bab3d2b3b427" providerId="ADAL" clId="{B7FDC2FD-BD6B-4E15-94FE-EB79E75779FA}" dt="2026-05-08T13:10:15.473" v="760" actId="20577"/>
          <ac:graphicFrameMkLst>
            <pc:docMk/>
            <pc:sldMk cId="1749711593" sldId="2580"/>
            <ac:graphicFrameMk id="8" creationId="{20DD9B5B-4823-4784-83A4-6233D0033CE4}"/>
          </ac:graphicFrameMkLst>
        </pc:graphicFrameChg>
      </pc:sldChg>
      <pc:sldChg chg="modSp mod ord">
        <pc:chgData name="A THOMAS (Morriston Primary School)" userId="69908542-e8e9-4468-931f-bab3d2b3b427" providerId="ADAL" clId="{B7FDC2FD-BD6B-4E15-94FE-EB79E75779FA}" dt="2026-05-08T11:41:32.710" v="550"/>
        <pc:sldMkLst>
          <pc:docMk/>
          <pc:sldMk cId="1650885663" sldId="2581"/>
        </pc:sldMkLst>
        <pc:graphicFrameChg chg="modGraphic">
          <ac:chgData name="A THOMAS (Morriston Primary School)" userId="69908542-e8e9-4468-931f-bab3d2b3b427" providerId="ADAL" clId="{B7FDC2FD-BD6B-4E15-94FE-EB79E75779FA}" dt="2026-05-08T10:52:10.092" v="501" actId="20577"/>
          <ac:graphicFrameMkLst>
            <pc:docMk/>
            <pc:sldMk cId="1650885663" sldId="2581"/>
            <ac:graphicFrameMk id="7" creationId="{FF652B5F-2935-4B00-90D4-21BDF83DDE35}"/>
          </ac:graphicFrameMkLst>
        </pc:graphicFrameChg>
        <pc:graphicFrameChg chg="mod modGraphic">
          <ac:chgData name="A THOMAS (Morriston Primary School)" userId="69908542-e8e9-4468-931f-bab3d2b3b427" providerId="ADAL" clId="{B7FDC2FD-BD6B-4E15-94FE-EB79E75779FA}" dt="2026-05-08T11:41:32.710" v="550"/>
          <ac:graphicFrameMkLst>
            <pc:docMk/>
            <pc:sldMk cId="1650885663" sldId="2581"/>
            <ac:graphicFrameMk id="8" creationId="{20DD9B5B-4823-4784-83A4-6233D0033CE4}"/>
          </ac:graphicFrameMkLst>
        </pc:graphicFrameChg>
      </pc:sldChg>
      <pc:sldChg chg="modSp mod modNotesTx">
        <pc:chgData name="A THOMAS (Morriston Primary School)" userId="69908542-e8e9-4468-931f-bab3d2b3b427" providerId="ADAL" clId="{B7FDC2FD-BD6B-4E15-94FE-EB79E75779FA}" dt="2026-05-08T13:08:52.188" v="748" actId="20577"/>
        <pc:sldMkLst>
          <pc:docMk/>
          <pc:sldMk cId="2258211429" sldId="2583"/>
        </pc:sldMkLst>
        <pc:spChg chg="mod">
          <ac:chgData name="A THOMAS (Morriston Primary School)" userId="69908542-e8e9-4468-931f-bab3d2b3b427" providerId="ADAL" clId="{B7FDC2FD-BD6B-4E15-94FE-EB79E75779FA}" dt="2026-05-08T13:08:40.855" v="747" actId="20577"/>
          <ac:spMkLst>
            <pc:docMk/>
            <pc:sldMk cId="2258211429" sldId="2583"/>
            <ac:spMk id="2" creationId="{1B0D454F-7B8D-F3EF-F86C-8EE2E73E336D}"/>
          </ac:spMkLst>
        </pc:spChg>
        <pc:picChg chg="mod">
          <ac:chgData name="A THOMAS (Morriston Primary School)" userId="69908542-e8e9-4468-931f-bab3d2b3b427" providerId="ADAL" clId="{B7FDC2FD-BD6B-4E15-94FE-EB79E75779FA}" dt="2026-05-08T12:07:34.248" v="694" actId="14100"/>
          <ac:picMkLst>
            <pc:docMk/>
            <pc:sldMk cId="2258211429" sldId="2583"/>
            <ac:picMk id="9" creationId="{7AEB29E7-834E-4303-880B-DB8BDF60F0ED}"/>
          </ac:picMkLst>
        </pc:picChg>
      </pc:sldChg>
      <pc:sldChg chg="modSp mod">
        <pc:chgData name="A THOMAS (Morriston Primary School)" userId="69908542-e8e9-4468-931f-bab3d2b3b427" providerId="ADAL" clId="{B7FDC2FD-BD6B-4E15-94FE-EB79E75779FA}" dt="2026-05-08T13:52:29.895" v="809" actId="20577"/>
        <pc:sldMkLst>
          <pc:docMk/>
          <pc:sldMk cId="2505401381" sldId="2584"/>
        </pc:sldMkLst>
        <pc:graphicFrameChg chg="modGraphic">
          <ac:chgData name="A THOMAS (Morriston Primary School)" userId="69908542-e8e9-4468-931f-bab3d2b3b427" providerId="ADAL" clId="{B7FDC2FD-BD6B-4E15-94FE-EB79E75779FA}" dt="2026-05-08T13:52:29.895" v="809" actId="20577"/>
          <ac:graphicFrameMkLst>
            <pc:docMk/>
            <pc:sldMk cId="2505401381" sldId="2584"/>
            <ac:graphicFrameMk id="2" creationId="{9BC0E8D4-0023-440D-A9C8-291D3BBF6D49}"/>
          </ac:graphicFrameMkLst>
        </pc:graphicFrameChg>
      </pc:sldChg>
      <pc:sldChg chg="ord">
        <pc:chgData name="A THOMAS (Morriston Primary School)" userId="69908542-e8e9-4468-931f-bab3d2b3b427" providerId="ADAL" clId="{B7FDC2FD-BD6B-4E15-94FE-EB79E75779FA}" dt="2026-05-08T13:31:24.080" v="768"/>
        <pc:sldMkLst>
          <pc:docMk/>
          <pc:sldMk cId="1939424629" sldId="2588"/>
        </pc:sldMkLst>
      </pc:sldChg>
      <pc:sldChg chg="modSp mod ord">
        <pc:chgData name="A THOMAS (Morriston Primary School)" userId="69908542-e8e9-4468-931f-bab3d2b3b427" providerId="ADAL" clId="{B7FDC2FD-BD6B-4E15-94FE-EB79E75779FA}" dt="2026-05-08T13:29:20.921" v="764" actId="20577"/>
        <pc:sldMkLst>
          <pc:docMk/>
          <pc:sldMk cId="2539547736" sldId="2593"/>
        </pc:sldMkLst>
        <pc:graphicFrameChg chg="modGraphic">
          <ac:chgData name="A THOMAS (Morriston Primary School)" userId="69908542-e8e9-4468-931f-bab3d2b3b427" providerId="ADAL" clId="{B7FDC2FD-BD6B-4E15-94FE-EB79E75779FA}" dt="2026-05-08T13:29:20.921" v="764" actId="20577"/>
          <ac:graphicFrameMkLst>
            <pc:docMk/>
            <pc:sldMk cId="2539547736" sldId="2593"/>
            <ac:graphicFrameMk id="2" creationId="{9BC0E8D4-0023-440D-A9C8-291D3BBF6D49}"/>
          </ac:graphicFrameMkLst>
        </pc:graphicFrameChg>
      </pc:sldChg>
      <pc:sldChg chg="del">
        <pc:chgData name="A THOMAS (Morriston Primary School)" userId="69908542-e8e9-4468-931f-bab3d2b3b427" providerId="ADAL" clId="{B7FDC2FD-BD6B-4E15-94FE-EB79E75779FA}" dt="2026-05-08T13:54:10.640" v="814" actId="2696"/>
        <pc:sldMkLst>
          <pc:docMk/>
          <pc:sldMk cId="3883835064" sldId="2594"/>
        </pc:sldMkLst>
      </pc:sldChg>
      <pc:sldChg chg="ord">
        <pc:chgData name="A THOMAS (Morriston Primary School)" userId="69908542-e8e9-4468-931f-bab3d2b3b427" providerId="ADAL" clId="{B7FDC2FD-BD6B-4E15-94FE-EB79E75779FA}" dt="2026-05-08T13:53:38.470" v="813"/>
        <pc:sldMkLst>
          <pc:docMk/>
          <pc:sldMk cId="164252454" sldId="2595"/>
        </pc:sldMkLst>
      </pc:sldChg>
      <pc:sldChg chg="modSp mod">
        <pc:chgData name="A THOMAS (Morriston Primary School)" userId="69908542-e8e9-4468-931f-bab3d2b3b427" providerId="ADAL" clId="{B7FDC2FD-BD6B-4E15-94FE-EB79E75779FA}" dt="2026-05-08T13:56:53.146" v="840" actId="20577"/>
        <pc:sldMkLst>
          <pc:docMk/>
          <pc:sldMk cId="1531742169" sldId="2596"/>
        </pc:sldMkLst>
        <pc:graphicFrameChg chg="modGraphic">
          <ac:chgData name="A THOMAS (Morriston Primary School)" userId="69908542-e8e9-4468-931f-bab3d2b3b427" providerId="ADAL" clId="{B7FDC2FD-BD6B-4E15-94FE-EB79E75779FA}" dt="2026-05-08T13:56:53.146" v="840" actId="20577"/>
          <ac:graphicFrameMkLst>
            <pc:docMk/>
            <pc:sldMk cId="1531742169" sldId="2596"/>
            <ac:graphicFrameMk id="3" creationId="{64C0F45F-2D82-4609-94ED-E9E8F4F3C914}"/>
          </ac:graphicFrameMkLst>
        </pc:graphicFrameChg>
        <pc:graphicFrameChg chg="modGraphic">
          <ac:chgData name="A THOMAS (Morriston Primary School)" userId="69908542-e8e9-4468-931f-bab3d2b3b427" providerId="ADAL" clId="{B7FDC2FD-BD6B-4E15-94FE-EB79E75779FA}" dt="2026-05-08T13:56:48.448" v="839" actId="20577"/>
          <ac:graphicFrameMkLst>
            <pc:docMk/>
            <pc:sldMk cId="1531742169" sldId="2596"/>
            <ac:graphicFrameMk id="8" creationId="{E54F6F63-252B-4E7A-85BD-1253DAB29690}"/>
          </ac:graphicFrameMkLst>
        </pc:graphicFrameChg>
      </pc:sldChg>
      <pc:sldChg chg="modSp mod">
        <pc:chgData name="A THOMAS (Morriston Primary School)" userId="69908542-e8e9-4468-931f-bab3d2b3b427" providerId="ADAL" clId="{B7FDC2FD-BD6B-4E15-94FE-EB79E75779FA}" dt="2026-05-08T13:56:38.259" v="838" actId="20577"/>
        <pc:sldMkLst>
          <pc:docMk/>
          <pc:sldMk cId="3809532112" sldId="2597"/>
        </pc:sldMkLst>
        <pc:graphicFrameChg chg="modGraphic">
          <ac:chgData name="A THOMAS (Morriston Primary School)" userId="69908542-e8e9-4468-931f-bab3d2b3b427" providerId="ADAL" clId="{B7FDC2FD-BD6B-4E15-94FE-EB79E75779FA}" dt="2026-05-08T13:56:29.734" v="837" actId="20577"/>
          <ac:graphicFrameMkLst>
            <pc:docMk/>
            <pc:sldMk cId="3809532112" sldId="2597"/>
            <ac:graphicFrameMk id="3" creationId="{64C0F45F-2D82-4609-94ED-E9E8F4F3C914}"/>
          </ac:graphicFrameMkLst>
        </pc:graphicFrameChg>
        <pc:graphicFrameChg chg="modGraphic">
          <ac:chgData name="A THOMAS (Morriston Primary School)" userId="69908542-e8e9-4468-931f-bab3d2b3b427" providerId="ADAL" clId="{B7FDC2FD-BD6B-4E15-94FE-EB79E75779FA}" dt="2026-05-08T13:56:38.259" v="838" actId="20577"/>
          <ac:graphicFrameMkLst>
            <pc:docMk/>
            <pc:sldMk cId="3809532112" sldId="2597"/>
            <ac:graphicFrameMk id="8" creationId="{E54F6F63-252B-4E7A-85BD-1253DAB29690}"/>
          </ac:graphicFrameMkLst>
        </pc:graphicFrameChg>
      </pc:sldChg>
      <pc:sldChg chg="del">
        <pc:chgData name="A THOMAS (Morriston Primary School)" userId="69908542-e8e9-4468-931f-bab3d2b3b427" providerId="ADAL" clId="{B7FDC2FD-BD6B-4E15-94FE-EB79E75779FA}" dt="2026-05-08T13:56:19.484" v="836" actId="2696"/>
        <pc:sldMkLst>
          <pc:docMk/>
          <pc:sldMk cId="197028095" sldId="2598"/>
        </pc:sldMkLst>
      </pc:sldChg>
      <pc:sldChg chg="modSp mod">
        <pc:chgData name="A THOMAS (Morriston Primary School)" userId="69908542-e8e9-4468-931f-bab3d2b3b427" providerId="ADAL" clId="{B7FDC2FD-BD6B-4E15-94FE-EB79E75779FA}" dt="2026-05-08T09:50:43.391" v="9" actId="20577"/>
        <pc:sldMkLst>
          <pc:docMk/>
          <pc:sldMk cId="141934571" sldId="2599"/>
        </pc:sldMkLst>
        <pc:spChg chg="mod">
          <ac:chgData name="A THOMAS (Morriston Primary School)" userId="69908542-e8e9-4468-931f-bab3d2b3b427" providerId="ADAL" clId="{B7FDC2FD-BD6B-4E15-94FE-EB79E75779FA}" dt="2026-05-08T09:50:43.391" v="9" actId="20577"/>
          <ac:spMkLst>
            <pc:docMk/>
            <pc:sldMk cId="141934571" sldId="2599"/>
            <ac:spMk id="4" creationId="{66D2F2C5-4674-47C6-B372-7F4FCEBD1685}"/>
          </ac:spMkLst>
        </pc:spChg>
      </pc:sldChg>
      <pc:sldChg chg="modSp mod">
        <pc:chgData name="A THOMAS (Morriston Primary School)" userId="69908542-e8e9-4468-931f-bab3d2b3b427" providerId="ADAL" clId="{B7FDC2FD-BD6B-4E15-94FE-EB79E75779FA}" dt="2026-05-08T09:51:12.254" v="13" actId="20577"/>
        <pc:sldMkLst>
          <pc:docMk/>
          <pc:sldMk cId="944163262" sldId="2601"/>
        </pc:sldMkLst>
        <pc:spChg chg="mod">
          <ac:chgData name="A THOMAS (Morriston Primary School)" userId="69908542-e8e9-4468-931f-bab3d2b3b427" providerId="ADAL" clId="{B7FDC2FD-BD6B-4E15-94FE-EB79E75779FA}" dt="2026-05-08T09:51:12.254" v="13" actId="20577"/>
          <ac:spMkLst>
            <pc:docMk/>
            <pc:sldMk cId="944163262" sldId="2601"/>
            <ac:spMk id="2" creationId="{74DF6B1C-FEF7-4919-BFEE-984B38F8E087}"/>
          </ac:spMkLst>
        </pc:spChg>
      </pc:sldChg>
      <pc:sldChg chg="ord">
        <pc:chgData name="A THOMAS (Morriston Primary School)" userId="69908542-e8e9-4468-931f-bab3d2b3b427" providerId="ADAL" clId="{B7FDC2FD-BD6B-4E15-94FE-EB79E75779FA}" dt="2026-05-08T13:54:29.249" v="816"/>
        <pc:sldMkLst>
          <pc:docMk/>
          <pc:sldMk cId="517875622" sldId="2612"/>
        </pc:sldMkLst>
      </pc:sldChg>
      <pc:sldChg chg="modSp ord">
        <pc:chgData name="A THOMAS (Morriston Primary School)" userId="69908542-e8e9-4468-931f-bab3d2b3b427" providerId="ADAL" clId="{B7FDC2FD-BD6B-4E15-94FE-EB79E75779FA}" dt="2026-05-08T13:52:43.161" v="811"/>
        <pc:sldMkLst>
          <pc:docMk/>
          <pc:sldMk cId="1736736569" sldId="2613"/>
        </pc:sldMkLst>
        <pc:graphicFrameChg chg="mod">
          <ac:chgData name="A THOMAS (Morriston Primary School)" userId="69908542-e8e9-4468-931f-bab3d2b3b427" providerId="ADAL" clId="{B7FDC2FD-BD6B-4E15-94FE-EB79E75779FA}" dt="2026-05-08T10:07:37.338" v="14"/>
          <ac:graphicFrameMkLst>
            <pc:docMk/>
            <pc:sldMk cId="1736736569" sldId="2613"/>
            <ac:graphicFrameMk id="11" creationId="{D048E935-E31E-AFF9-FE59-1F1DDB5509F5}"/>
          </ac:graphicFrameMkLst>
        </pc:graphicFrameChg>
      </pc:sldChg>
      <pc:sldChg chg="del">
        <pc:chgData name="A THOMAS (Morriston Primary School)" userId="69908542-e8e9-4468-931f-bab3d2b3b427" providerId="ADAL" clId="{B7FDC2FD-BD6B-4E15-94FE-EB79E75779FA}" dt="2026-05-08T13:54:49.561" v="817" actId="2696"/>
        <pc:sldMkLst>
          <pc:docMk/>
          <pc:sldMk cId="3721316392" sldId="2614"/>
        </pc:sldMkLst>
      </pc:sldChg>
      <pc:sldChg chg="modSp mod">
        <pc:chgData name="A THOMAS (Morriston Primary School)" userId="69908542-e8e9-4468-931f-bab3d2b3b427" providerId="ADAL" clId="{B7FDC2FD-BD6B-4E15-94FE-EB79E75779FA}" dt="2026-05-08T13:34:46.836" v="808" actId="20577"/>
        <pc:sldMkLst>
          <pc:docMk/>
          <pc:sldMk cId="1443273847" sldId="2615"/>
        </pc:sldMkLst>
        <pc:graphicFrameChg chg="modGraphic">
          <ac:chgData name="A THOMAS (Morriston Primary School)" userId="69908542-e8e9-4468-931f-bab3d2b3b427" providerId="ADAL" clId="{B7FDC2FD-BD6B-4E15-94FE-EB79E75779FA}" dt="2026-05-08T13:34:46.836" v="808" actId="20577"/>
          <ac:graphicFrameMkLst>
            <pc:docMk/>
            <pc:sldMk cId="1443273847" sldId="2615"/>
            <ac:graphicFrameMk id="5" creationId="{04445781-5AC6-436E-9A39-D4CB42BF8C2D}"/>
          </ac:graphicFrameMkLst>
        </pc:graphicFrameChg>
      </pc:sldChg>
      <pc:sldChg chg="addSp modSp add mod ord modAnim">
        <pc:chgData name="A THOMAS (Morriston Primary School)" userId="69908542-e8e9-4468-931f-bab3d2b3b427" providerId="ADAL" clId="{B7FDC2FD-BD6B-4E15-94FE-EB79E75779FA}" dt="2026-05-08T13:55:58.413" v="835" actId="1076"/>
        <pc:sldMkLst>
          <pc:docMk/>
          <pc:sldMk cId="2676906691" sldId="2618"/>
        </pc:sldMkLst>
        <pc:spChg chg="mod">
          <ac:chgData name="A THOMAS (Morriston Primary School)" userId="69908542-e8e9-4468-931f-bab3d2b3b427" providerId="ADAL" clId="{B7FDC2FD-BD6B-4E15-94FE-EB79E75779FA}" dt="2026-05-08T13:55:35.101" v="833" actId="14100"/>
          <ac:spMkLst>
            <pc:docMk/>
            <pc:sldMk cId="2676906691" sldId="2618"/>
            <ac:spMk id="2" creationId="{1A31DF12-5737-171A-C4A8-5563E75FD54E}"/>
          </ac:spMkLst>
        </pc:spChg>
        <pc:graphicFrameChg chg="add mod">
          <ac:chgData name="A THOMAS (Morriston Primary School)" userId="69908542-e8e9-4468-931f-bab3d2b3b427" providerId="ADAL" clId="{B7FDC2FD-BD6B-4E15-94FE-EB79E75779FA}" dt="2026-05-08T13:55:58.413" v="835" actId="1076"/>
          <ac:graphicFrameMkLst>
            <pc:docMk/>
            <pc:sldMk cId="2676906691" sldId="2618"/>
            <ac:graphicFrameMk id="3" creationId="{28D4004C-B8C7-4274-8CC1-EA23A5E99CD8}"/>
          </ac:graphicFrameMkLst>
        </pc:graphicFrameChg>
      </pc:sldChg>
    </pc:docChg>
  </pc:docChgLst>
  <pc:docChgLst>
    <pc:chgData name="A THOMAS (Morriston Primary School)" userId="69908542-e8e9-4468-931f-bab3d2b3b427" providerId="ADAL" clId="{E6B603B0-9A47-42E4-BC08-D015926BD489}"/>
    <pc:docChg chg="undo custSel addSld delSld modSld sldOrd modSection">
      <pc:chgData name="A THOMAS (Morriston Primary School)" userId="69908542-e8e9-4468-931f-bab3d2b3b427" providerId="ADAL" clId="{E6B603B0-9A47-42E4-BC08-D015926BD489}" dt="2026-07-15T11:45:39.504" v="7000"/>
      <pc:docMkLst>
        <pc:docMk/>
      </pc:docMkLst>
      <pc:sldChg chg="modSp">
        <pc:chgData name="A THOMAS (Morriston Primary School)" userId="69908542-e8e9-4468-931f-bab3d2b3b427" providerId="ADAL" clId="{E6B603B0-9A47-42E4-BC08-D015926BD489}" dt="2026-06-04T14:30:28.858" v="941" actId="6549"/>
        <pc:sldMkLst>
          <pc:docMk/>
          <pc:sldMk cId="2024454872" sldId="2561"/>
        </pc:sldMkLst>
        <pc:spChg chg="mod">
          <ac:chgData name="A THOMAS (Morriston Primary School)" userId="69908542-e8e9-4468-931f-bab3d2b3b427" providerId="ADAL" clId="{E6B603B0-9A47-42E4-BC08-D015926BD489}" dt="2026-06-04T14:30:28.858" v="941" actId="6549"/>
          <ac:spMkLst>
            <pc:docMk/>
            <pc:sldMk cId="2024454872" sldId="2561"/>
            <ac:spMk id="2" creationId="{2DDF4E6B-D75E-6E31-C74C-0FB6D7300FBC}"/>
          </ac:spMkLst>
        </pc:spChg>
      </pc:sldChg>
      <pc:sldChg chg="modSp mod modNotesTx">
        <pc:chgData name="A THOMAS (Morriston Primary School)" userId="69908542-e8e9-4468-931f-bab3d2b3b427" providerId="ADAL" clId="{E6B603B0-9A47-42E4-BC08-D015926BD489}" dt="2026-07-08T14:29:14.964" v="5608" actId="2711"/>
        <pc:sldMkLst>
          <pc:docMk/>
          <pc:sldMk cId="3612599813" sldId="2564"/>
        </pc:sldMkLst>
        <pc:spChg chg="mod">
          <ac:chgData name="A THOMAS (Morriston Primary School)" userId="69908542-e8e9-4468-931f-bab3d2b3b427" providerId="ADAL" clId="{E6B603B0-9A47-42E4-BC08-D015926BD489}" dt="2026-07-08T14:29:14.964" v="5608" actId="2711"/>
          <ac:spMkLst>
            <pc:docMk/>
            <pc:sldMk cId="3612599813" sldId="2564"/>
            <ac:spMk id="9" creationId="{5A07B791-85AB-436A-ACF8-8EE363BD51CA}"/>
          </ac:spMkLst>
        </pc:spChg>
      </pc:sldChg>
      <pc:sldChg chg="modNotesTx">
        <pc:chgData name="A THOMAS (Morriston Primary School)" userId="69908542-e8e9-4468-931f-bab3d2b3b427" providerId="ADAL" clId="{E6B603B0-9A47-42E4-BC08-D015926BD489}" dt="2026-06-04T14:32:26.151" v="943" actId="20577"/>
        <pc:sldMkLst>
          <pc:docMk/>
          <pc:sldMk cId="2926889029" sldId="2565"/>
        </pc:sldMkLst>
      </pc:sldChg>
      <pc:sldChg chg="modSp mod">
        <pc:chgData name="A THOMAS (Morriston Primary School)" userId="69908542-e8e9-4468-931f-bab3d2b3b427" providerId="ADAL" clId="{E6B603B0-9A47-42E4-BC08-D015926BD489}" dt="2026-07-08T14:24:06.101" v="5601" actId="27636"/>
        <pc:sldMkLst>
          <pc:docMk/>
          <pc:sldMk cId="960012375" sldId="2567"/>
        </pc:sldMkLst>
        <pc:spChg chg="mod">
          <ac:chgData name="A THOMAS (Morriston Primary School)" userId="69908542-e8e9-4468-931f-bab3d2b3b427" providerId="ADAL" clId="{E6B603B0-9A47-42E4-BC08-D015926BD489}" dt="2026-07-08T14:24:06.101" v="5601" actId="27636"/>
          <ac:spMkLst>
            <pc:docMk/>
            <pc:sldMk cId="960012375" sldId="2567"/>
            <ac:spMk id="4" creationId="{9793B4A1-B521-B589-F9F5-121FABF3D9F6}"/>
          </ac:spMkLst>
        </pc:spChg>
      </pc:sldChg>
      <pc:sldChg chg="del">
        <pc:chgData name="A THOMAS (Morriston Primary School)" userId="69908542-e8e9-4468-931f-bab3d2b3b427" providerId="ADAL" clId="{E6B603B0-9A47-42E4-BC08-D015926BD489}" dt="2026-06-15T12:18:40.837" v="1107" actId="2696"/>
        <pc:sldMkLst>
          <pc:docMk/>
          <pc:sldMk cId="1877784719" sldId="2569"/>
        </pc:sldMkLst>
      </pc:sldChg>
      <pc:sldChg chg="modSp mod">
        <pc:chgData name="A THOMAS (Morriston Primary School)" userId="69908542-e8e9-4468-931f-bab3d2b3b427" providerId="ADAL" clId="{E6B603B0-9A47-42E4-BC08-D015926BD489}" dt="2026-07-02T12:02:52.252" v="4734" actId="20577"/>
        <pc:sldMkLst>
          <pc:docMk/>
          <pc:sldMk cId="2469753819" sldId="2570"/>
        </pc:sldMkLst>
        <pc:spChg chg="mod">
          <ac:chgData name="A THOMAS (Morriston Primary School)" userId="69908542-e8e9-4468-931f-bab3d2b3b427" providerId="ADAL" clId="{E6B603B0-9A47-42E4-BC08-D015926BD489}" dt="2026-07-02T12:02:52.252" v="4734" actId="20577"/>
          <ac:spMkLst>
            <pc:docMk/>
            <pc:sldMk cId="2469753819" sldId="2570"/>
            <ac:spMk id="2" creationId="{1B0D454F-7B8D-F3EF-F86C-8EE2E73E336D}"/>
          </ac:spMkLst>
        </pc:spChg>
      </pc:sldChg>
      <pc:sldChg chg="addSp delSp modSp mod modNotesTx">
        <pc:chgData name="A THOMAS (Morriston Primary School)" userId="69908542-e8e9-4468-931f-bab3d2b3b427" providerId="ADAL" clId="{E6B603B0-9A47-42E4-BC08-D015926BD489}" dt="2026-07-02T13:00:23.544" v="4826" actId="1076"/>
        <pc:sldMkLst>
          <pc:docMk/>
          <pc:sldMk cId="1062445618" sldId="2572"/>
        </pc:sldMkLst>
        <pc:spChg chg="mod">
          <ac:chgData name="A THOMAS (Morriston Primary School)" userId="69908542-e8e9-4468-931f-bab3d2b3b427" providerId="ADAL" clId="{E6B603B0-9A47-42E4-BC08-D015926BD489}" dt="2026-06-04T14:48:10.923" v="986" actId="20577"/>
          <ac:spMkLst>
            <pc:docMk/>
            <pc:sldMk cId="1062445618" sldId="2572"/>
            <ac:spMk id="2" creationId="{452DBE3D-3256-FD4C-90BE-822086D47B76}"/>
          </ac:spMkLst>
        </pc:spChg>
        <pc:spChg chg="add del mod">
          <ac:chgData name="A THOMAS (Morriston Primary School)" userId="69908542-e8e9-4468-931f-bab3d2b3b427" providerId="ADAL" clId="{E6B603B0-9A47-42E4-BC08-D015926BD489}" dt="2026-07-02T13:00:08.223" v="4824" actId="22"/>
          <ac:spMkLst>
            <pc:docMk/>
            <pc:sldMk cId="1062445618" sldId="2572"/>
            <ac:spMk id="5" creationId="{503AD06A-5D44-4EC6-B213-EAD7F25ADB1D}"/>
          </ac:spMkLst>
        </pc:spChg>
        <pc:picChg chg="add mod ord">
          <ac:chgData name="A THOMAS (Morriston Primary School)" userId="69908542-e8e9-4468-931f-bab3d2b3b427" providerId="ADAL" clId="{E6B603B0-9A47-42E4-BC08-D015926BD489}" dt="2026-07-02T13:00:23.544" v="4826" actId="1076"/>
          <ac:picMkLst>
            <pc:docMk/>
            <pc:sldMk cId="1062445618" sldId="2572"/>
            <ac:picMk id="7" creationId="{A782A6C6-B3DB-4BF8-97CA-83B2032BA056}"/>
          </ac:picMkLst>
        </pc:picChg>
        <pc:picChg chg="del">
          <ac:chgData name="A THOMAS (Morriston Primary School)" userId="69908542-e8e9-4468-931f-bab3d2b3b427" providerId="ADAL" clId="{E6B603B0-9A47-42E4-BC08-D015926BD489}" dt="2026-07-02T12:53:47.945" v="4823" actId="478"/>
          <ac:picMkLst>
            <pc:docMk/>
            <pc:sldMk cId="1062445618" sldId="2572"/>
            <ac:picMk id="8" creationId="{E94C4B26-782F-49C8-8A77-099FBA7118B0}"/>
          </ac:picMkLst>
        </pc:picChg>
      </pc:sldChg>
      <pc:sldChg chg="ord">
        <pc:chgData name="A THOMAS (Morriston Primary School)" userId="69908542-e8e9-4468-931f-bab3d2b3b427" providerId="ADAL" clId="{E6B603B0-9A47-42E4-BC08-D015926BD489}" dt="2026-06-04T10:18:51.510" v="901"/>
        <pc:sldMkLst>
          <pc:docMk/>
          <pc:sldMk cId="3202727015" sldId="2573"/>
        </pc:sldMkLst>
      </pc:sldChg>
      <pc:sldChg chg="del ord">
        <pc:chgData name="A THOMAS (Morriston Primary School)" userId="69908542-e8e9-4468-931f-bab3d2b3b427" providerId="ADAL" clId="{E6B603B0-9A47-42E4-BC08-D015926BD489}" dt="2026-06-04T14:01:15.039" v="914" actId="2696"/>
        <pc:sldMkLst>
          <pc:docMk/>
          <pc:sldMk cId="658185036" sldId="2574"/>
        </pc:sldMkLst>
      </pc:sldChg>
      <pc:sldChg chg="del">
        <pc:chgData name="A THOMAS (Morriston Primary School)" userId="69908542-e8e9-4468-931f-bab3d2b3b427" providerId="ADAL" clId="{E6B603B0-9A47-42E4-BC08-D015926BD489}" dt="2026-06-04T14:01:32.694" v="915" actId="2696"/>
        <pc:sldMkLst>
          <pc:docMk/>
          <pc:sldMk cId="2479276563" sldId="2575"/>
        </pc:sldMkLst>
      </pc:sldChg>
      <pc:sldChg chg="del ord">
        <pc:chgData name="A THOMAS (Morriston Primary School)" userId="69908542-e8e9-4468-931f-bab3d2b3b427" providerId="ADAL" clId="{E6B603B0-9A47-42E4-BC08-D015926BD489}" dt="2026-06-04T13:59:12.519" v="912" actId="47"/>
        <pc:sldMkLst>
          <pc:docMk/>
          <pc:sldMk cId="1844148145" sldId="2576"/>
        </pc:sldMkLst>
      </pc:sldChg>
      <pc:sldChg chg="del">
        <pc:chgData name="A THOMAS (Morriston Primary School)" userId="69908542-e8e9-4468-931f-bab3d2b3b427" providerId="ADAL" clId="{E6B603B0-9A47-42E4-BC08-D015926BD489}" dt="2026-06-04T14:08:46.676" v="917" actId="47"/>
        <pc:sldMkLst>
          <pc:docMk/>
          <pc:sldMk cId="327193563" sldId="2577"/>
        </pc:sldMkLst>
      </pc:sldChg>
      <pc:sldChg chg="del">
        <pc:chgData name="A THOMAS (Morriston Primary School)" userId="69908542-e8e9-4468-931f-bab3d2b3b427" providerId="ADAL" clId="{E6B603B0-9A47-42E4-BC08-D015926BD489}" dt="2026-06-15T12:18:45.708" v="1108" actId="2696"/>
        <pc:sldMkLst>
          <pc:docMk/>
          <pc:sldMk cId="1570973211" sldId="2578"/>
        </pc:sldMkLst>
      </pc:sldChg>
      <pc:sldChg chg="del">
        <pc:chgData name="A THOMAS (Morriston Primary School)" userId="69908542-e8e9-4468-931f-bab3d2b3b427" providerId="ADAL" clId="{E6B603B0-9A47-42E4-BC08-D015926BD489}" dt="2026-06-15T12:18:50.228" v="1109" actId="2696"/>
        <pc:sldMkLst>
          <pc:docMk/>
          <pc:sldMk cId="3272166926" sldId="2579"/>
        </pc:sldMkLst>
      </pc:sldChg>
      <pc:sldChg chg="modSp mod">
        <pc:chgData name="A THOMAS (Morriston Primary School)" userId="69908542-e8e9-4468-931f-bab3d2b3b427" providerId="ADAL" clId="{E6B603B0-9A47-42E4-BC08-D015926BD489}" dt="2026-07-13T10:14:44.666" v="5721" actId="20577"/>
        <pc:sldMkLst>
          <pc:docMk/>
          <pc:sldMk cId="1749711593" sldId="2580"/>
        </pc:sldMkLst>
        <pc:graphicFrameChg chg="modGraphic">
          <ac:chgData name="A THOMAS (Morriston Primary School)" userId="69908542-e8e9-4468-931f-bab3d2b3b427" providerId="ADAL" clId="{E6B603B0-9A47-42E4-BC08-D015926BD489}" dt="2026-07-13T10:14:44.666" v="5721" actId="20577"/>
          <ac:graphicFrameMkLst>
            <pc:docMk/>
            <pc:sldMk cId="1749711593" sldId="2580"/>
            <ac:graphicFrameMk id="7" creationId="{FF652B5F-2935-4B00-90D4-21BDF83DDE35}"/>
          </ac:graphicFrameMkLst>
        </pc:graphicFrameChg>
        <pc:graphicFrameChg chg="mod modGraphic">
          <ac:chgData name="A THOMAS (Morriston Primary School)" userId="69908542-e8e9-4468-931f-bab3d2b3b427" providerId="ADAL" clId="{E6B603B0-9A47-42E4-BC08-D015926BD489}" dt="2026-07-02T12:52:20.510" v="4819" actId="20577"/>
          <ac:graphicFrameMkLst>
            <pc:docMk/>
            <pc:sldMk cId="1749711593" sldId="2580"/>
            <ac:graphicFrameMk id="8" creationId="{20DD9B5B-4823-4784-83A4-6233D0033CE4}"/>
          </ac:graphicFrameMkLst>
        </pc:graphicFrameChg>
      </pc:sldChg>
      <pc:sldChg chg="modSp mod ord">
        <pc:chgData name="A THOMAS (Morriston Primary School)" userId="69908542-e8e9-4468-931f-bab3d2b3b427" providerId="ADAL" clId="{E6B603B0-9A47-42E4-BC08-D015926BD489}" dt="2026-07-15T11:45:15.515" v="6996"/>
        <pc:sldMkLst>
          <pc:docMk/>
          <pc:sldMk cId="1650885663" sldId="2581"/>
        </pc:sldMkLst>
        <pc:graphicFrameChg chg="mod modGraphic">
          <ac:chgData name="A THOMAS (Morriston Primary School)" userId="69908542-e8e9-4468-931f-bab3d2b3b427" providerId="ADAL" clId="{E6B603B0-9A47-42E4-BC08-D015926BD489}" dt="2026-07-08T14:26:29.892" v="5604" actId="14100"/>
          <ac:graphicFrameMkLst>
            <pc:docMk/>
            <pc:sldMk cId="1650885663" sldId="2581"/>
            <ac:graphicFrameMk id="7" creationId="{FF652B5F-2935-4B00-90D4-21BDF83DDE35}"/>
          </ac:graphicFrameMkLst>
        </pc:graphicFrameChg>
        <pc:graphicFrameChg chg="mod modGraphic">
          <ac:chgData name="A THOMAS (Morriston Primary School)" userId="69908542-e8e9-4468-931f-bab3d2b3b427" providerId="ADAL" clId="{E6B603B0-9A47-42E4-BC08-D015926BD489}" dt="2026-07-15T11:45:15.515" v="6996"/>
          <ac:graphicFrameMkLst>
            <pc:docMk/>
            <pc:sldMk cId="1650885663" sldId="2581"/>
            <ac:graphicFrameMk id="8" creationId="{20DD9B5B-4823-4784-83A4-6233D0033CE4}"/>
          </ac:graphicFrameMkLst>
        </pc:graphicFrameChg>
      </pc:sldChg>
      <pc:sldChg chg="modSp mod">
        <pc:chgData name="A THOMAS (Morriston Primary School)" userId="69908542-e8e9-4468-931f-bab3d2b3b427" providerId="ADAL" clId="{E6B603B0-9A47-42E4-BC08-D015926BD489}" dt="2026-07-02T12:40:29.095" v="4787" actId="20577"/>
        <pc:sldMkLst>
          <pc:docMk/>
          <pc:sldMk cId="2258211429" sldId="2583"/>
        </pc:sldMkLst>
        <pc:spChg chg="mod">
          <ac:chgData name="A THOMAS (Morriston Primary School)" userId="69908542-e8e9-4468-931f-bab3d2b3b427" providerId="ADAL" clId="{E6B603B0-9A47-42E4-BC08-D015926BD489}" dt="2026-07-02T12:40:29.095" v="4787" actId="20577"/>
          <ac:spMkLst>
            <pc:docMk/>
            <pc:sldMk cId="2258211429" sldId="2583"/>
            <ac:spMk id="2" creationId="{1B0D454F-7B8D-F3EF-F86C-8EE2E73E336D}"/>
          </ac:spMkLst>
        </pc:spChg>
      </pc:sldChg>
      <pc:sldChg chg="modSp del mod ord">
        <pc:chgData name="A THOMAS (Morriston Primary School)" userId="69908542-e8e9-4468-931f-bab3d2b3b427" providerId="ADAL" clId="{E6B603B0-9A47-42E4-BC08-D015926BD489}" dt="2026-06-19T10:40:35.752" v="1852" actId="2696"/>
        <pc:sldMkLst>
          <pc:docMk/>
          <pc:sldMk cId="2505401381" sldId="2584"/>
        </pc:sldMkLst>
        <pc:graphicFrameChg chg="mod modGraphic">
          <ac:chgData name="A THOMAS (Morriston Primary School)" userId="69908542-e8e9-4468-931f-bab3d2b3b427" providerId="ADAL" clId="{E6B603B0-9A47-42E4-BC08-D015926BD489}" dt="2026-06-19T10:26:19.225" v="1343" actId="20577"/>
          <ac:graphicFrameMkLst>
            <pc:docMk/>
            <pc:sldMk cId="2505401381" sldId="2584"/>
            <ac:graphicFrameMk id="2" creationId="{9BC0E8D4-0023-440D-A9C8-291D3BBF6D49}"/>
          </ac:graphicFrameMkLst>
        </pc:graphicFrameChg>
      </pc:sldChg>
      <pc:sldChg chg="modSp mod">
        <pc:chgData name="A THOMAS (Morriston Primary School)" userId="69908542-e8e9-4468-931f-bab3d2b3b427" providerId="ADAL" clId="{E6B603B0-9A47-42E4-BC08-D015926BD489}" dt="2026-07-02T12:53:03.345" v="4822"/>
        <pc:sldMkLst>
          <pc:docMk/>
          <pc:sldMk cId="1939424629" sldId="2588"/>
        </pc:sldMkLst>
        <pc:graphicFrameChg chg="mod modGraphic">
          <ac:chgData name="A THOMAS (Morriston Primary School)" userId="69908542-e8e9-4468-931f-bab3d2b3b427" providerId="ADAL" clId="{E6B603B0-9A47-42E4-BC08-D015926BD489}" dt="2026-07-02T12:53:03.345" v="4822"/>
          <ac:graphicFrameMkLst>
            <pc:docMk/>
            <pc:sldMk cId="1939424629" sldId="2588"/>
            <ac:graphicFrameMk id="3" creationId="{3684E373-C3F2-4580-92C5-71A8CE2879C8}"/>
          </ac:graphicFrameMkLst>
        </pc:graphicFrameChg>
        <pc:graphicFrameChg chg="modGraphic">
          <ac:chgData name="A THOMAS (Morriston Primary School)" userId="69908542-e8e9-4468-931f-bab3d2b3b427" providerId="ADAL" clId="{E6B603B0-9A47-42E4-BC08-D015926BD489}" dt="2026-06-30T07:36:57.150" v="4555" actId="20577"/>
          <ac:graphicFrameMkLst>
            <pc:docMk/>
            <pc:sldMk cId="1939424629" sldId="2588"/>
            <ac:graphicFrameMk id="8" creationId="{487AFA9E-1E7D-44DA-B10F-2AF60E1A0428}"/>
          </ac:graphicFrameMkLst>
        </pc:graphicFrameChg>
      </pc:sldChg>
      <pc:sldChg chg="modSp mod ord">
        <pc:chgData name="A THOMAS (Morriston Primary School)" userId="69908542-e8e9-4468-931f-bab3d2b3b427" providerId="ADAL" clId="{E6B603B0-9A47-42E4-BC08-D015926BD489}" dt="2026-07-13T10:31:47.059" v="6136" actId="2711"/>
        <pc:sldMkLst>
          <pc:docMk/>
          <pc:sldMk cId="246592696" sldId="2589"/>
        </pc:sldMkLst>
        <pc:graphicFrameChg chg="mod modGraphic">
          <ac:chgData name="A THOMAS (Morriston Primary School)" userId="69908542-e8e9-4468-931f-bab3d2b3b427" providerId="ADAL" clId="{E6B603B0-9A47-42E4-BC08-D015926BD489}" dt="2026-06-19T14:54:31.180" v="4534" actId="20577"/>
          <ac:graphicFrameMkLst>
            <pc:docMk/>
            <pc:sldMk cId="246592696" sldId="2589"/>
            <ac:graphicFrameMk id="3" creationId="{64C0F45F-2D82-4609-94ED-E9E8F4F3C914}"/>
          </ac:graphicFrameMkLst>
        </pc:graphicFrameChg>
        <pc:graphicFrameChg chg="modGraphic">
          <ac:chgData name="A THOMAS (Morriston Primary School)" userId="69908542-e8e9-4468-931f-bab3d2b3b427" providerId="ADAL" clId="{E6B603B0-9A47-42E4-BC08-D015926BD489}" dt="2026-07-13T10:31:47.059" v="6136" actId="2711"/>
          <ac:graphicFrameMkLst>
            <pc:docMk/>
            <pc:sldMk cId="246592696" sldId="2589"/>
            <ac:graphicFrameMk id="8" creationId="{E54F6F63-252B-4E7A-85BD-1253DAB29690}"/>
          </ac:graphicFrameMkLst>
        </pc:graphicFrameChg>
      </pc:sldChg>
      <pc:sldChg chg="del">
        <pc:chgData name="A THOMAS (Morriston Primary School)" userId="69908542-e8e9-4468-931f-bab3d2b3b427" providerId="ADAL" clId="{E6B603B0-9A47-42E4-BC08-D015926BD489}" dt="2026-06-04T15:07:51.958" v="1100" actId="2696"/>
        <pc:sldMkLst>
          <pc:docMk/>
          <pc:sldMk cId="1556172336" sldId="2590"/>
        </pc:sldMkLst>
      </pc:sldChg>
      <pc:sldChg chg="modSp mod ord">
        <pc:chgData name="A THOMAS (Morriston Primary School)" userId="69908542-e8e9-4468-931f-bab3d2b3b427" providerId="ADAL" clId="{E6B603B0-9A47-42E4-BC08-D015926BD489}" dt="2026-07-15T11:45:00.494" v="6994"/>
        <pc:sldMkLst>
          <pc:docMk/>
          <pc:sldMk cId="2181776926" sldId="2591"/>
        </pc:sldMkLst>
        <pc:graphicFrameChg chg="mod modGraphic">
          <ac:chgData name="A THOMAS (Morriston Primary School)" userId="69908542-e8e9-4468-931f-bab3d2b3b427" providerId="ADAL" clId="{E6B603B0-9A47-42E4-BC08-D015926BD489}" dt="2026-07-15T11:45:00.494" v="6994"/>
          <ac:graphicFrameMkLst>
            <pc:docMk/>
            <pc:sldMk cId="2181776926" sldId="2591"/>
            <ac:graphicFrameMk id="2" creationId="{9BC0E8D4-0023-440D-A9C8-291D3BBF6D49}"/>
          </ac:graphicFrameMkLst>
        </pc:graphicFrameChg>
        <pc:graphicFrameChg chg="mod modGraphic">
          <ac:chgData name="A THOMAS (Morriston Primary School)" userId="69908542-e8e9-4468-931f-bab3d2b3b427" providerId="ADAL" clId="{E6B603B0-9A47-42E4-BC08-D015926BD489}" dt="2026-07-02T12:50:53.157" v="4814" actId="20577"/>
          <ac:graphicFrameMkLst>
            <pc:docMk/>
            <pc:sldMk cId="2181776926" sldId="2591"/>
            <ac:graphicFrameMk id="11" creationId="{A6737449-1FAE-4390-A2A1-5479A9146619}"/>
          </ac:graphicFrameMkLst>
        </pc:graphicFrameChg>
      </pc:sldChg>
      <pc:sldChg chg="del">
        <pc:chgData name="A THOMAS (Morriston Primary School)" userId="69908542-e8e9-4468-931f-bab3d2b3b427" providerId="ADAL" clId="{E6B603B0-9A47-42E4-BC08-D015926BD489}" dt="2026-06-19T11:50:50.612" v="2782" actId="2696"/>
        <pc:sldMkLst>
          <pc:docMk/>
          <pc:sldMk cId="3675094151" sldId="2592"/>
        </pc:sldMkLst>
      </pc:sldChg>
      <pc:sldChg chg="modSp mod">
        <pc:chgData name="A THOMAS (Morriston Primary School)" userId="69908542-e8e9-4468-931f-bab3d2b3b427" providerId="ADAL" clId="{E6B603B0-9A47-42E4-BC08-D015926BD489}" dt="2026-07-15T11:45:24.195" v="6998"/>
        <pc:sldMkLst>
          <pc:docMk/>
          <pc:sldMk cId="2539547736" sldId="2593"/>
        </pc:sldMkLst>
        <pc:graphicFrameChg chg="mod modGraphic">
          <ac:chgData name="A THOMAS (Morriston Primary School)" userId="69908542-e8e9-4468-931f-bab3d2b3b427" providerId="ADAL" clId="{E6B603B0-9A47-42E4-BC08-D015926BD489}" dt="2026-07-15T11:45:24.195" v="6998"/>
          <ac:graphicFrameMkLst>
            <pc:docMk/>
            <pc:sldMk cId="2539547736" sldId="2593"/>
            <ac:graphicFrameMk id="2" creationId="{9BC0E8D4-0023-440D-A9C8-291D3BBF6D49}"/>
          </ac:graphicFrameMkLst>
        </pc:graphicFrameChg>
        <pc:graphicFrameChg chg="modGraphic">
          <ac:chgData name="A THOMAS (Morriston Primary School)" userId="69908542-e8e9-4468-931f-bab3d2b3b427" providerId="ADAL" clId="{E6B603B0-9A47-42E4-BC08-D015926BD489}" dt="2026-06-19T10:50:06.809" v="1880" actId="20577"/>
          <ac:graphicFrameMkLst>
            <pc:docMk/>
            <pc:sldMk cId="2539547736" sldId="2593"/>
            <ac:graphicFrameMk id="11" creationId="{A6737449-1FAE-4390-A2A1-5479A9146619}"/>
          </ac:graphicFrameMkLst>
        </pc:graphicFrameChg>
      </pc:sldChg>
      <pc:sldChg chg="del">
        <pc:chgData name="A THOMAS (Morriston Primary School)" userId="69908542-e8e9-4468-931f-bab3d2b3b427" providerId="ADAL" clId="{E6B603B0-9A47-42E4-BC08-D015926BD489}" dt="2026-06-04T10:18:02.198" v="893" actId="2696"/>
        <pc:sldMkLst>
          <pc:docMk/>
          <pc:sldMk cId="164252454" sldId="2595"/>
        </pc:sldMkLst>
      </pc:sldChg>
      <pc:sldChg chg="del">
        <pc:chgData name="A THOMAS (Morriston Primary School)" userId="69908542-e8e9-4468-931f-bab3d2b3b427" providerId="ADAL" clId="{E6B603B0-9A47-42E4-BC08-D015926BD489}" dt="2026-06-04T10:18:28.555" v="898" actId="2696"/>
        <pc:sldMkLst>
          <pc:docMk/>
          <pc:sldMk cId="1531742169" sldId="2596"/>
        </pc:sldMkLst>
      </pc:sldChg>
      <pc:sldChg chg="del">
        <pc:chgData name="A THOMAS (Morriston Primary School)" userId="69908542-e8e9-4468-931f-bab3d2b3b427" providerId="ADAL" clId="{E6B603B0-9A47-42E4-BC08-D015926BD489}" dt="2026-06-04T10:18:43.206" v="899" actId="2696"/>
        <pc:sldMkLst>
          <pc:docMk/>
          <pc:sldMk cId="3809532112" sldId="2597"/>
        </pc:sldMkLst>
      </pc:sldChg>
      <pc:sldChg chg="modSp mod">
        <pc:chgData name="A THOMAS (Morriston Primary School)" userId="69908542-e8e9-4468-931f-bab3d2b3b427" providerId="ADAL" clId="{E6B603B0-9A47-42E4-BC08-D015926BD489}" dt="2026-07-08T14:30:02.239" v="5615" actId="255"/>
        <pc:sldMkLst>
          <pc:docMk/>
          <pc:sldMk cId="141934571" sldId="2599"/>
        </pc:sldMkLst>
        <pc:spChg chg="mod">
          <ac:chgData name="A THOMAS (Morriston Primary School)" userId="69908542-e8e9-4468-931f-bab3d2b3b427" providerId="ADAL" clId="{E6B603B0-9A47-42E4-BC08-D015926BD489}" dt="2026-07-08T14:29:49.720" v="5614" actId="14100"/>
          <ac:spMkLst>
            <pc:docMk/>
            <pc:sldMk cId="141934571" sldId="2599"/>
            <ac:spMk id="2" creationId="{A3C13966-8525-4023-AC1B-8E5D30A2A4FE}"/>
          </ac:spMkLst>
        </pc:spChg>
        <pc:spChg chg="mod">
          <ac:chgData name="A THOMAS (Morriston Primary School)" userId="69908542-e8e9-4468-931f-bab3d2b3b427" providerId="ADAL" clId="{E6B603B0-9A47-42E4-BC08-D015926BD489}" dt="2026-07-08T14:30:02.239" v="5615" actId="255"/>
          <ac:spMkLst>
            <pc:docMk/>
            <pc:sldMk cId="141934571" sldId="2599"/>
            <ac:spMk id="4" creationId="{66D2F2C5-4674-47C6-B372-7F4FCEBD1685}"/>
          </ac:spMkLst>
        </pc:spChg>
      </pc:sldChg>
      <pc:sldChg chg="modSp mod">
        <pc:chgData name="A THOMAS (Morriston Primary School)" userId="69908542-e8e9-4468-931f-bab3d2b3b427" providerId="ADAL" clId="{E6B603B0-9A47-42E4-BC08-D015926BD489}" dt="2026-07-02T12:40:12.662" v="4784" actId="20577"/>
        <pc:sldMkLst>
          <pc:docMk/>
          <pc:sldMk cId="944163262" sldId="2601"/>
        </pc:sldMkLst>
        <pc:graphicFrameChg chg="mod modGraphic">
          <ac:chgData name="A THOMAS (Morriston Primary School)" userId="69908542-e8e9-4468-931f-bab3d2b3b427" providerId="ADAL" clId="{E6B603B0-9A47-42E4-BC08-D015926BD489}" dt="2026-07-02T12:40:12.662" v="4784" actId="20577"/>
          <ac:graphicFrameMkLst>
            <pc:docMk/>
            <pc:sldMk cId="944163262" sldId="2601"/>
            <ac:graphicFrameMk id="5" creationId="{37204CE7-F339-4121-BAF0-E1ABD23A5BF3}"/>
          </ac:graphicFrameMkLst>
        </pc:graphicFrameChg>
      </pc:sldChg>
      <pc:sldChg chg="modSp add del mod">
        <pc:chgData name="A THOMAS (Morriston Primary School)" userId="69908542-e8e9-4468-931f-bab3d2b3b427" providerId="ADAL" clId="{E6B603B0-9A47-42E4-BC08-D015926BD489}" dt="2026-07-08T14:27:46.197" v="5605" actId="113"/>
        <pc:sldMkLst>
          <pc:docMk/>
          <pc:sldMk cId="624268720" sldId="2602"/>
        </pc:sldMkLst>
        <pc:graphicFrameChg chg="modGraphic">
          <ac:chgData name="A THOMAS (Morriston Primary School)" userId="69908542-e8e9-4468-931f-bab3d2b3b427" providerId="ADAL" clId="{E6B603B0-9A47-42E4-BC08-D015926BD489}" dt="2026-07-08T14:27:46.197" v="5605" actId="113"/>
          <ac:graphicFrameMkLst>
            <pc:docMk/>
            <pc:sldMk cId="624268720" sldId="2602"/>
            <ac:graphicFrameMk id="5" creationId="{0A814D3F-B21A-4539-B573-BBE88A526888}"/>
          </ac:graphicFrameMkLst>
        </pc:graphicFrameChg>
      </pc:sldChg>
      <pc:sldChg chg="modSp add del mod">
        <pc:chgData name="A THOMAS (Morriston Primary School)" userId="69908542-e8e9-4468-931f-bab3d2b3b427" providerId="ADAL" clId="{E6B603B0-9A47-42E4-BC08-D015926BD489}" dt="2026-07-08T14:27:53.688" v="5607" actId="113"/>
        <pc:sldMkLst>
          <pc:docMk/>
          <pc:sldMk cId="303516026" sldId="2603"/>
        </pc:sldMkLst>
        <pc:graphicFrameChg chg="modGraphic">
          <ac:chgData name="A THOMAS (Morriston Primary School)" userId="69908542-e8e9-4468-931f-bab3d2b3b427" providerId="ADAL" clId="{E6B603B0-9A47-42E4-BC08-D015926BD489}" dt="2026-07-08T14:27:53.688" v="5607" actId="113"/>
          <ac:graphicFrameMkLst>
            <pc:docMk/>
            <pc:sldMk cId="303516026" sldId="2603"/>
            <ac:graphicFrameMk id="5" creationId="{0A814D3F-B21A-4539-B573-BBE88A526888}"/>
          </ac:graphicFrameMkLst>
        </pc:graphicFrameChg>
      </pc:sldChg>
      <pc:sldChg chg="modSp add del mod">
        <pc:chgData name="A THOMAS (Morriston Primary School)" userId="69908542-e8e9-4468-931f-bab3d2b3b427" providerId="ADAL" clId="{E6B603B0-9A47-42E4-BC08-D015926BD489}" dt="2026-07-08T13:39:21.354" v="5319" actId="6549"/>
        <pc:sldMkLst>
          <pc:docMk/>
          <pc:sldMk cId="2970135487" sldId="2604"/>
        </pc:sldMkLst>
        <pc:graphicFrameChg chg="mod modGraphic">
          <ac:chgData name="A THOMAS (Morriston Primary School)" userId="69908542-e8e9-4468-931f-bab3d2b3b427" providerId="ADAL" clId="{E6B603B0-9A47-42E4-BC08-D015926BD489}" dt="2026-07-08T13:39:21.354" v="5319" actId="6549"/>
          <ac:graphicFrameMkLst>
            <pc:docMk/>
            <pc:sldMk cId="2970135487" sldId="2604"/>
            <ac:graphicFrameMk id="5" creationId="{0A814D3F-B21A-4539-B573-BBE88A526888}"/>
          </ac:graphicFrameMkLst>
        </pc:graphicFrameChg>
      </pc:sldChg>
      <pc:sldChg chg="modSp add del mod">
        <pc:chgData name="A THOMAS (Morriston Primary School)" userId="69908542-e8e9-4468-931f-bab3d2b3b427" providerId="ADAL" clId="{E6B603B0-9A47-42E4-BC08-D015926BD489}" dt="2026-07-08T13:39:28.809" v="5329" actId="20577"/>
        <pc:sldMkLst>
          <pc:docMk/>
          <pc:sldMk cId="373333765" sldId="2605"/>
        </pc:sldMkLst>
        <pc:graphicFrameChg chg="mod modGraphic">
          <ac:chgData name="A THOMAS (Morriston Primary School)" userId="69908542-e8e9-4468-931f-bab3d2b3b427" providerId="ADAL" clId="{E6B603B0-9A47-42E4-BC08-D015926BD489}" dt="2026-07-08T13:39:28.809" v="5329" actId="20577"/>
          <ac:graphicFrameMkLst>
            <pc:docMk/>
            <pc:sldMk cId="373333765" sldId="2605"/>
            <ac:graphicFrameMk id="5" creationId="{0A814D3F-B21A-4539-B573-BBE88A526888}"/>
          </ac:graphicFrameMkLst>
        </pc:graphicFrameChg>
      </pc:sldChg>
      <pc:sldChg chg="modSp add del mod">
        <pc:chgData name="A THOMAS (Morriston Primary School)" userId="69908542-e8e9-4468-931f-bab3d2b3b427" providerId="ADAL" clId="{E6B603B0-9A47-42E4-BC08-D015926BD489}" dt="2026-07-08T13:39:36.917" v="5339" actId="20577"/>
        <pc:sldMkLst>
          <pc:docMk/>
          <pc:sldMk cId="1798652792" sldId="2606"/>
        </pc:sldMkLst>
        <pc:graphicFrameChg chg="mod modGraphic">
          <ac:chgData name="A THOMAS (Morriston Primary School)" userId="69908542-e8e9-4468-931f-bab3d2b3b427" providerId="ADAL" clId="{E6B603B0-9A47-42E4-BC08-D015926BD489}" dt="2026-07-08T13:39:36.917" v="5339" actId="20577"/>
          <ac:graphicFrameMkLst>
            <pc:docMk/>
            <pc:sldMk cId="1798652792" sldId="2606"/>
            <ac:graphicFrameMk id="5" creationId="{0A814D3F-B21A-4539-B573-BBE88A526888}"/>
          </ac:graphicFrameMkLst>
        </pc:graphicFrameChg>
      </pc:sldChg>
      <pc:sldChg chg="modSp add del mod">
        <pc:chgData name="A THOMAS (Morriston Primary School)" userId="69908542-e8e9-4468-931f-bab3d2b3b427" providerId="ADAL" clId="{E6B603B0-9A47-42E4-BC08-D015926BD489}" dt="2026-07-08T14:02:23.519" v="5536" actId="6549"/>
        <pc:sldMkLst>
          <pc:docMk/>
          <pc:sldMk cId="1260882238" sldId="2607"/>
        </pc:sldMkLst>
        <pc:graphicFrameChg chg="mod modGraphic">
          <ac:chgData name="A THOMAS (Morriston Primary School)" userId="69908542-e8e9-4468-931f-bab3d2b3b427" providerId="ADAL" clId="{E6B603B0-9A47-42E4-BC08-D015926BD489}" dt="2026-07-08T14:02:23.519" v="5536" actId="6549"/>
          <ac:graphicFrameMkLst>
            <pc:docMk/>
            <pc:sldMk cId="1260882238" sldId="2607"/>
            <ac:graphicFrameMk id="5" creationId="{0A814D3F-B21A-4539-B573-BBE88A526888}"/>
          </ac:graphicFrameMkLst>
        </pc:graphicFrameChg>
      </pc:sldChg>
      <pc:sldChg chg="modSp add del mod">
        <pc:chgData name="A THOMAS (Morriston Primary School)" userId="69908542-e8e9-4468-931f-bab3d2b3b427" providerId="ADAL" clId="{E6B603B0-9A47-42E4-BC08-D015926BD489}" dt="2026-07-08T14:10:32.109" v="5580" actId="20577"/>
        <pc:sldMkLst>
          <pc:docMk/>
          <pc:sldMk cId="667399878" sldId="2608"/>
        </pc:sldMkLst>
        <pc:graphicFrameChg chg="mod modGraphic">
          <ac:chgData name="A THOMAS (Morriston Primary School)" userId="69908542-e8e9-4468-931f-bab3d2b3b427" providerId="ADAL" clId="{E6B603B0-9A47-42E4-BC08-D015926BD489}" dt="2026-07-08T14:10:32.109" v="5580" actId="20577"/>
          <ac:graphicFrameMkLst>
            <pc:docMk/>
            <pc:sldMk cId="667399878" sldId="2608"/>
            <ac:graphicFrameMk id="5" creationId="{0A814D3F-B21A-4539-B573-BBE88A526888}"/>
          </ac:graphicFrameMkLst>
        </pc:graphicFrameChg>
      </pc:sldChg>
      <pc:sldChg chg="add del">
        <pc:chgData name="A THOMAS (Morriston Primary School)" userId="69908542-e8e9-4468-931f-bab3d2b3b427" providerId="ADAL" clId="{E6B603B0-9A47-42E4-BC08-D015926BD489}" dt="2026-07-08T13:41:14.239" v="5354" actId="2696"/>
        <pc:sldMkLst>
          <pc:docMk/>
          <pc:sldMk cId="1196089926" sldId="2609"/>
        </pc:sldMkLst>
      </pc:sldChg>
      <pc:sldChg chg="add del">
        <pc:chgData name="A THOMAS (Morriston Primary School)" userId="69908542-e8e9-4468-931f-bab3d2b3b427" providerId="ADAL" clId="{E6B603B0-9A47-42E4-BC08-D015926BD489}" dt="2026-07-08T13:41:02.609" v="5353" actId="2696"/>
        <pc:sldMkLst>
          <pc:docMk/>
          <pc:sldMk cId="3758240759" sldId="2610"/>
        </pc:sldMkLst>
      </pc:sldChg>
      <pc:sldChg chg="add del">
        <pc:chgData name="A THOMAS (Morriston Primary School)" userId="69908542-e8e9-4468-931f-bab3d2b3b427" providerId="ADAL" clId="{E6B603B0-9A47-42E4-BC08-D015926BD489}" dt="2026-07-08T13:41:44.920" v="5355" actId="2696"/>
        <pc:sldMkLst>
          <pc:docMk/>
          <pc:sldMk cId="2893985476" sldId="2611"/>
        </pc:sldMkLst>
      </pc:sldChg>
      <pc:sldChg chg="modSp mod">
        <pc:chgData name="A THOMAS (Morriston Primary School)" userId="69908542-e8e9-4468-931f-bab3d2b3b427" providerId="ADAL" clId="{E6B603B0-9A47-42E4-BC08-D015926BD489}" dt="2026-07-13T10:26:13.859" v="5739" actId="20577"/>
        <pc:sldMkLst>
          <pc:docMk/>
          <pc:sldMk cId="517875622" sldId="2612"/>
        </pc:sldMkLst>
        <pc:graphicFrameChg chg="mod modGraphic">
          <ac:chgData name="A THOMAS (Morriston Primary School)" userId="69908542-e8e9-4468-931f-bab3d2b3b427" providerId="ADAL" clId="{E6B603B0-9A47-42E4-BC08-D015926BD489}" dt="2026-06-19T14:54:13.179" v="4531" actId="207"/>
          <ac:graphicFrameMkLst>
            <pc:docMk/>
            <pc:sldMk cId="517875622" sldId="2612"/>
            <ac:graphicFrameMk id="3" creationId="{F9E64173-8A29-6C8A-5FF2-D9A56C68E1EA}"/>
          </ac:graphicFrameMkLst>
        </pc:graphicFrameChg>
        <pc:graphicFrameChg chg="modGraphic">
          <ac:chgData name="A THOMAS (Morriston Primary School)" userId="69908542-e8e9-4468-931f-bab3d2b3b427" providerId="ADAL" clId="{E6B603B0-9A47-42E4-BC08-D015926BD489}" dt="2026-07-13T10:26:13.859" v="5739" actId="20577"/>
          <ac:graphicFrameMkLst>
            <pc:docMk/>
            <pc:sldMk cId="517875622" sldId="2612"/>
            <ac:graphicFrameMk id="8" creationId="{31DA90A7-6C3E-5329-D083-611003C9F9B2}"/>
          </ac:graphicFrameMkLst>
        </pc:graphicFrameChg>
      </pc:sldChg>
      <pc:sldChg chg="modSp mod ord">
        <pc:chgData name="A THOMAS (Morriston Primary School)" userId="69908542-e8e9-4468-931f-bab3d2b3b427" providerId="ADAL" clId="{E6B603B0-9A47-42E4-BC08-D015926BD489}" dt="2026-07-15T11:45:39.504" v="7000"/>
        <pc:sldMkLst>
          <pc:docMk/>
          <pc:sldMk cId="1736736569" sldId="2613"/>
        </pc:sldMkLst>
        <pc:graphicFrameChg chg="mod modGraphic">
          <ac:chgData name="A THOMAS (Morriston Primary School)" userId="69908542-e8e9-4468-931f-bab3d2b3b427" providerId="ADAL" clId="{E6B603B0-9A47-42E4-BC08-D015926BD489}" dt="2026-07-15T11:45:39.504" v="7000"/>
          <ac:graphicFrameMkLst>
            <pc:docMk/>
            <pc:sldMk cId="1736736569" sldId="2613"/>
            <ac:graphicFrameMk id="2" creationId="{D3D1BC9A-685A-078B-69F4-65990219CA05}"/>
          </ac:graphicFrameMkLst>
        </pc:graphicFrameChg>
        <pc:graphicFrameChg chg="mod modGraphic">
          <ac:chgData name="A THOMAS (Morriston Primary School)" userId="69908542-e8e9-4468-931f-bab3d2b3b427" providerId="ADAL" clId="{E6B603B0-9A47-42E4-BC08-D015926BD489}" dt="2026-07-02T14:54:03.505" v="4908" actId="20577"/>
          <ac:graphicFrameMkLst>
            <pc:docMk/>
            <pc:sldMk cId="1736736569" sldId="2613"/>
            <ac:graphicFrameMk id="11" creationId="{D048E935-E31E-AFF9-FE59-1F1DDB5509F5}"/>
          </ac:graphicFrameMkLst>
        </pc:graphicFrameChg>
      </pc:sldChg>
      <pc:sldChg chg="modSp mod">
        <pc:chgData name="A THOMAS (Morriston Primary School)" userId="69908542-e8e9-4468-931f-bab3d2b3b427" providerId="ADAL" clId="{E6B603B0-9A47-42E4-BC08-D015926BD489}" dt="2026-07-08T14:15:41.777" v="5583" actId="1076"/>
        <pc:sldMkLst>
          <pc:docMk/>
          <pc:sldMk cId="1443273847" sldId="2615"/>
        </pc:sldMkLst>
        <pc:graphicFrameChg chg="mod modGraphic">
          <ac:chgData name="A THOMAS (Morriston Primary School)" userId="69908542-e8e9-4468-931f-bab3d2b3b427" providerId="ADAL" clId="{E6B603B0-9A47-42E4-BC08-D015926BD489}" dt="2026-07-08T14:15:41.777" v="5583" actId="1076"/>
          <ac:graphicFrameMkLst>
            <pc:docMk/>
            <pc:sldMk cId="1443273847" sldId="2615"/>
            <ac:graphicFrameMk id="5" creationId="{04445781-5AC6-436E-9A39-D4CB42BF8C2D}"/>
          </ac:graphicFrameMkLst>
        </pc:graphicFrameChg>
      </pc:sldChg>
      <pc:sldChg chg="addSp delSp modSp mod">
        <pc:chgData name="A THOMAS (Morriston Primary School)" userId="69908542-e8e9-4468-931f-bab3d2b3b427" providerId="ADAL" clId="{E6B603B0-9A47-42E4-BC08-D015926BD489}" dt="2026-06-19T13:53:09.480" v="4007" actId="20577"/>
        <pc:sldMkLst>
          <pc:docMk/>
          <pc:sldMk cId="2676906691" sldId="2618"/>
        </pc:sldMkLst>
        <pc:graphicFrameChg chg="del mod modGraphic">
          <ac:chgData name="A THOMAS (Morriston Primary School)" userId="69908542-e8e9-4468-931f-bab3d2b3b427" providerId="ADAL" clId="{E6B603B0-9A47-42E4-BC08-D015926BD489}" dt="2026-06-04T10:13:52.445" v="855" actId="478"/>
          <ac:graphicFrameMkLst>
            <pc:docMk/>
            <pc:sldMk cId="2676906691" sldId="2618"/>
            <ac:graphicFrameMk id="3" creationId="{28D4004C-B8C7-4274-8CC1-EA23A5E99CD8}"/>
          </ac:graphicFrameMkLst>
        </pc:graphicFrameChg>
        <pc:graphicFrameChg chg="add mod modGraphic">
          <ac:chgData name="A THOMAS (Morriston Primary School)" userId="69908542-e8e9-4468-931f-bab3d2b3b427" providerId="ADAL" clId="{E6B603B0-9A47-42E4-BC08-D015926BD489}" dt="2026-06-19T13:53:09.480" v="4007" actId="20577"/>
          <ac:graphicFrameMkLst>
            <pc:docMk/>
            <pc:sldMk cId="2676906691" sldId="2618"/>
            <ac:graphicFrameMk id="4" creationId="{328EDD94-3D0A-41AF-A368-73B1B9482BB3}"/>
          </ac:graphicFrameMkLst>
        </pc:graphicFrameChg>
      </pc:sldChg>
      <pc:sldChg chg="add">
        <pc:chgData name="A THOMAS (Morriston Primary School)" userId="69908542-e8e9-4468-931f-bab3d2b3b427" providerId="ADAL" clId="{E6B603B0-9A47-42E4-BC08-D015926BD489}" dt="2026-06-04T13:49:35.165" v="910"/>
        <pc:sldMkLst>
          <pc:docMk/>
          <pc:sldMk cId="24958302" sldId="2619"/>
        </pc:sldMkLst>
      </pc:sldChg>
      <pc:sldChg chg="modSp add mod">
        <pc:chgData name="A THOMAS (Morriston Primary School)" userId="69908542-e8e9-4468-931f-bab3d2b3b427" providerId="ADAL" clId="{E6B603B0-9A47-42E4-BC08-D015926BD489}" dt="2026-07-01T13:59:35.993" v="4667" actId="20577"/>
        <pc:sldMkLst>
          <pc:docMk/>
          <pc:sldMk cId="4264633819" sldId="2620"/>
        </pc:sldMkLst>
        <pc:graphicFrameChg chg="modGraphic">
          <ac:chgData name="A THOMAS (Morriston Primary School)" userId="69908542-e8e9-4468-931f-bab3d2b3b427" providerId="ADAL" clId="{E6B603B0-9A47-42E4-BC08-D015926BD489}" dt="2026-07-01T13:59:35.993" v="4667" actId="20577"/>
          <ac:graphicFrameMkLst>
            <pc:docMk/>
            <pc:sldMk cId="4264633819" sldId="2620"/>
            <ac:graphicFrameMk id="5" creationId="{EB8B116F-BCAB-4A95-909D-BC753E3C2D6C}"/>
          </ac:graphicFrameMkLst>
        </pc:graphicFrameChg>
      </pc:sldChg>
      <pc:sldChg chg="modSp add mod setBg modNotesTx">
        <pc:chgData name="A THOMAS (Morriston Primary School)" userId="69908542-e8e9-4468-931f-bab3d2b3b427" providerId="ADAL" clId="{E6B603B0-9A47-42E4-BC08-D015926BD489}" dt="2026-07-01T13:13:36.529" v="4650" actId="20577"/>
        <pc:sldMkLst>
          <pc:docMk/>
          <pc:sldMk cId="4270478412" sldId="2621"/>
        </pc:sldMkLst>
        <pc:graphicFrameChg chg="mod modGraphic">
          <ac:chgData name="A THOMAS (Morriston Primary School)" userId="69908542-e8e9-4468-931f-bab3d2b3b427" providerId="ADAL" clId="{E6B603B0-9A47-42E4-BC08-D015926BD489}" dt="2026-07-01T13:13:36.529" v="4650" actId="20577"/>
          <ac:graphicFrameMkLst>
            <pc:docMk/>
            <pc:sldMk cId="4270478412" sldId="2621"/>
            <ac:graphicFrameMk id="5" creationId="{61E2AC8B-1C06-4B33-8E55-16A52873C819}"/>
          </ac:graphicFrameMkLst>
        </pc:graphicFrameChg>
      </pc:sldChg>
      <pc:sldChg chg="add">
        <pc:chgData name="A THOMAS (Morriston Primary School)" userId="69908542-e8e9-4468-931f-bab3d2b3b427" providerId="ADAL" clId="{E6B603B0-9A47-42E4-BC08-D015926BD489}" dt="2026-06-04T14:08:44.394" v="916"/>
        <pc:sldMkLst>
          <pc:docMk/>
          <pc:sldMk cId="741653633" sldId="2622"/>
        </pc:sldMkLst>
      </pc:sldChg>
      <pc:sldChg chg="modSp add mod">
        <pc:chgData name="A THOMAS (Morriston Primary School)" userId="69908542-e8e9-4468-931f-bab3d2b3b427" providerId="ADAL" clId="{E6B603B0-9A47-42E4-BC08-D015926BD489}" dt="2026-07-08T14:25:30.024" v="5602" actId="207"/>
        <pc:sldMkLst>
          <pc:docMk/>
          <pc:sldMk cId="126336182" sldId="2623"/>
        </pc:sldMkLst>
        <pc:spChg chg="mod">
          <ac:chgData name="A THOMAS (Morriston Primary School)" userId="69908542-e8e9-4468-931f-bab3d2b3b427" providerId="ADAL" clId="{E6B603B0-9A47-42E4-BC08-D015926BD489}" dt="2026-06-15T12:17:23.647" v="1104" actId="20577"/>
          <ac:spMkLst>
            <pc:docMk/>
            <pc:sldMk cId="126336182" sldId="2623"/>
            <ac:spMk id="2" creationId="{74DF6B1C-FEF7-4919-BFEE-984B38F8E087}"/>
          </ac:spMkLst>
        </pc:spChg>
        <pc:graphicFrameChg chg="mod modGraphic">
          <ac:chgData name="A THOMAS (Morriston Primary School)" userId="69908542-e8e9-4468-931f-bab3d2b3b427" providerId="ADAL" clId="{E6B603B0-9A47-42E4-BC08-D015926BD489}" dt="2026-07-08T14:25:30.024" v="5602" actId="207"/>
          <ac:graphicFrameMkLst>
            <pc:docMk/>
            <pc:sldMk cId="126336182" sldId="2623"/>
            <ac:graphicFrameMk id="5" creationId="{37204CE7-F339-4121-BAF0-E1ABD23A5BF3}"/>
          </ac:graphicFrameMkLst>
        </pc:graphicFrameChg>
      </pc:sldChg>
      <pc:sldChg chg="modSp add mod">
        <pc:chgData name="A THOMAS (Morriston Primary School)" userId="69908542-e8e9-4468-931f-bab3d2b3b427" providerId="ADAL" clId="{E6B603B0-9A47-42E4-BC08-D015926BD489}" dt="2026-07-15T11:43:37.360" v="6992" actId="20577"/>
        <pc:sldMkLst>
          <pc:docMk/>
          <pc:sldMk cId="904321198" sldId="2624"/>
        </pc:sldMkLst>
        <pc:graphicFrameChg chg="modGraphic">
          <ac:chgData name="A THOMAS (Morriston Primary School)" userId="69908542-e8e9-4468-931f-bab3d2b3b427" providerId="ADAL" clId="{E6B603B0-9A47-42E4-BC08-D015926BD489}" dt="2026-07-15T11:43:37.360" v="6992" actId="20577"/>
          <ac:graphicFrameMkLst>
            <pc:docMk/>
            <pc:sldMk cId="904321198" sldId="2624"/>
            <ac:graphicFrameMk id="2" creationId="{9BC0E8D4-0023-440D-A9C8-291D3BBF6D49}"/>
          </ac:graphicFrameMkLst>
        </pc:graphicFrameChg>
        <pc:graphicFrameChg chg="mod modGraphic">
          <ac:chgData name="A THOMAS (Morriston Primary School)" userId="69908542-e8e9-4468-931f-bab3d2b3b427" providerId="ADAL" clId="{E6B603B0-9A47-42E4-BC08-D015926BD489}" dt="2026-07-15T11:41:11.165" v="6750" actId="6549"/>
          <ac:graphicFrameMkLst>
            <pc:docMk/>
            <pc:sldMk cId="904321198" sldId="2624"/>
            <ac:graphicFrameMk id="11" creationId="{A6737449-1FAE-4390-A2A1-5479A9146619}"/>
          </ac:graphicFrameMkLst>
        </pc:graphicFrameChg>
        <pc:picChg chg="mod">
          <ac:chgData name="A THOMAS (Morriston Primary School)" userId="69908542-e8e9-4468-931f-bab3d2b3b427" providerId="ADAL" clId="{E6B603B0-9A47-42E4-BC08-D015926BD489}" dt="2026-07-15T11:31:09.558" v="6469" actId="1076"/>
          <ac:picMkLst>
            <pc:docMk/>
            <pc:sldMk cId="904321198" sldId="2624"/>
            <ac:picMk id="6" creationId="{6B7EE42F-9AB5-4B62-8425-77DB8C389CF9}"/>
          </ac:picMkLst>
        </pc:picChg>
      </pc:sldChg>
    </pc:docChg>
  </pc:docChgLst>
  <pc:docChgLst>
    <pc:chgData name="A THOMAS (Morriston Primary School)" userId="69908542-e8e9-4468-931f-bab3d2b3b427" providerId="ADAL" clId="{9A4E3A88-9105-4159-9853-F98FB8AC1891}"/>
    <pc:docChg chg="undo custSel modSld">
      <pc:chgData name="A THOMAS (Morriston Primary School)" userId="69908542-e8e9-4468-931f-bab3d2b3b427" providerId="ADAL" clId="{9A4E3A88-9105-4159-9853-F98FB8AC1891}" dt="2026-10-05T08:52:18.712" v="1115" actId="14100"/>
      <pc:docMkLst>
        <pc:docMk/>
      </pc:docMkLst>
      <pc:sldChg chg="modSp mod">
        <pc:chgData name="A THOMAS (Morriston Primary School)" userId="69908542-e8e9-4468-931f-bab3d2b3b427" providerId="ADAL" clId="{9A4E3A88-9105-4159-9853-F98FB8AC1891}" dt="2026-09-21T13:12:11.153" v="704" actId="20577"/>
        <pc:sldMkLst>
          <pc:docMk/>
          <pc:sldMk cId="3612599813" sldId="2564"/>
        </pc:sldMkLst>
        <pc:spChg chg="mod">
          <ac:chgData name="A THOMAS (Morriston Primary School)" userId="69908542-e8e9-4468-931f-bab3d2b3b427" providerId="ADAL" clId="{9A4E3A88-9105-4159-9853-F98FB8AC1891}" dt="2026-09-21T13:12:11.153" v="704" actId="20577"/>
          <ac:spMkLst>
            <pc:docMk/>
            <pc:sldMk cId="3612599813" sldId="2564"/>
            <ac:spMk id="9" creationId="{5A07B791-85AB-436A-ACF8-8EE363BD51CA}"/>
          </ac:spMkLst>
        </pc:spChg>
      </pc:sldChg>
      <pc:sldChg chg="modSp mod">
        <pc:chgData name="A THOMAS (Morriston Primary School)" userId="69908542-e8e9-4468-931f-bab3d2b3b427" providerId="ADAL" clId="{9A4E3A88-9105-4159-9853-F98FB8AC1891}" dt="2026-09-25T13:11:02.408" v="862" actId="20577"/>
        <pc:sldMkLst>
          <pc:docMk/>
          <pc:sldMk cId="1650885663" sldId="2581"/>
        </pc:sldMkLst>
        <pc:graphicFrameChg chg="modGraphic">
          <ac:chgData name="A THOMAS (Morriston Primary School)" userId="69908542-e8e9-4468-931f-bab3d2b3b427" providerId="ADAL" clId="{9A4E3A88-9105-4159-9853-F98FB8AC1891}" dt="2026-09-25T13:11:02.408" v="862" actId="20577"/>
          <ac:graphicFrameMkLst>
            <pc:docMk/>
            <pc:sldMk cId="1650885663" sldId="2581"/>
            <ac:graphicFrameMk id="7" creationId="{FF652B5F-2935-4B00-90D4-21BDF83DDE35}"/>
          </ac:graphicFrameMkLst>
        </pc:graphicFrameChg>
      </pc:sldChg>
      <pc:sldChg chg="modSp mod">
        <pc:chgData name="A THOMAS (Morriston Primary School)" userId="69908542-e8e9-4468-931f-bab3d2b3b427" providerId="ADAL" clId="{9A4E3A88-9105-4159-9853-F98FB8AC1891}" dt="2026-09-25T13:20:20.577" v="1069" actId="20577"/>
        <pc:sldMkLst>
          <pc:docMk/>
          <pc:sldMk cId="1939424629" sldId="2588"/>
        </pc:sldMkLst>
        <pc:graphicFrameChg chg="modGraphic">
          <ac:chgData name="A THOMAS (Morriston Primary School)" userId="69908542-e8e9-4468-931f-bab3d2b3b427" providerId="ADAL" clId="{9A4E3A88-9105-4159-9853-F98FB8AC1891}" dt="2026-09-25T13:20:20.577" v="1069" actId="20577"/>
          <ac:graphicFrameMkLst>
            <pc:docMk/>
            <pc:sldMk cId="1939424629" sldId="2588"/>
            <ac:graphicFrameMk id="8" creationId="{487AFA9E-1E7D-44DA-B10F-2AF60E1A0428}"/>
          </ac:graphicFrameMkLst>
        </pc:graphicFrameChg>
      </pc:sldChg>
      <pc:sldChg chg="modSp mod">
        <pc:chgData name="A THOMAS (Morriston Primary School)" userId="69908542-e8e9-4468-931f-bab3d2b3b427" providerId="ADAL" clId="{9A4E3A88-9105-4159-9853-F98FB8AC1891}" dt="2026-09-25T13:25:20.712" v="1087" actId="20577"/>
        <pc:sldMkLst>
          <pc:docMk/>
          <pc:sldMk cId="246592696" sldId="2589"/>
        </pc:sldMkLst>
        <pc:graphicFrameChg chg="mod modGraphic">
          <ac:chgData name="A THOMAS (Morriston Primary School)" userId="69908542-e8e9-4468-931f-bab3d2b3b427" providerId="ADAL" clId="{9A4E3A88-9105-4159-9853-F98FB8AC1891}" dt="2026-09-25T13:25:20.712" v="1087" actId="20577"/>
          <ac:graphicFrameMkLst>
            <pc:docMk/>
            <pc:sldMk cId="246592696" sldId="2589"/>
            <ac:graphicFrameMk id="8" creationId="{E54F6F63-252B-4E7A-85BD-1253DAB29690}"/>
          </ac:graphicFrameMkLst>
        </pc:graphicFrameChg>
      </pc:sldChg>
      <pc:sldChg chg="modSp mod">
        <pc:chgData name="A THOMAS (Morriston Primary School)" userId="69908542-e8e9-4468-931f-bab3d2b3b427" providerId="ADAL" clId="{9A4E3A88-9105-4159-9853-F98FB8AC1891}" dt="2026-09-18T09:53:41.597" v="694" actId="20577"/>
        <pc:sldMkLst>
          <pc:docMk/>
          <pc:sldMk cId="2181776926" sldId="2591"/>
        </pc:sldMkLst>
        <pc:graphicFrameChg chg="modGraphic">
          <ac:chgData name="A THOMAS (Morriston Primary School)" userId="69908542-e8e9-4468-931f-bab3d2b3b427" providerId="ADAL" clId="{9A4E3A88-9105-4159-9853-F98FB8AC1891}" dt="2026-09-18T09:53:41.597" v="694" actId="20577"/>
          <ac:graphicFrameMkLst>
            <pc:docMk/>
            <pc:sldMk cId="2181776926" sldId="2591"/>
            <ac:graphicFrameMk id="11" creationId="{A6737449-1FAE-4390-A2A1-5479A9146619}"/>
          </ac:graphicFrameMkLst>
        </pc:graphicFrameChg>
      </pc:sldChg>
      <pc:sldChg chg="modSp mod">
        <pc:chgData name="A THOMAS (Morriston Primary School)" userId="69908542-e8e9-4468-931f-bab3d2b3b427" providerId="ADAL" clId="{9A4E3A88-9105-4159-9853-F98FB8AC1891}" dt="2026-09-25T13:07:34.417" v="717" actId="20577"/>
        <pc:sldMkLst>
          <pc:docMk/>
          <pc:sldMk cId="2539547736" sldId="2593"/>
        </pc:sldMkLst>
        <pc:graphicFrameChg chg="mod modGraphic">
          <ac:chgData name="A THOMAS (Morriston Primary School)" userId="69908542-e8e9-4468-931f-bab3d2b3b427" providerId="ADAL" clId="{9A4E3A88-9105-4159-9853-F98FB8AC1891}" dt="2026-09-25T13:07:34.417" v="717" actId="20577"/>
          <ac:graphicFrameMkLst>
            <pc:docMk/>
            <pc:sldMk cId="2539547736" sldId="2593"/>
            <ac:graphicFrameMk id="11" creationId="{A6737449-1FAE-4390-A2A1-5479A9146619}"/>
          </ac:graphicFrameMkLst>
        </pc:graphicFrameChg>
      </pc:sldChg>
      <pc:sldChg chg="modSp mod">
        <pc:chgData name="A THOMAS (Morriston Primary School)" userId="69908542-e8e9-4468-931f-bab3d2b3b427" providerId="ADAL" clId="{9A4E3A88-9105-4159-9853-F98FB8AC1891}" dt="2026-09-14T10:16:51.081" v="76" actId="1076"/>
        <pc:sldMkLst>
          <pc:docMk/>
          <pc:sldMk cId="1736736569" sldId="2613"/>
        </pc:sldMkLst>
        <pc:graphicFrameChg chg="mod modGraphic">
          <ac:chgData name="A THOMAS (Morriston Primary School)" userId="69908542-e8e9-4468-931f-bab3d2b3b427" providerId="ADAL" clId="{9A4E3A88-9105-4159-9853-F98FB8AC1891}" dt="2026-09-14T10:16:51.081" v="76" actId="1076"/>
          <ac:graphicFrameMkLst>
            <pc:docMk/>
            <pc:sldMk cId="1736736569" sldId="2613"/>
            <ac:graphicFrameMk id="11" creationId="{D048E935-E31E-AFF9-FE59-1F1DDB5509F5}"/>
          </ac:graphicFrameMkLst>
        </pc:graphicFrameChg>
      </pc:sldChg>
      <pc:sldChg chg="addSp delSp modSp mod">
        <pc:chgData name="A THOMAS (Morriston Primary School)" userId="69908542-e8e9-4468-931f-bab3d2b3b427" providerId="ADAL" clId="{9A4E3A88-9105-4159-9853-F98FB8AC1891}" dt="2026-10-05T08:52:18.712" v="1115" actId="14100"/>
        <pc:sldMkLst>
          <pc:docMk/>
          <pc:sldMk cId="1851665772" sldId="2617"/>
        </pc:sldMkLst>
        <pc:spChg chg="add del mod">
          <ac:chgData name="A THOMAS (Morriston Primary School)" userId="69908542-e8e9-4468-931f-bab3d2b3b427" providerId="ADAL" clId="{9A4E3A88-9105-4159-9853-F98FB8AC1891}" dt="2026-10-05T08:51:53.910" v="1109" actId="1076"/>
          <ac:spMkLst>
            <pc:docMk/>
            <pc:sldMk cId="1851665772" sldId="2617"/>
            <ac:spMk id="4" creationId="{1BF0A4A9-EAEA-C9BE-2530-80DD3F87D59C}"/>
          </ac:spMkLst>
        </pc:spChg>
        <pc:picChg chg="add mod">
          <ac:chgData name="A THOMAS (Morriston Primary School)" userId="69908542-e8e9-4468-931f-bab3d2b3b427" providerId="ADAL" clId="{9A4E3A88-9105-4159-9853-F98FB8AC1891}" dt="2026-10-05T08:52:18.712" v="1115" actId="14100"/>
          <ac:picMkLst>
            <pc:docMk/>
            <pc:sldMk cId="1851665772" sldId="2617"/>
            <ac:picMk id="7" creationId="{D0FC9DC0-A776-200C-0F6D-51B98A3ABF37}"/>
          </ac:picMkLst>
        </pc:picChg>
        <pc:picChg chg="del">
          <ac:chgData name="A THOMAS (Morriston Primary School)" userId="69908542-e8e9-4468-931f-bab3d2b3b427" providerId="ADAL" clId="{9A4E3A88-9105-4159-9853-F98FB8AC1891}" dt="2026-10-05T08:49:45.372" v="1088" actId="478"/>
          <ac:picMkLst>
            <pc:docMk/>
            <pc:sldMk cId="1851665772" sldId="2617"/>
            <ac:picMk id="8" creationId="{A4567C15-D8CB-4D55-9B29-E8E6B588FC73}"/>
          </ac:picMkLst>
        </pc:picChg>
        <pc:picChg chg="add del mod ord">
          <ac:chgData name="A THOMAS (Morriston Primary School)" userId="69908542-e8e9-4468-931f-bab3d2b3b427" providerId="ADAL" clId="{9A4E3A88-9105-4159-9853-F98FB8AC1891}" dt="2026-10-05T08:50:33.961" v="1095" actId="22"/>
          <ac:picMkLst>
            <pc:docMk/>
            <pc:sldMk cId="1851665772" sldId="2617"/>
            <ac:picMk id="10" creationId="{D5D2ADEC-F7EE-6F7A-24C8-E9D383931403}"/>
          </ac:picMkLst>
        </pc:picChg>
        <pc:picChg chg="add mod">
          <ac:chgData name="A THOMAS (Morriston Primary School)" userId="69908542-e8e9-4468-931f-bab3d2b3b427" providerId="ADAL" clId="{9A4E3A88-9105-4159-9853-F98FB8AC1891}" dt="2026-10-05T08:52:15.360" v="1114" actId="14100"/>
          <ac:picMkLst>
            <pc:docMk/>
            <pc:sldMk cId="1851665772" sldId="2617"/>
            <ac:picMk id="12" creationId="{644637B1-DCFF-E0B9-97E1-3F89E04D3A63}"/>
          </ac:picMkLst>
        </pc:picChg>
        <pc:picChg chg="add mod">
          <ac:chgData name="A THOMAS (Morriston Primary School)" userId="69908542-e8e9-4468-931f-bab3d2b3b427" providerId="ADAL" clId="{9A4E3A88-9105-4159-9853-F98FB8AC1891}" dt="2026-10-05T08:51:59.415" v="1110" actId="1076"/>
          <ac:picMkLst>
            <pc:docMk/>
            <pc:sldMk cId="1851665772" sldId="2617"/>
            <ac:picMk id="14" creationId="{BFA3338F-5D28-26A2-780A-CDBB686C93B9}"/>
          </ac:picMkLst>
        </pc:picChg>
      </pc:sldChg>
      <pc:sldChg chg="modSp mod">
        <pc:chgData name="A THOMAS (Morriston Primary School)" userId="69908542-e8e9-4468-931f-bab3d2b3b427" providerId="ADAL" clId="{9A4E3A88-9105-4159-9853-F98FB8AC1891}" dt="2026-09-18T11:38:46.456" v="700" actId="20577"/>
        <pc:sldMkLst>
          <pc:docMk/>
          <pc:sldMk cId="4264633819" sldId="2620"/>
        </pc:sldMkLst>
        <pc:graphicFrameChg chg="modGraphic">
          <ac:chgData name="A THOMAS (Morriston Primary School)" userId="69908542-e8e9-4468-931f-bab3d2b3b427" providerId="ADAL" clId="{9A4E3A88-9105-4159-9853-F98FB8AC1891}" dt="2026-09-18T11:38:46.456" v="700" actId="20577"/>
          <ac:graphicFrameMkLst>
            <pc:docMk/>
            <pc:sldMk cId="4264633819" sldId="2620"/>
            <ac:graphicFrameMk id="5" creationId="{EB8B116F-BCAB-4A95-909D-BC753E3C2D6C}"/>
          </ac:graphicFrameMkLst>
        </pc:graphicFrameChg>
      </pc:sldChg>
      <pc:sldChg chg="modSp mod">
        <pc:chgData name="A THOMAS (Morriston Primary School)" userId="69908542-e8e9-4468-931f-bab3d2b3b427" providerId="ADAL" clId="{9A4E3A88-9105-4159-9853-F98FB8AC1891}" dt="2026-09-25T13:15:29.685" v="866" actId="20577"/>
        <pc:sldMkLst>
          <pc:docMk/>
          <pc:sldMk cId="904321198" sldId="2624"/>
        </pc:sldMkLst>
        <pc:graphicFrameChg chg="mod modGraphic">
          <ac:chgData name="A THOMAS (Morriston Primary School)" userId="69908542-e8e9-4468-931f-bab3d2b3b427" providerId="ADAL" clId="{9A4E3A88-9105-4159-9853-F98FB8AC1891}" dt="2026-09-25T13:15:29.685" v="866" actId="20577"/>
          <ac:graphicFrameMkLst>
            <pc:docMk/>
            <pc:sldMk cId="904321198" sldId="2624"/>
            <ac:graphicFrameMk id="11" creationId="{A6737449-1FAE-4390-A2A1-5479A9146619}"/>
          </ac:graphicFrameMkLst>
        </pc:graphicFrame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8D93704-2233-480F-A7DE-7BF3AD672174}" type="datetimeFigureOut">
              <a:t>10/5/2026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7EAD02A-A5DC-487E-B139-B92C404CB9DC}" type="slidenum">
              <a:t>‹#›</a:t>
            </a:fld>
            <a:endParaRPr lang="en-US"/>
          </a:p>
        </p:txBody>
      </p:sp>
    </p:spTree>
    <p:extLst>
      <p:ext uri="{BB962C8B-B14F-4D97-AF65-F5344CB8AC3E}">
        <p14:creationId xmlns:p14="http://schemas.microsoft.com/office/powerpoint/2010/main" val="352959688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
</a:t>
            </a:r>
          </a:p>
        </p:txBody>
      </p:sp>
      <p:sp>
        <p:nvSpPr>
          <p:cNvPr id="4" name="Slide Number Placeholder 3"/>
          <p:cNvSpPr>
            <a:spLocks noGrp="1"/>
          </p:cNvSpPr>
          <p:nvPr>
            <p:ph type="sldNum" sz="quarter" idx="5"/>
          </p:nvPr>
        </p:nvSpPr>
        <p:spPr/>
        <p:txBody>
          <a:bodyPr/>
          <a:lstStyle/>
          <a:p>
            <a:fld id="{3C45F5BF-0A48-4BE9-9538-DF47B5B2BACC}" type="slidenum">
              <a:t>1</a:t>
            </a:fld>
            <a:endParaRPr lang="en-US"/>
          </a:p>
        </p:txBody>
      </p:sp>
    </p:spTree>
    <p:extLst>
      <p:ext uri="{BB962C8B-B14F-4D97-AF65-F5344CB8AC3E}">
        <p14:creationId xmlns:p14="http://schemas.microsoft.com/office/powerpoint/2010/main" val="403709871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7EAD02A-A5DC-487E-B139-B92C404CB9DC}" type="slidenum">
              <a:rPr lang="en-GB" smtClean="0"/>
              <a:t>2</a:t>
            </a:fld>
            <a:endParaRPr lang="en-GB"/>
          </a:p>
        </p:txBody>
      </p:sp>
    </p:spTree>
    <p:extLst>
      <p:ext uri="{BB962C8B-B14F-4D97-AF65-F5344CB8AC3E}">
        <p14:creationId xmlns:p14="http://schemas.microsoft.com/office/powerpoint/2010/main" val="139323219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
School Vision and Mission, School Context
</a:t>
            </a:r>
          </a:p>
        </p:txBody>
      </p:sp>
      <p:sp>
        <p:nvSpPr>
          <p:cNvPr id="4" name="Slide Number Placeholder 3"/>
          <p:cNvSpPr>
            <a:spLocks noGrp="1"/>
          </p:cNvSpPr>
          <p:nvPr>
            <p:ph type="sldNum" sz="quarter" idx="5"/>
          </p:nvPr>
        </p:nvSpPr>
        <p:spPr/>
        <p:txBody>
          <a:bodyPr/>
          <a:lstStyle/>
          <a:p>
            <a:fld id="{3C45F5BF-0A48-4BE9-9538-DF47B5B2BACC}" type="slidenum">
              <a:t>3</a:t>
            </a:fld>
            <a:endParaRPr lang="en-US"/>
          </a:p>
        </p:txBody>
      </p:sp>
    </p:spTree>
    <p:extLst>
      <p:ext uri="{BB962C8B-B14F-4D97-AF65-F5344CB8AC3E}">
        <p14:creationId xmlns:p14="http://schemas.microsoft.com/office/powerpoint/2010/main" val="249815338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Morriston Primary School’s vision, ‘Your Right to be the best you can be,’ underpins every aspect of its development plan. This vision emphasizes inclusivity, well-being, and the holistic development of pupils, ensuring they become healthy, happy, digitally competent, creative, confident, and resilient individuals. The mission statement, ‘Together Everyone Achieves More,’ reflects the collaborative ethos of the school, where staff, pupils, parents, and the wider community work in partnership to achieve shared goals. The vision and mission are aligned with the Curriculum for Wales, focusing on learner progression and the four purposes: ambitious, capable learners; enterprising, creative contributors; ethical, informed citizens; and healthy, confident individuals. These guiding principles inform strategic priorities, resource allocation, and professional learning initiatives, ensuring that every decision supports the overarching aim of enabling pupils to reach their full potential. The school’s commitment to equity and well-being is evident in its emphasis on emotional health, inclusivity, and fostering positive attitudes toward learning. By embedding these values into daily practice, Morriston Primary creates an environment where pupils thrive academically, socially, and emotionally.
</a:t>
            </a:r>
          </a:p>
        </p:txBody>
      </p:sp>
      <p:sp>
        <p:nvSpPr>
          <p:cNvPr id="4" name="Slide Number Placeholder 3"/>
          <p:cNvSpPr>
            <a:spLocks noGrp="1"/>
          </p:cNvSpPr>
          <p:nvPr>
            <p:ph type="sldNum" sz="quarter" idx="5"/>
          </p:nvPr>
        </p:nvSpPr>
        <p:spPr/>
        <p:txBody>
          <a:bodyPr/>
          <a:lstStyle/>
          <a:p>
            <a:fld id="{3C45F5BF-0A48-4BE9-9538-DF47B5B2BACC}" type="slidenum">
              <a:t>4</a:t>
            </a:fld>
            <a:endParaRPr lang="en-US"/>
          </a:p>
        </p:txBody>
      </p:sp>
    </p:spTree>
    <p:extLst>
      <p:ext uri="{BB962C8B-B14F-4D97-AF65-F5344CB8AC3E}">
        <p14:creationId xmlns:p14="http://schemas.microsoft.com/office/powerpoint/2010/main" val="400044207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t>
            </a:r>
          </a:p>
        </p:txBody>
      </p:sp>
      <p:sp>
        <p:nvSpPr>
          <p:cNvPr id="4" name="Slide Number Placeholder 3"/>
          <p:cNvSpPr>
            <a:spLocks noGrp="1"/>
          </p:cNvSpPr>
          <p:nvPr>
            <p:ph type="sldNum" sz="quarter" idx="5"/>
          </p:nvPr>
        </p:nvSpPr>
        <p:spPr/>
        <p:txBody>
          <a:bodyPr/>
          <a:lstStyle/>
          <a:p>
            <a:fld id="{3C45F5BF-0A48-4BE9-9538-DF47B5B2BACC}" type="slidenum">
              <a:t>5</a:t>
            </a:fld>
            <a:endParaRPr lang="en-US"/>
          </a:p>
        </p:txBody>
      </p:sp>
    </p:spTree>
    <p:extLst>
      <p:ext uri="{BB962C8B-B14F-4D97-AF65-F5344CB8AC3E}">
        <p14:creationId xmlns:p14="http://schemas.microsoft.com/office/powerpoint/2010/main" val="150027890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7EAD02A-A5DC-487E-B139-B92C404CB9DC}" type="slidenum">
              <a:rPr lang="en-GB" smtClean="0"/>
              <a:t>6</a:t>
            </a:fld>
            <a:endParaRPr lang="en-GB"/>
          </a:p>
        </p:txBody>
      </p:sp>
    </p:spTree>
    <p:extLst>
      <p:ext uri="{BB962C8B-B14F-4D97-AF65-F5344CB8AC3E}">
        <p14:creationId xmlns:p14="http://schemas.microsoft.com/office/powerpoint/2010/main" val="193752774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t>
            </a:r>
          </a:p>
        </p:txBody>
      </p:sp>
      <p:sp>
        <p:nvSpPr>
          <p:cNvPr id="4" name="Slide Number Placeholder 3"/>
          <p:cNvSpPr>
            <a:spLocks noGrp="1"/>
          </p:cNvSpPr>
          <p:nvPr>
            <p:ph type="sldNum" sz="quarter" idx="5"/>
          </p:nvPr>
        </p:nvSpPr>
        <p:spPr/>
        <p:txBody>
          <a:bodyPr/>
          <a:lstStyle/>
          <a:p>
            <a:fld id="{3C45F5BF-0A48-4BE9-9538-DF47B5B2BACC}" type="slidenum">
              <a:t>7</a:t>
            </a:fld>
            <a:endParaRPr lang="en-US"/>
          </a:p>
        </p:txBody>
      </p:sp>
    </p:spTree>
    <p:extLst>
      <p:ext uri="{BB962C8B-B14F-4D97-AF65-F5344CB8AC3E}">
        <p14:creationId xmlns:p14="http://schemas.microsoft.com/office/powerpoint/2010/main" val="177003139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7EAD02A-A5DC-487E-B139-B92C404CB9DC}" type="slidenum">
              <a:rPr lang="en-GB" smtClean="0"/>
              <a:t>8</a:t>
            </a:fld>
            <a:endParaRPr lang="en-GB"/>
          </a:p>
        </p:txBody>
      </p:sp>
    </p:spTree>
    <p:extLst>
      <p:ext uri="{BB962C8B-B14F-4D97-AF65-F5344CB8AC3E}">
        <p14:creationId xmlns:p14="http://schemas.microsoft.com/office/powerpoint/2010/main" val="304347987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School Development Plan aligns with Welsh Government national priorities, which include improving pupils’ progression by ensuring learning is supported by a broad range of knowledge, skills, and experiences, and reducing the impact of poverty on attainment. These priorities are embedded within the Curriculum for Wales framework and supported by guidance on emotional and mental well-being, </a:t>
            </a:r>
            <a:r>
              <a:rPr lang="en-US" dirty="0" err="1"/>
              <a:t>Cymraeg</a:t>
            </a:r>
            <a:r>
              <a:rPr lang="en-US" dirty="0"/>
              <a:t> 2050, ALN reforms, and effective assessment strategies. Morriston Primary School addresses these priorities through targeted interventions, inclusive practices, and curriculum design that promotes equity and progression. The school’s approach includes fostering emotional resilience, enhancing teaching and learning, and ensuring robust assessment and tracking systems. By integrating national priorities into its strategic planning, the school ensures compliance with statutory requirements while delivering meaningful improvements in learner outcomes. This alignment strengthens accountability and transparency, demonstrating the school’s commitment to raising standards and supporting all pupils, particularly those from disadvantaged backgrounds.
</a:t>
            </a:r>
          </a:p>
        </p:txBody>
      </p:sp>
      <p:sp>
        <p:nvSpPr>
          <p:cNvPr id="4" name="Slide Number Placeholder 3"/>
          <p:cNvSpPr>
            <a:spLocks noGrp="1"/>
          </p:cNvSpPr>
          <p:nvPr>
            <p:ph type="sldNum" sz="quarter" idx="5"/>
          </p:nvPr>
        </p:nvSpPr>
        <p:spPr/>
        <p:txBody>
          <a:bodyPr/>
          <a:lstStyle/>
          <a:p>
            <a:fld id="{3C45F5BF-0A48-4BE9-9538-DF47B5B2BACC}" type="slidenum">
              <a:t>9</a:t>
            </a:fld>
            <a:endParaRPr lang="en-US"/>
          </a:p>
        </p:txBody>
      </p:sp>
    </p:spTree>
    <p:extLst>
      <p:ext uri="{BB962C8B-B14F-4D97-AF65-F5344CB8AC3E}">
        <p14:creationId xmlns:p14="http://schemas.microsoft.com/office/powerpoint/2010/main" val="351420935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7EAD02A-A5DC-487E-B139-B92C404CB9DC}" type="slidenum">
              <a:rPr lang="en-GB" smtClean="0"/>
              <a:t>10</a:t>
            </a:fld>
            <a:endParaRPr lang="en-GB"/>
          </a:p>
        </p:txBody>
      </p:sp>
    </p:spTree>
    <p:extLst>
      <p:ext uri="{BB962C8B-B14F-4D97-AF65-F5344CB8AC3E}">
        <p14:creationId xmlns:p14="http://schemas.microsoft.com/office/powerpoint/2010/main" val="109313199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7EAD02A-A5DC-487E-B139-B92C404CB9DC}" type="slidenum">
              <a:rPr lang="en-GB" smtClean="0"/>
              <a:t>11</a:t>
            </a:fld>
            <a:endParaRPr lang="en-GB"/>
          </a:p>
        </p:txBody>
      </p:sp>
    </p:spTree>
    <p:extLst>
      <p:ext uri="{BB962C8B-B14F-4D97-AF65-F5344CB8AC3E}">
        <p14:creationId xmlns:p14="http://schemas.microsoft.com/office/powerpoint/2010/main" val="74386719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t>
            </a:r>
          </a:p>
        </p:txBody>
      </p:sp>
      <p:sp>
        <p:nvSpPr>
          <p:cNvPr id="4" name="Slide Number Placeholder 3"/>
          <p:cNvSpPr>
            <a:spLocks noGrp="1"/>
          </p:cNvSpPr>
          <p:nvPr>
            <p:ph type="sldNum" sz="quarter" idx="5"/>
          </p:nvPr>
        </p:nvSpPr>
        <p:spPr/>
        <p:txBody>
          <a:bodyPr/>
          <a:lstStyle/>
          <a:p>
            <a:fld id="{3C45F5BF-0A48-4BE9-9538-DF47B5B2BACC}" type="slidenum">
              <a:t>12</a:t>
            </a:fld>
            <a:endParaRPr lang="en-US"/>
          </a:p>
        </p:txBody>
      </p:sp>
    </p:spTree>
    <p:extLst>
      <p:ext uri="{BB962C8B-B14F-4D97-AF65-F5344CB8AC3E}">
        <p14:creationId xmlns:p14="http://schemas.microsoft.com/office/powerpoint/2010/main" val="419971628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Priority 1: Emotional and Mental Well-being, Priority 2: Teaching and Learning Enhancement, Priority 3: ALN and Assessment, Priority 4: Leadership and Professional Learning
</a:t>
            </a:r>
          </a:p>
        </p:txBody>
      </p:sp>
      <p:sp>
        <p:nvSpPr>
          <p:cNvPr id="4" name="Slide Number Placeholder 3"/>
          <p:cNvSpPr>
            <a:spLocks noGrp="1"/>
          </p:cNvSpPr>
          <p:nvPr>
            <p:ph type="sldNum" sz="quarter" idx="5"/>
          </p:nvPr>
        </p:nvSpPr>
        <p:spPr/>
        <p:txBody>
          <a:bodyPr/>
          <a:lstStyle/>
          <a:p>
            <a:fld id="{3C45F5BF-0A48-4BE9-9538-DF47B5B2BACC}" type="slidenum">
              <a:t>14</a:t>
            </a:fld>
            <a:endParaRPr lang="en-US"/>
          </a:p>
        </p:txBody>
      </p:sp>
    </p:spTree>
    <p:extLst>
      <p:ext uri="{BB962C8B-B14F-4D97-AF65-F5344CB8AC3E}">
        <p14:creationId xmlns:p14="http://schemas.microsoft.com/office/powerpoint/2010/main" val="146119228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C45F5BF-0A48-4BE9-9538-DF47B5B2BACC}" type="slidenum">
              <a:t>15</a:t>
            </a:fld>
            <a:endParaRPr lang="en-US"/>
          </a:p>
        </p:txBody>
      </p:sp>
    </p:spTree>
    <p:extLst>
      <p:ext uri="{BB962C8B-B14F-4D97-AF65-F5344CB8AC3E}">
        <p14:creationId xmlns:p14="http://schemas.microsoft.com/office/powerpoint/2010/main" val="91207470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B9BC957-F983-9059-E335-7337C165A70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816BE7E-2A21-B4EB-6DC7-8D124600800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CE5B439-3340-8D3E-CE26-03E4AAF0196B}"/>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5BB0962-B8A4-2255-B192-9C366CEF8A10}"/>
              </a:ext>
            </a:extLst>
          </p:cNvPr>
          <p:cNvSpPr>
            <a:spLocks noGrp="1"/>
          </p:cNvSpPr>
          <p:nvPr>
            <p:ph type="sldNum" sz="quarter" idx="5"/>
          </p:nvPr>
        </p:nvSpPr>
        <p:spPr/>
        <p:txBody>
          <a:bodyPr/>
          <a:lstStyle/>
          <a:p>
            <a:fld id="{3C45F5BF-0A48-4BE9-9538-DF47B5B2BACC}" type="slidenum">
              <a:t>16</a:t>
            </a:fld>
            <a:endParaRPr lang="en-US"/>
          </a:p>
        </p:txBody>
      </p:sp>
    </p:spTree>
    <p:extLst>
      <p:ext uri="{BB962C8B-B14F-4D97-AF65-F5344CB8AC3E}">
        <p14:creationId xmlns:p14="http://schemas.microsoft.com/office/powerpoint/2010/main" val="86229083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C45F5BF-0A48-4BE9-9538-DF47B5B2BACC}" type="slidenum">
              <a:t>17</a:t>
            </a:fld>
            <a:endParaRPr lang="en-US"/>
          </a:p>
        </p:txBody>
      </p:sp>
    </p:spTree>
    <p:extLst>
      <p:ext uri="{BB962C8B-B14F-4D97-AF65-F5344CB8AC3E}">
        <p14:creationId xmlns:p14="http://schemas.microsoft.com/office/powerpoint/2010/main" val="227277993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t>
            </a:r>
          </a:p>
        </p:txBody>
      </p:sp>
      <p:sp>
        <p:nvSpPr>
          <p:cNvPr id="4" name="Slide Number Placeholder 3"/>
          <p:cNvSpPr>
            <a:spLocks noGrp="1"/>
          </p:cNvSpPr>
          <p:nvPr>
            <p:ph type="sldNum" sz="quarter" idx="5"/>
          </p:nvPr>
        </p:nvSpPr>
        <p:spPr/>
        <p:txBody>
          <a:bodyPr/>
          <a:lstStyle/>
          <a:p>
            <a:fld id="{3C45F5BF-0A48-4BE9-9538-DF47B5B2BACC}" type="slidenum">
              <a:t>18</a:t>
            </a:fld>
            <a:endParaRPr lang="en-US"/>
          </a:p>
        </p:txBody>
      </p:sp>
    </p:spTree>
    <p:extLst>
      <p:ext uri="{BB962C8B-B14F-4D97-AF65-F5344CB8AC3E}">
        <p14:creationId xmlns:p14="http://schemas.microsoft.com/office/powerpoint/2010/main" val="336515957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C45F5BF-0A48-4BE9-9538-DF47B5B2BACC}" type="slidenum">
              <a:t>19</a:t>
            </a:fld>
            <a:endParaRPr lang="en-US"/>
          </a:p>
        </p:txBody>
      </p:sp>
    </p:spTree>
    <p:extLst>
      <p:ext uri="{BB962C8B-B14F-4D97-AF65-F5344CB8AC3E}">
        <p14:creationId xmlns:p14="http://schemas.microsoft.com/office/powerpoint/2010/main" val="62302574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C45F5BF-0A48-4BE9-9538-DF47B5B2BACC}" type="slidenum">
              <a:t>20</a:t>
            </a:fld>
            <a:endParaRPr lang="en-US"/>
          </a:p>
        </p:txBody>
      </p:sp>
    </p:spTree>
    <p:extLst>
      <p:ext uri="{BB962C8B-B14F-4D97-AF65-F5344CB8AC3E}">
        <p14:creationId xmlns:p14="http://schemas.microsoft.com/office/powerpoint/2010/main" val="363345432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t>
            </a:r>
          </a:p>
        </p:txBody>
      </p:sp>
      <p:sp>
        <p:nvSpPr>
          <p:cNvPr id="4" name="Slide Number Placeholder 3"/>
          <p:cNvSpPr>
            <a:spLocks noGrp="1"/>
          </p:cNvSpPr>
          <p:nvPr>
            <p:ph type="sldNum" sz="quarter" idx="5"/>
          </p:nvPr>
        </p:nvSpPr>
        <p:spPr/>
        <p:txBody>
          <a:bodyPr/>
          <a:lstStyle/>
          <a:p>
            <a:fld id="{3C45F5BF-0A48-4BE9-9538-DF47B5B2BACC}" type="slidenum">
              <a:t>21</a:t>
            </a:fld>
            <a:endParaRPr lang="en-US"/>
          </a:p>
        </p:txBody>
      </p:sp>
    </p:spTree>
    <p:extLst>
      <p:ext uri="{BB962C8B-B14F-4D97-AF65-F5344CB8AC3E}">
        <p14:creationId xmlns:p14="http://schemas.microsoft.com/office/powerpoint/2010/main" val="320114912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t>
            </a:r>
          </a:p>
        </p:txBody>
      </p:sp>
      <p:sp>
        <p:nvSpPr>
          <p:cNvPr id="4" name="Slide Number Placeholder 3"/>
          <p:cNvSpPr>
            <a:spLocks noGrp="1"/>
          </p:cNvSpPr>
          <p:nvPr>
            <p:ph type="sldNum" sz="quarter" idx="5"/>
          </p:nvPr>
        </p:nvSpPr>
        <p:spPr/>
        <p:txBody>
          <a:bodyPr/>
          <a:lstStyle/>
          <a:p>
            <a:fld id="{3C45F5BF-0A48-4BE9-9538-DF47B5B2BACC}" type="slidenum">
              <a:t>22</a:t>
            </a:fld>
            <a:endParaRPr lang="en-US"/>
          </a:p>
        </p:txBody>
      </p:sp>
    </p:spTree>
    <p:extLst>
      <p:ext uri="{BB962C8B-B14F-4D97-AF65-F5344CB8AC3E}">
        <p14:creationId xmlns:p14="http://schemas.microsoft.com/office/powerpoint/2010/main" val="142992199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C45F5BF-0A48-4BE9-9538-DF47B5B2BACC}" type="slidenum">
              <a:t>23</a:t>
            </a:fld>
            <a:endParaRPr lang="en-US"/>
          </a:p>
        </p:txBody>
      </p:sp>
    </p:spTree>
    <p:extLst>
      <p:ext uri="{BB962C8B-B14F-4D97-AF65-F5344CB8AC3E}">
        <p14:creationId xmlns:p14="http://schemas.microsoft.com/office/powerpoint/2010/main" val="341030760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t>
            </a:r>
          </a:p>
        </p:txBody>
      </p:sp>
      <p:sp>
        <p:nvSpPr>
          <p:cNvPr id="4" name="Slide Number Placeholder 3"/>
          <p:cNvSpPr>
            <a:spLocks noGrp="1"/>
          </p:cNvSpPr>
          <p:nvPr>
            <p:ph type="sldNum" sz="quarter" idx="5"/>
          </p:nvPr>
        </p:nvSpPr>
        <p:spPr/>
        <p:txBody>
          <a:bodyPr/>
          <a:lstStyle/>
          <a:p>
            <a:fld id="{3C45F5BF-0A48-4BE9-9538-DF47B5B2BACC}" type="slidenum">
              <a:t>24</a:t>
            </a:fld>
            <a:endParaRPr lang="en-US"/>
          </a:p>
        </p:txBody>
      </p:sp>
    </p:spTree>
    <p:extLst>
      <p:ext uri="{BB962C8B-B14F-4D97-AF65-F5344CB8AC3E}">
        <p14:creationId xmlns:p14="http://schemas.microsoft.com/office/powerpoint/2010/main" val="214542732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33D3B10-D4EC-0133-436F-D830EB2EF9B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968FD00-8551-881A-A7B7-308FA9F461E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8C45328-E6F4-DC87-B76B-12F67619B314}"/>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1DFE544D-7929-6B73-F19F-A6F7ED497EA4}"/>
              </a:ext>
            </a:extLst>
          </p:cNvPr>
          <p:cNvSpPr>
            <a:spLocks noGrp="1"/>
          </p:cNvSpPr>
          <p:nvPr>
            <p:ph type="sldNum" sz="quarter" idx="5"/>
          </p:nvPr>
        </p:nvSpPr>
        <p:spPr/>
        <p:txBody>
          <a:bodyPr/>
          <a:lstStyle/>
          <a:p>
            <a:fld id="{3C45F5BF-0A48-4BE9-9538-DF47B5B2BACC}" type="slidenum">
              <a:t>25</a:t>
            </a:fld>
            <a:endParaRPr lang="en-US"/>
          </a:p>
        </p:txBody>
      </p:sp>
    </p:spTree>
    <p:extLst>
      <p:ext uri="{BB962C8B-B14F-4D97-AF65-F5344CB8AC3E}">
        <p14:creationId xmlns:p14="http://schemas.microsoft.com/office/powerpoint/2010/main" val="85636084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C45F5BF-0A48-4BE9-9538-DF47B5B2BACC}" type="slidenum">
              <a:t>26</a:t>
            </a:fld>
            <a:endParaRPr lang="en-US"/>
          </a:p>
        </p:txBody>
      </p:sp>
    </p:spTree>
    <p:extLst>
      <p:ext uri="{BB962C8B-B14F-4D97-AF65-F5344CB8AC3E}">
        <p14:creationId xmlns:p14="http://schemas.microsoft.com/office/powerpoint/2010/main" val="262200235"/>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Grant Funding Summary, Monitoring and Evaluation
</a:t>
            </a:r>
          </a:p>
        </p:txBody>
      </p:sp>
      <p:sp>
        <p:nvSpPr>
          <p:cNvPr id="4" name="Slide Number Placeholder 3"/>
          <p:cNvSpPr>
            <a:spLocks noGrp="1"/>
          </p:cNvSpPr>
          <p:nvPr>
            <p:ph type="sldNum" sz="quarter" idx="5"/>
          </p:nvPr>
        </p:nvSpPr>
        <p:spPr/>
        <p:txBody>
          <a:bodyPr/>
          <a:lstStyle/>
          <a:p>
            <a:fld id="{3C45F5BF-0A48-4BE9-9538-DF47B5B2BACC}" type="slidenum">
              <a:t>27</a:t>
            </a:fld>
            <a:endParaRPr lang="en-US"/>
          </a:p>
        </p:txBody>
      </p:sp>
    </p:spTree>
    <p:extLst>
      <p:ext uri="{BB962C8B-B14F-4D97-AF65-F5344CB8AC3E}">
        <p14:creationId xmlns:p14="http://schemas.microsoft.com/office/powerpoint/2010/main" val="1448034508"/>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t>
            </a:r>
          </a:p>
        </p:txBody>
      </p:sp>
      <p:sp>
        <p:nvSpPr>
          <p:cNvPr id="4" name="Slide Number Placeholder 3"/>
          <p:cNvSpPr>
            <a:spLocks noGrp="1"/>
          </p:cNvSpPr>
          <p:nvPr>
            <p:ph type="sldNum" sz="quarter" idx="5"/>
          </p:nvPr>
        </p:nvSpPr>
        <p:spPr/>
        <p:txBody>
          <a:bodyPr/>
          <a:lstStyle/>
          <a:p>
            <a:fld id="{3C45F5BF-0A48-4BE9-9538-DF47B5B2BACC}" type="slidenum">
              <a:t>28</a:t>
            </a:fld>
            <a:endParaRPr lang="en-US"/>
          </a:p>
        </p:txBody>
      </p:sp>
    </p:spTree>
    <p:extLst>
      <p:ext uri="{BB962C8B-B14F-4D97-AF65-F5344CB8AC3E}">
        <p14:creationId xmlns:p14="http://schemas.microsoft.com/office/powerpoint/2010/main" val="4140916229"/>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C45F5BF-0A48-4BE9-9538-DF47B5B2BACC}" type="slidenum">
              <a:t>29</a:t>
            </a:fld>
            <a:endParaRPr lang="en-US"/>
          </a:p>
        </p:txBody>
      </p:sp>
    </p:spTree>
    <p:extLst>
      <p:ext uri="{BB962C8B-B14F-4D97-AF65-F5344CB8AC3E}">
        <p14:creationId xmlns:p14="http://schemas.microsoft.com/office/powerpoint/2010/main" val="3968181665"/>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Grant Funding Summary, Monitoring and Evaluation
</a:t>
            </a:r>
          </a:p>
        </p:txBody>
      </p:sp>
      <p:sp>
        <p:nvSpPr>
          <p:cNvPr id="4" name="Slide Number Placeholder 3"/>
          <p:cNvSpPr>
            <a:spLocks noGrp="1"/>
          </p:cNvSpPr>
          <p:nvPr>
            <p:ph type="sldNum" sz="quarter" idx="5"/>
          </p:nvPr>
        </p:nvSpPr>
        <p:spPr/>
        <p:txBody>
          <a:bodyPr/>
          <a:lstStyle/>
          <a:p>
            <a:fld id="{3C45F5BF-0A48-4BE9-9538-DF47B5B2BACC}" type="slidenum">
              <a:t>30</a:t>
            </a:fld>
            <a:endParaRPr lang="en-US"/>
          </a:p>
        </p:txBody>
      </p:sp>
    </p:spTree>
    <p:extLst>
      <p:ext uri="{BB962C8B-B14F-4D97-AF65-F5344CB8AC3E}">
        <p14:creationId xmlns:p14="http://schemas.microsoft.com/office/powerpoint/2010/main" val="2182658796"/>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t>
            </a:r>
          </a:p>
        </p:txBody>
      </p:sp>
      <p:sp>
        <p:nvSpPr>
          <p:cNvPr id="4" name="Slide Number Placeholder 3"/>
          <p:cNvSpPr>
            <a:spLocks noGrp="1"/>
          </p:cNvSpPr>
          <p:nvPr>
            <p:ph type="sldNum" sz="quarter" idx="5"/>
          </p:nvPr>
        </p:nvSpPr>
        <p:spPr/>
        <p:txBody>
          <a:bodyPr/>
          <a:lstStyle/>
          <a:p>
            <a:fld id="{3C45F5BF-0A48-4BE9-9538-DF47B5B2BACC}" type="slidenum">
              <a:t>31</a:t>
            </a:fld>
            <a:endParaRPr lang="en-US"/>
          </a:p>
        </p:txBody>
      </p:sp>
    </p:spTree>
    <p:extLst>
      <p:ext uri="{BB962C8B-B14F-4D97-AF65-F5344CB8AC3E}">
        <p14:creationId xmlns:p14="http://schemas.microsoft.com/office/powerpoint/2010/main" val="1321995158"/>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C45F5BF-0A48-4BE9-9538-DF47B5B2BACC}" type="slidenum">
              <a:t>32</a:t>
            </a:fld>
            <a:endParaRPr lang="en-US"/>
          </a:p>
        </p:txBody>
      </p:sp>
    </p:spTree>
    <p:extLst>
      <p:ext uri="{BB962C8B-B14F-4D97-AF65-F5344CB8AC3E}">
        <p14:creationId xmlns:p14="http://schemas.microsoft.com/office/powerpoint/2010/main" val="20604406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4212" y="685799"/>
            <a:ext cx="8001000" cy="2971801"/>
          </a:xfrm>
        </p:spPr>
        <p:txBody>
          <a:bodyPr anchor="b">
            <a:normAutofit/>
          </a:bodyPr>
          <a:lstStyle>
            <a:lvl1pPr algn="l">
              <a:defRPr sz="4800">
                <a:effectLst/>
              </a:defRPr>
            </a:lvl1pPr>
          </a:lstStyle>
          <a:p>
            <a:r>
              <a:rPr lang="en-GB"/>
              <a:t>Click to edit Master title style</a:t>
            </a:r>
            <a:endParaRPr lang="en-US" dirty="0"/>
          </a:p>
        </p:txBody>
      </p:sp>
      <p:sp>
        <p:nvSpPr>
          <p:cNvPr id="3" name="Subtitle 2"/>
          <p:cNvSpPr>
            <a:spLocks noGrp="1"/>
          </p:cNvSpPr>
          <p:nvPr>
            <p:ph type="subTitle" idx="1"/>
          </p:nvPr>
        </p:nvSpPr>
        <p:spPr>
          <a:xfrm>
            <a:off x="684212" y="3843867"/>
            <a:ext cx="6400800" cy="1947333"/>
          </a:xfrm>
        </p:spPr>
        <p:txBody>
          <a:bodyPr anchor="t">
            <a:normAutofit/>
          </a:bodyPr>
          <a:lstStyle>
            <a:lvl1pPr marL="0" indent="0" algn="l">
              <a:buNone/>
              <a:defRPr sz="2100">
                <a:solidFill>
                  <a:schemeClr val="bg2">
                    <a:lumMod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a:t>Click to edit Master subtitle style</a:t>
            </a:r>
            <a:endParaRPr lang="en-US" dirty="0"/>
          </a:p>
        </p:txBody>
      </p:sp>
      <p:sp>
        <p:nvSpPr>
          <p:cNvPr id="4" name="Date Placeholder 3"/>
          <p:cNvSpPr>
            <a:spLocks noGrp="1"/>
          </p:cNvSpPr>
          <p:nvPr>
            <p:ph type="dt" sz="half" idx="10"/>
          </p:nvPr>
        </p:nvSpPr>
        <p:spPr/>
        <p:txBody>
          <a:bodyPr/>
          <a:lstStyle/>
          <a:p>
            <a:fld id="{D7E3ECEC-7E7B-4FB9-BAE8-5C10F12795EA}" type="datetimeFigureOut">
              <a:rPr lang="en-US" smtClean="0"/>
              <a:t>10/5/2026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35F31FF-4816-4A7C-BAEE-4B5C41A91EB1}" type="slidenum">
              <a:rPr lang="en-US" smtClean="0"/>
              <a:t>‹#›</a:t>
            </a:fld>
            <a:endParaRPr lang="en-US"/>
          </a:p>
        </p:txBody>
      </p:sp>
      <p:cxnSp>
        <p:nvCxnSpPr>
          <p:cNvPr id="16" name="Straight Connector 15"/>
          <p:cNvCxnSpPr/>
          <p:nvPr/>
        </p:nvCxnSpPr>
        <p:spPr>
          <a:xfrm flipH="1">
            <a:off x="8228012" y="8467"/>
            <a:ext cx="3810000" cy="381000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7" name="Straight Connector 16"/>
          <p:cNvCxnSpPr/>
          <p:nvPr/>
        </p:nvCxnSpPr>
        <p:spPr>
          <a:xfrm flipH="1">
            <a:off x="6108170" y="91545"/>
            <a:ext cx="6080655" cy="6080655"/>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9" name="Straight Connector 18"/>
          <p:cNvCxnSpPr/>
          <p:nvPr/>
        </p:nvCxnSpPr>
        <p:spPr>
          <a:xfrm flipH="1">
            <a:off x="7235825" y="228600"/>
            <a:ext cx="4953000" cy="495300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335837" y="32278"/>
            <a:ext cx="4852989" cy="4852989"/>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3" name="Straight Connector 22"/>
          <p:cNvCxnSpPr/>
          <p:nvPr/>
        </p:nvCxnSpPr>
        <p:spPr>
          <a:xfrm flipH="1">
            <a:off x="7845426" y="609601"/>
            <a:ext cx="4343399" cy="4343399"/>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00559379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p:txBody>
          <a:bodyPr anchor="ct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D7E3ECEC-7E7B-4FB9-BAE8-5C10F12795EA}" type="datetimeFigureOut">
              <a:rPr lang="en-US" smtClean="0"/>
              <a:t>10/5/2026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35F31FF-4816-4A7C-BAEE-4B5C41A91EB1}" type="slidenum">
              <a:rPr lang="en-US" smtClean="0"/>
              <a:t>‹#›</a:t>
            </a:fld>
            <a:endParaRPr lang="en-US"/>
          </a:p>
        </p:txBody>
      </p:sp>
    </p:spTree>
    <p:extLst>
      <p:ext uri="{BB962C8B-B14F-4D97-AF65-F5344CB8AC3E}">
        <p14:creationId xmlns:p14="http://schemas.microsoft.com/office/powerpoint/2010/main" val="270496130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4211" y="2006600"/>
            <a:ext cx="8534401" cy="2281600"/>
          </a:xfrm>
        </p:spPr>
        <p:txBody>
          <a:bodyPr anchor="b">
            <a:normAutofit/>
          </a:bodyPr>
          <a:lstStyle>
            <a:lvl1pPr algn="l">
              <a:defRPr sz="3600" b="0" cap="all"/>
            </a:lvl1pPr>
          </a:lstStyle>
          <a:p>
            <a:r>
              <a:rPr lang="en-GB"/>
              <a:t>Click to edit Master title style</a:t>
            </a:r>
            <a:endParaRPr lang="en-US" dirty="0"/>
          </a:p>
        </p:txBody>
      </p:sp>
      <p:sp>
        <p:nvSpPr>
          <p:cNvPr id="3" name="Text Placeholder 2"/>
          <p:cNvSpPr>
            <a:spLocks noGrp="1"/>
          </p:cNvSpPr>
          <p:nvPr>
            <p:ph type="body" idx="1"/>
          </p:nvPr>
        </p:nvSpPr>
        <p:spPr>
          <a:xfrm>
            <a:off x="684213" y="4495800"/>
            <a:ext cx="8534400" cy="1498600"/>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D7E3ECEC-7E7B-4FB9-BAE8-5C10F12795EA}" type="datetimeFigureOut">
              <a:rPr lang="en-US" smtClean="0"/>
              <a:t>10/5/2026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35F31FF-4816-4A7C-BAEE-4B5C41A91EB1}" type="slidenum">
              <a:rPr lang="en-US" smtClean="0"/>
              <a:t>‹#›</a:t>
            </a:fld>
            <a:endParaRPr lang="en-US"/>
          </a:p>
        </p:txBody>
      </p:sp>
    </p:spTree>
    <p:extLst>
      <p:ext uri="{BB962C8B-B14F-4D97-AF65-F5344CB8AC3E}">
        <p14:creationId xmlns:p14="http://schemas.microsoft.com/office/powerpoint/2010/main" val="394577452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684211" y="685800"/>
            <a:ext cx="4937655" cy="3615267"/>
          </a:xfrm>
        </p:spPr>
        <p:txBody>
          <a:bodyP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5808133" y="685801"/>
            <a:ext cx="4934479" cy="3615266"/>
          </a:xfrm>
        </p:spPr>
        <p:txBody>
          <a:bodyP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D7E3ECEC-7E7B-4FB9-BAE8-5C10F12795EA}" type="datetimeFigureOut">
              <a:rPr lang="en-US" smtClean="0"/>
              <a:t>10/5/2026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35F31FF-4816-4A7C-BAEE-4B5C41A91EB1}" type="slidenum">
              <a:rPr lang="en-US" smtClean="0"/>
              <a:t>‹#›</a:t>
            </a:fld>
            <a:endParaRPr lang="en-US"/>
          </a:p>
        </p:txBody>
      </p:sp>
    </p:spTree>
    <p:extLst>
      <p:ext uri="{BB962C8B-B14F-4D97-AF65-F5344CB8AC3E}">
        <p14:creationId xmlns:p14="http://schemas.microsoft.com/office/powerpoint/2010/main" val="248732498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GB"/>
              <a:t>Click to edit Master title style</a:t>
            </a:r>
            <a:endParaRPr lang="en-US" dirty="0"/>
          </a:p>
        </p:txBody>
      </p:sp>
      <p:sp>
        <p:nvSpPr>
          <p:cNvPr id="3" name="Text Placeholder 2"/>
          <p:cNvSpPr>
            <a:spLocks noGrp="1"/>
          </p:cNvSpPr>
          <p:nvPr>
            <p:ph type="body" idx="1"/>
          </p:nvPr>
        </p:nvSpPr>
        <p:spPr>
          <a:xfrm>
            <a:off x="972080" y="685800"/>
            <a:ext cx="4649787" cy="576262"/>
          </a:xfrm>
        </p:spPr>
        <p:txBody>
          <a:bodyPr anchor="b">
            <a:no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684211" y="1270529"/>
            <a:ext cx="4937655" cy="3030538"/>
          </a:xfrm>
        </p:spPr>
        <p:txBody>
          <a:bodyPr anchor="t">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6079066" y="685800"/>
            <a:ext cx="4665134" cy="576262"/>
          </a:xfrm>
        </p:spPr>
        <p:txBody>
          <a:bodyPr anchor="b">
            <a:no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5806545" y="1262062"/>
            <a:ext cx="4929188" cy="3030538"/>
          </a:xfrm>
        </p:spPr>
        <p:txBody>
          <a:bodyPr anchor="t">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D7E3ECEC-7E7B-4FB9-BAE8-5C10F12795EA}" type="datetimeFigureOut">
              <a:rPr lang="en-US" smtClean="0"/>
              <a:t>10/5/2026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235F31FF-4816-4A7C-BAEE-4B5C41A91EB1}" type="slidenum">
              <a:rPr lang="en-US" smtClean="0"/>
              <a:t>‹#›</a:t>
            </a:fld>
            <a:endParaRPr lang="en-US"/>
          </a:p>
        </p:txBody>
      </p:sp>
    </p:spTree>
    <p:extLst>
      <p:ext uri="{BB962C8B-B14F-4D97-AF65-F5344CB8AC3E}">
        <p14:creationId xmlns:p14="http://schemas.microsoft.com/office/powerpoint/2010/main" val="322349000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D7E3ECEC-7E7B-4FB9-BAE8-5C10F12795EA}" type="datetimeFigureOut">
              <a:rPr lang="en-US" smtClean="0"/>
              <a:t>10/5/2026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235F31FF-4816-4A7C-BAEE-4B5C41A91EB1}" type="slidenum">
              <a:rPr lang="en-US" smtClean="0"/>
              <a:t>‹#›</a:t>
            </a:fld>
            <a:endParaRPr lang="en-US"/>
          </a:p>
        </p:txBody>
      </p:sp>
    </p:spTree>
    <p:extLst>
      <p:ext uri="{BB962C8B-B14F-4D97-AF65-F5344CB8AC3E}">
        <p14:creationId xmlns:p14="http://schemas.microsoft.com/office/powerpoint/2010/main" val="150769914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7E3ECEC-7E7B-4FB9-BAE8-5C10F12795EA}" type="datetimeFigureOut">
              <a:rPr lang="en-US" smtClean="0"/>
              <a:t>10/5/2026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235F31FF-4816-4A7C-BAEE-4B5C41A91EB1}" type="slidenum">
              <a:rPr lang="en-US" smtClean="0"/>
              <a:t>‹#›</a:t>
            </a:fld>
            <a:endParaRPr lang="en-US"/>
          </a:p>
        </p:txBody>
      </p:sp>
    </p:spTree>
    <p:extLst>
      <p:ext uri="{BB962C8B-B14F-4D97-AF65-F5344CB8AC3E}">
        <p14:creationId xmlns:p14="http://schemas.microsoft.com/office/powerpoint/2010/main" val="330963211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085012" y="685800"/>
            <a:ext cx="3657600" cy="1371600"/>
          </a:xfrm>
        </p:spPr>
        <p:txBody>
          <a:bodyPr anchor="b">
            <a:normAutofit/>
          </a:bodyPr>
          <a:lstStyle>
            <a:lvl1pPr algn="l">
              <a:defRPr sz="2400" b="0"/>
            </a:lvl1pPr>
          </a:lstStyle>
          <a:p>
            <a:r>
              <a:rPr lang="en-GB"/>
              <a:t>Click to edit Master title style</a:t>
            </a:r>
            <a:endParaRPr lang="en-US" dirty="0"/>
          </a:p>
        </p:txBody>
      </p:sp>
      <p:sp>
        <p:nvSpPr>
          <p:cNvPr id="3" name="Content Placeholder 2"/>
          <p:cNvSpPr>
            <a:spLocks noGrp="1"/>
          </p:cNvSpPr>
          <p:nvPr>
            <p:ph idx="1"/>
          </p:nvPr>
        </p:nvSpPr>
        <p:spPr>
          <a:xfrm>
            <a:off x="684212" y="685800"/>
            <a:ext cx="5943601" cy="5308600"/>
          </a:xfrm>
        </p:spPr>
        <p:txBody>
          <a:bodyPr anchor="ct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7085012" y="2209799"/>
            <a:ext cx="3657600" cy="2091267"/>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D7E3ECEC-7E7B-4FB9-BAE8-5C10F12795EA}" type="datetimeFigureOut">
              <a:rPr lang="en-US" smtClean="0"/>
              <a:t>10/5/2026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35F31FF-4816-4A7C-BAEE-4B5C41A91EB1}" type="slidenum">
              <a:rPr lang="en-US" smtClean="0"/>
              <a:t>‹#›</a:t>
            </a:fld>
            <a:endParaRPr lang="en-US"/>
          </a:p>
        </p:txBody>
      </p:sp>
    </p:spTree>
    <p:extLst>
      <p:ext uri="{BB962C8B-B14F-4D97-AF65-F5344CB8AC3E}">
        <p14:creationId xmlns:p14="http://schemas.microsoft.com/office/powerpoint/2010/main" val="38661368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2812" y="1447800"/>
            <a:ext cx="6019800" cy="1143000"/>
          </a:xfrm>
        </p:spPr>
        <p:txBody>
          <a:bodyPr anchor="b">
            <a:normAutofit/>
          </a:bodyPr>
          <a:lstStyle>
            <a:lvl1pPr algn="l">
              <a:defRPr sz="2800" b="0"/>
            </a:lvl1pPr>
          </a:lstStyle>
          <a:p>
            <a:r>
              <a:rPr lang="en-GB"/>
              <a:t>Click to edit Master title style</a:t>
            </a:r>
            <a:endParaRPr lang="en-US" dirty="0"/>
          </a:p>
        </p:txBody>
      </p:sp>
      <p:sp>
        <p:nvSpPr>
          <p:cNvPr id="14" name="Picture Placeholder 2"/>
          <p:cNvSpPr>
            <a:spLocks noGrp="1" noChangeAspect="1"/>
          </p:cNvSpPr>
          <p:nvPr>
            <p:ph type="pic" idx="1"/>
          </p:nvPr>
        </p:nvSpPr>
        <p:spPr>
          <a:xfrm>
            <a:off x="989012" y="914400"/>
            <a:ext cx="3280974" cy="457200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a:t>Click icon to add picture</a:t>
            </a:r>
            <a:endParaRPr lang="en-US" dirty="0"/>
          </a:p>
        </p:txBody>
      </p:sp>
      <p:sp>
        <p:nvSpPr>
          <p:cNvPr id="4" name="Text Placeholder 3"/>
          <p:cNvSpPr>
            <a:spLocks noGrp="1"/>
          </p:cNvSpPr>
          <p:nvPr>
            <p:ph type="body" sz="half" idx="2"/>
          </p:nvPr>
        </p:nvSpPr>
        <p:spPr>
          <a:xfrm>
            <a:off x="4722812" y="2777066"/>
            <a:ext cx="6021388" cy="2048933"/>
          </a:xfrm>
        </p:spPr>
        <p:txBody>
          <a:bodyPr anchor="t">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D7E3ECEC-7E7B-4FB9-BAE8-5C10F12795EA}" type="datetimeFigureOut">
              <a:rPr lang="en-US" smtClean="0"/>
              <a:t>10/5/2026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35F31FF-4816-4A7C-BAEE-4B5C41A91EB1}" type="slidenum">
              <a:rPr lang="en-US" smtClean="0"/>
              <a:t>‹#›</a:t>
            </a:fld>
            <a:endParaRPr lang="en-US"/>
          </a:p>
        </p:txBody>
      </p:sp>
    </p:spTree>
    <p:extLst>
      <p:ext uri="{BB962C8B-B14F-4D97-AF65-F5344CB8AC3E}">
        <p14:creationId xmlns:p14="http://schemas.microsoft.com/office/powerpoint/2010/main" val="50630572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17" name="Picture Placeholder 2"/>
          <p:cNvSpPr>
            <a:spLocks noGrp="1" noChangeAspect="1"/>
          </p:cNvSpPr>
          <p:nvPr>
            <p:ph type="pic" idx="13"/>
          </p:nvPr>
        </p:nvSpPr>
        <p:spPr>
          <a:xfrm>
            <a:off x="685800" y="533400"/>
            <a:ext cx="10818812" cy="312420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a:t>Click icon to add picture</a:t>
            </a:r>
            <a:endParaRPr lang="en-US" dirty="0"/>
          </a:p>
        </p:txBody>
      </p:sp>
      <p:sp>
        <p:nvSpPr>
          <p:cNvPr id="16" name="Text Placeholder 9"/>
          <p:cNvSpPr>
            <a:spLocks noGrp="1"/>
          </p:cNvSpPr>
          <p:nvPr>
            <p:ph type="body" sz="quarter" idx="14"/>
          </p:nvPr>
        </p:nvSpPr>
        <p:spPr>
          <a:xfrm>
            <a:off x="914402" y="3843867"/>
            <a:ext cx="8304210" cy="457200"/>
          </a:xfrm>
        </p:spPr>
        <p:txBody>
          <a:bodyPr anchor="t">
            <a:normAutofit/>
          </a:bodyPr>
          <a:lstStyle>
            <a:lvl1pPr marL="0" indent="0">
              <a:buFontTx/>
              <a:buNone/>
              <a:defRPr sz="16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GB"/>
              <a:t>Click to edit Master text styles</a:t>
            </a:r>
          </a:p>
        </p:txBody>
      </p:sp>
      <p:sp>
        <p:nvSpPr>
          <p:cNvPr id="3" name="Date Placeholder 2"/>
          <p:cNvSpPr>
            <a:spLocks noGrp="1"/>
          </p:cNvSpPr>
          <p:nvPr>
            <p:ph type="dt" sz="half" idx="10"/>
          </p:nvPr>
        </p:nvSpPr>
        <p:spPr/>
        <p:txBody>
          <a:bodyPr/>
          <a:lstStyle/>
          <a:p>
            <a:fld id="{D7E3ECEC-7E7B-4FB9-BAE8-5C10F12795EA}" type="datetimeFigureOut">
              <a:rPr lang="en-US" smtClean="0"/>
              <a:t>10/5/2026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235F31FF-4816-4A7C-BAEE-4B5C41A91EB1}" type="slidenum">
              <a:rPr lang="en-US" smtClean="0"/>
              <a:t>‹#›</a:t>
            </a:fld>
            <a:endParaRPr lang="en-US"/>
          </a:p>
        </p:txBody>
      </p:sp>
    </p:spTree>
    <p:extLst>
      <p:ext uri="{BB962C8B-B14F-4D97-AF65-F5344CB8AC3E}">
        <p14:creationId xmlns:p14="http://schemas.microsoft.com/office/powerpoint/2010/main" val="76726241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84213" y="685800"/>
            <a:ext cx="10058400" cy="2743200"/>
          </a:xfrm>
        </p:spPr>
        <p:txBody>
          <a:bodyPr anchor="ctr">
            <a:normAutofit/>
          </a:bodyPr>
          <a:lstStyle>
            <a:lvl1pPr algn="l">
              <a:defRPr sz="3200" b="0" cap="all"/>
            </a:lvl1pPr>
          </a:lstStyle>
          <a:p>
            <a:r>
              <a:rPr lang="en-GB"/>
              <a:t>Click to edit Master title style</a:t>
            </a:r>
            <a:endParaRPr lang="en-US" dirty="0"/>
          </a:p>
        </p:txBody>
      </p:sp>
      <p:sp>
        <p:nvSpPr>
          <p:cNvPr id="3" name="Text Placeholder 2"/>
          <p:cNvSpPr>
            <a:spLocks noGrp="1"/>
          </p:cNvSpPr>
          <p:nvPr>
            <p:ph type="body" idx="1"/>
          </p:nvPr>
        </p:nvSpPr>
        <p:spPr>
          <a:xfrm>
            <a:off x="684212" y="4114800"/>
            <a:ext cx="8535988" cy="1879600"/>
          </a:xfrm>
        </p:spPr>
        <p:txBody>
          <a:bodyPr anchor="ctr">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D7E3ECEC-7E7B-4FB9-BAE8-5C10F12795EA}" type="datetimeFigureOut">
              <a:rPr lang="en-US" smtClean="0"/>
              <a:t>10/5/2026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35F31FF-4816-4A7C-BAEE-4B5C41A91EB1}" type="slidenum">
              <a:rPr lang="en-US" smtClean="0"/>
              <a:t>‹#›</a:t>
            </a:fld>
            <a:endParaRPr lang="en-US"/>
          </a:p>
        </p:txBody>
      </p:sp>
    </p:spTree>
    <p:extLst>
      <p:ext uri="{BB962C8B-B14F-4D97-AF65-F5344CB8AC3E}">
        <p14:creationId xmlns:p14="http://schemas.microsoft.com/office/powerpoint/2010/main" val="36101904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1" y="685800"/>
            <a:ext cx="9144001" cy="2743200"/>
          </a:xfrm>
        </p:spPr>
        <p:txBody>
          <a:bodyPr anchor="ctr">
            <a:normAutofit/>
          </a:bodyPr>
          <a:lstStyle>
            <a:lvl1pPr algn="l">
              <a:defRPr sz="3200" b="0" cap="all">
                <a:solidFill>
                  <a:schemeClr val="tx1"/>
                </a:solidFill>
              </a:defRPr>
            </a:lvl1pPr>
          </a:lstStyle>
          <a:p>
            <a:r>
              <a:rPr lang="en-GB"/>
              <a:t>Click to edit Master title style</a:t>
            </a:r>
            <a:endParaRPr lang="en-US" dirty="0"/>
          </a:p>
        </p:txBody>
      </p:sp>
      <p:sp>
        <p:nvSpPr>
          <p:cNvPr id="10" name="Text Placeholder 9"/>
          <p:cNvSpPr>
            <a:spLocks noGrp="1"/>
          </p:cNvSpPr>
          <p:nvPr>
            <p:ph type="body" sz="quarter" idx="13"/>
          </p:nvPr>
        </p:nvSpPr>
        <p:spPr>
          <a:xfrm>
            <a:off x="1446212" y="3429000"/>
            <a:ext cx="8534400" cy="3810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GB"/>
              <a:t>Click to edit Master text styles</a:t>
            </a:r>
          </a:p>
        </p:txBody>
      </p:sp>
      <p:sp>
        <p:nvSpPr>
          <p:cNvPr id="3" name="Text Placeholder 2"/>
          <p:cNvSpPr>
            <a:spLocks noGrp="1"/>
          </p:cNvSpPr>
          <p:nvPr>
            <p:ph type="body" idx="1"/>
          </p:nvPr>
        </p:nvSpPr>
        <p:spPr>
          <a:xfrm>
            <a:off x="684213" y="4301067"/>
            <a:ext cx="8534400" cy="1684865"/>
          </a:xfrm>
        </p:spPr>
        <p:txBody>
          <a:bodyPr anchor="ctr">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D7E3ECEC-7E7B-4FB9-BAE8-5C10F12795EA}" type="datetimeFigureOut">
              <a:rPr lang="en-US" smtClean="0"/>
              <a:t>10/5/2026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35F31FF-4816-4A7C-BAEE-4B5C41A91EB1}" type="slidenum">
              <a:rPr lang="en-US" smtClean="0"/>
              <a:t>‹#›</a:t>
            </a:fld>
            <a:endParaRPr lang="en-US"/>
          </a:p>
        </p:txBody>
      </p:sp>
      <p:sp>
        <p:nvSpPr>
          <p:cNvPr id="14" name="TextBox 13"/>
          <p:cNvSpPr txBox="1"/>
          <p:nvPr/>
        </p:nvSpPr>
        <p:spPr>
          <a:xfrm>
            <a:off x="531812" y="812222"/>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10285412" y="276860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spTree>
    <p:extLst>
      <p:ext uri="{BB962C8B-B14F-4D97-AF65-F5344CB8AC3E}">
        <p14:creationId xmlns:p14="http://schemas.microsoft.com/office/powerpoint/2010/main" val="381471496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84212" y="3429000"/>
            <a:ext cx="8534400" cy="1697400"/>
          </a:xfrm>
        </p:spPr>
        <p:txBody>
          <a:bodyPr anchor="b">
            <a:normAutofit/>
          </a:bodyPr>
          <a:lstStyle>
            <a:lvl1pPr algn="l">
              <a:defRPr sz="3200" b="0" cap="all"/>
            </a:lvl1pPr>
          </a:lstStyle>
          <a:p>
            <a:r>
              <a:rPr lang="en-GB"/>
              <a:t>Click to edit Master title style</a:t>
            </a:r>
            <a:endParaRPr lang="en-US" dirty="0"/>
          </a:p>
        </p:txBody>
      </p:sp>
      <p:sp>
        <p:nvSpPr>
          <p:cNvPr id="3" name="Text Placeholder 2"/>
          <p:cNvSpPr>
            <a:spLocks noGrp="1"/>
          </p:cNvSpPr>
          <p:nvPr>
            <p:ph type="body" idx="1"/>
          </p:nvPr>
        </p:nvSpPr>
        <p:spPr>
          <a:xfrm>
            <a:off x="684211" y="5132981"/>
            <a:ext cx="8535990" cy="860400"/>
          </a:xfrm>
        </p:spPr>
        <p:txBody>
          <a:bodyPr anchor="t">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D7E3ECEC-7E7B-4FB9-BAE8-5C10F12795EA}" type="datetimeFigureOut">
              <a:rPr lang="en-US" smtClean="0"/>
              <a:t>10/5/2026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35F31FF-4816-4A7C-BAEE-4B5C41A91EB1}" type="slidenum">
              <a:rPr lang="en-US" smtClean="0"/>
              <a:t>‹#›</a:t>
            </a:fld>
            <a:endParaRPr lang="en-US"/>
          </a:p>
        </p:txBody>
      </p:sp>
    </p:spTree>
    <p:extLst>
      <p:ext uri="{BB962C8B-B14F-4D97-AF65-F5344CB8AC3E}">
        <p14:creationId xmlns:p14="http://schemas.microsoft.com/office/powerpoint/2010/main" val="113878196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1141413" y="685800"/>
            <a:ext cx="9144000" cy="2743200"/>
          </a:xfrm>
        </p:spPr>
        <p:txBody>
          <a:bodyPr anchor="ctr">
            <a:normAutofit/>
          </a:bodyPr>
          <a:lstStyle>
            <a:lvl1pPr algn="l">
              <a:defRPr sz="3200" b="0" cap="all">
                <a:solidFill>
                  <a:schemeClr val="tx1"/>
                </a:solidFill>
              </a:defRPr>
            </a:lvl1pPr>
          </a:lstStyle>
          <a:p>
            <a:r>
              <a:rPr lang="en-GB"/>
              <a:t>Click to edit Master title style</a:t>
            </a:r>
            <a:endParaRPr lang="en-US" dirty="0"/>
          </a:p>
        </p:txBody>
      </p:sp>
      <p:sp>
        <p:nvSpPr>
          <p:cNvPr id="10" name="Text Placeholder 9"/>
          <p:cNvSpPr>
            <a:spLocks noGrp="1"/>
          </p:cNvSpPr>
          <p:nvPr>
            <p:ph type="body" sz="quarter" idx="13"/>
          </p:nvPr>
        </p:nvSpPr>
        <p:spPr>
          <a:xfrm>
            <a:off x="684212" y="3928534"/>
            <a:ext cx="8534401" cy="1049866"/>
          </a:xfrm>
        </p:spPr>
        <p:txBody>
          <a:bodyPr vert="horz" lIns="91440" tIns="45720" rIns="91440" bIns="45720" rtlCol="0" anchor="b">
            <a:normAutofit/>
          </a:bodyPr>
          <a:lstStyle>
            <a:lvl1pPr>
              <a:buNone/>
              <a:defRPr lang="en-US" sz="2400" b="0" cap="all" dirty="0">
                <a:ln w="3175" cmpd="sng">
                  <a:noFill/>
                </a:ln>
                <a:solidFill>
                  <a:schemeClr val="tx1"/>
                </a:solidFill>
                <a:effectLst/>
              </a:defRPr>
            </a:lvl1pPr>
          </a:lstStyle>
          <a:p>
            <a:pPr marL="0" lvl="0">
              <a:spcBef>
                <a:spcPct val="0"/>
              </a:spcBef>
              <a:buNone/>
            </a:pPr>
            <a:r>
              <a:rPr lang="en-GB"/>
              <a:t>Click to edit Master text styles</a:t>
            </a:r>
          </a:p>
        </p:txBody>
      </p:sp>
      <p:sp>
        <p:nvSpPr>
          <p:cNvPr id="3" name="Text Placeholder 2"/>
          <p:cNvSpPr>
            <a:spLocks noGrp="1"/>
          </p:cNvSpPr>
          <p:nvPr>
            <p:ph type="body" idx="1"/>
          </p:nvPr>
        </p:nvSpPr>
        <p:spPr>
          <a:xfrm>
            <a:off x="684211" y="4978400"/>
            <a:ext cx="8534401" cy="1016000"/>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D7E3ECEC-7E7B-4FB9-BAE8-5C10F12795EA}" type="datetimeFigureOut">
              <a:rPr lang="en-US" smtClean="0"/>
              <a:t>10/5/2026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35F31FF-4816-4A7C-BAEE-4B5C41A91EB1}" type="slidenum">
              <a:rPr lang="en-US" smtClean="0"/>
              <a:t>‹#›</a:t>
            </a:fld>
            <a:endParaRPr lang="en-US"/>
          </a:p>
        </p:txBody>
      </p:sp>
      <p:sp>
        <p:nvSpPr>
          <p:cNvPr id="11" name="TextBox 10"/>
          <p:cNvSpPr txBox="1"/>
          <p:nvPr/>
        </p:nvSpPr>
        <p:spPr>
          <a:xfrm>
            <a:off x="531812" y="812222"/>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2" name="TextBox 11"/>
          <p:cNvSpPr txBox="1"/>
          <p:nvPr/>
        </p:nvSpPr>
        <p:spPr>
          <a:xfrm>
            <a:off x="10285412" y="276860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spTree>
    <p:extLst>
      <p:ext uri="{BB962C8B-B14F-4D97-AF65-F5344CB8AC3E}">
        <p14:creationId xmlns:p14="http://schemas.microsoft.com/office/powerpoint/2010/main" val="161110401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4213" y="685800"/>
            <a:ext cx="10058400" cy="2743200"/>
          </a:xfrm>
        </p:spPr>
        <p:txBody>
          <a:bodyPr vert="horz" lIns="91440" tIns="45720" rIns="91440" bIns="45720" rtlCol="0" anchor="ctr">
            <a:normAutofit/>
          </a:bodyPr>
          <a:lstStyle>
            <a:lvl1pPr>
              <a:defRPr lang="en-US" b="0" dirty="0"/>
            </a:lvl1pPr>
          </a:lstStyle>
          <a:p>
            <a:pPr marL="0" lvl="0"/>
            <a:r>
              <a:rPr lang="en-GB"/>
              <a:t>Click to edit Master title style</a:t>
            </a:r>
            <a:endParaRPr lang="en-US" dirty="0"/>
          </a:p>
        </p:txBody>
      </p:sp>
      <p:sp>
        <p:nvSpPr>
          <p:cNvPr id="10" name="Text Placeholder 9"/>
          <p:cNvSpPr>
            <a:spLocks noGrp="1"/>
          </p:cNvSpPr>
          <p:nvPr>
            <p:ph type="body" sz="quarter" idx="13"/>
          </p:nvPr>
        </p:nvSpPr>
        <p:spPr>
          <a:xfrm>
            <a:off x="684212" y="3928534"/>
            <a:ext cx="8534400" cy="838200"/>
          </a:xfrm>
        </p:spPr>
        <p:txBody>
          <a:bodyPr vert="horz" lIns="91440" tIns="45720" rIns="91440" bIns="45720" rtlCol="0" anchor="b">
            <a:normAutofit/>
          </a:bodyPr>
          <a:lstStyle>
            <a:lvl1pPr>
              <a:buNone/>
              <a:defRPr lang="en-US" sz="2400" b="0" cap="all" dirty="0">
                <a:ln w="3175" cmpd="sng">
                  <a:noFill/>
                </a:ln>
                <a:solidFill>
                  <a:schemeClr val="tx1"/>
                </a:solidFill>
                <a:effectLst/>
              </a:defRPr>
            </a:lvl1pPr>
          </a:lstStyle>
          <a:p>
            <a:pPr marL="0" lvl="0">
              <a:spcBef>
                <a:spcPct val="0"/>
              </a:spcBef>
              <a:buNone/>
            </a:pPr>
            <a:r>
              <a:rPr lang="en-GB"/>
              <a:t>Click to edit Master text styles</a:t>
            </a:r>
          </a:p>
        </p:txBody>
      </p:sp>
      <p:sp>
        <p:nvSpPr>
          <p:cNvPr id="3" name="Text Placeholder 2"/>
          <p:cNvSpPr>
            <a:spLocks noGrp="1"/>
          </p:cNvSpPr>
          <p:nvPr>
            <p:ph type="body" idx="1"/>
          </p:nvPr>
        </p:nvSpPr>
        <p:spPr>
          <a:xfrm>
            <a:off x="684211" y="4766732"/>
            <a:ext cx="8534401" cy="1227667"/>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D7E3ECEC-7E7B-4FB9-BAE8-5C10F12795EA}" type="datetimeFigureOut">
              <a:rPr lang="en-US" smtClean="0"/>
              <a:t>10/5/2026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35F31FF-4816-4A7C-BAEE-4B5C41A91EB1}" type="slidenum">
              <a:rPr lang="en-US" smtClean="0"/>
              <a:t>‹#›</a:t>
            </a:fld>
            <a:endParaRPr lang="en-US"/>
          </a:p>
        </p:txBody>
      </p:sp>
    </p:spTree>
    <p:extLst>
      <p:ext uri="{BB962C8B-B14F-4D97-AF65-F5344CB8AC3E}">
        <p14:creationId xmlns:p14="http://schemas.microsoft.com/office/powerpoint/2010/main" val="312019521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l">
              <a:defRPr/>
            </a:lvl1p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D7E3ECEC-7E7B-4FB9-BAE8-5C10F12795EA}" type="datetimeFigureOut">
              <a:rPr lang="en-US" smtClean="0"/>
              <a:t>10/5/2026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35F31FF-4816-4A7C-BAEE-4B5C41A91EB1}" type="slidenum">
              <a:rPr lang="en-US" smtClean="0"/>
              <a:t>‹#›</a:t>
            </a:fld>
            <a:endParaRPr lang="en-US"/>
          </a:p>
        </p:txBody>
      </p:sp>
    </p:spTree>
    <p:extLst>
      <p:ext uri="{BB962C8B-B14F-4D97-AF65-F5344CB8AC3E}">
        <p14:creationId xmlns:p14="http://schemas.microsoft.com/office/powerpoint/2010/main" val="405079823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85212" y="685800"/>
            <a:ext cx="2057400" cy="4572000"/>
          </a:xfrm>
        </p:spPr>
        <p:txBody>
          <a:bodyPr vert="eaVert"/>
          <a:lstStyle/>
          <a:p>
            <a:r>
              <a:rPr lang="en-GB"/>
              <a:t>Click to edit Master title style</a:t>
            </a:r>
            <a:endParaRPr lang="en-US" dirty="0"/>
          </a:p>
        </p:txBody>
      </p:sp>
      <p:sp>
        <p:nvSpPr>
          <p:cNvPr id="3" name="Vertical Text Placeholder 2"/>
          <p:cNvSpPr>
            <a:spLocks noGrp="1"/>
          </p:cNvSpPr>
          <p:nvPr>
            <p:ph type="body" orient="vert" idx="1"/>
          </p:nvPr>
        </p:nvSpPr>
        <p:spPr>
          <a:xfrm>
            <a:off x="685800" y="685800"/>
            <a:ext cx="7823200" cy="5308600"/>
          </a:xfrm>
        </p:spPr>
        <p:txBody>
          <a:bodyPr vert="eaVert" ancho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D7E3ECEC-7E7B-4FB9-BAE8-5C10F12795EA}" type="datetimeFigureOut">
              <a:rPr lang="en-US" smtClean="0"/>
              <a:t>10/5/2026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35F31FF-4816-4A7C-BAEE-4B5C41A91EB1}" type="slidenum">
              <a:rPr lang="en-US" smtClean="0"/>
              <a:t>‹#›</a:t>
            </a:fld>
            <a:endParaRPr lang="en-US"/>
          </a:p>
        </p:txBody>
      </p:sp>
    </p:spTree>
    <p:extLst>
      <p:ext uri="{BB962C8B-B14F-4D97-AF65-F5344CB8AC3E}">
        <p14:creationId xmlns:p14="http://schemas.microsoft.com/office/powerpoint/2010/main" val="2193451798"/>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cSld name="Title with Picture 2">
    <p:bg>
      <p:bgRef idx="1001">
        <a:schemeClr val="bg1"/>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336E9A-8E96-CD8C-7598-F87632CD81CF}"/>
              </a:ext>
            </a:extLst>
          </p:cNvPr>
          <p:cNvSpPr>
            <a:spLocks noGrp="1"/>
          </p:cNvSpPr>
          <p:nvPr>
            <p:ph type="ctrTitle"/>
          </p:nvPr>
        </p:nvSpPr>
        <p:spPr>
          <a:xfrm>
            <a:off x="7823860" y="1376413"/>
            <a:ext cx="3834793" cy="2697480"/>
          </a:xfrm>
        </p:spPr>
        <p:txBody>
          <a:bodyPr vert="horz" lIns="91440" tIns="45720" rIns="91440" bIns="45720" rtlCol="0" anchor="b">
            <a:normAutofit/>
          </a:bodyPr>
          <a:lstStyle>
            <a:lvl1pPr>
              <a:defRPr lang="en-US" sz="3600" dirty="0"/>
            </a:lvl1pPr>
          </a:lstStyle>
          <a:p>
            <a:pPr lvl="0"/>
            <a:r>
              <a:rPr lang="en-US"/>
              <a:t>Click to edit Master title style</a:t>
            </a:r>
            <a:endParaRPr lang="en-US" dirty="0"/>
          </a:p>
        </p:txBody>
      </p:sp>
      <p:sp>
        <p:nvSpPr>
          <p:cNvPr id="3" name="Subtitle 2">
            <a:extLst>
              <a:ext uri="{FF2B5EF4-FFF2-40B4-BE49-F238E27FC236}">
                <a16:creationId xmlns:a16="http://schemas.microsoft.com/office/drawing/2014/main" id="{2BDC76B8-60F6-62D3-9F73-E81662203017}"/>
              </a:ext>
            </a:extLst>
          </p:cNvPr>
          <p:cNvSpPr>
            <a:spLocks noGrp="1"/>
          </p:cNvSpPr>
          <p:nvPr>
            <p:ph type="subTitle" idx="1"/>
          </p:nvPr>
        </p:nvSpPr>
        <p:spPr>
          <a:xfrm>
            <a:off x="7823860" y="4073893"/>
            <a:ext cx="3599210" cy="1162250"/>
          </a:xfrm>
        </p:spPr>
        <p:txBody>
          <a:bodyPr vert="horz" lIns="91440" tIns="45720" rIns="91440" bIns="45720" rtlCol="0" anchor="ctr">
            <a:normAutofit/>
          </a:bodyPr>
          <a:lstStyle>
            <a:lvl1pPr marL="0" indent="0">
              <a:lnSpc>
                <a:spcPct val="100000"/>
              </a:lnSpc>
              <a:buNone/>
              <a:defRPr lang="en-US" sz="1600" dirty="0"/>
            </a:lvl1pPr>
          </a:lstStyle>
          <a:p>
            <a:pPr lvl="0"/>
            <a:r>
              <a:rPr lang="en-US"/>
              <a:t>Click to edit Master subtitle style</a:t>
            </a:r>
            <a:endParaRPr lang="en-US" dirty="0"/>
          </a:p>
        </p:txBody>
      </p:sp>
      <p:sp>
        <p:nvSpPr>
          <p:cNvPr id="8" name="Picture Placeholder 10">
            <a:extLst>
              <a:ext uri="{FF2B5EF4-FFF2-40B4-BE49-F238E27FC236}">
                <a16:creationId xmlns:a16="http://schemas.microsoft.com/office/drawing/2014/main" id="{51CC2D7F-4DE5-3D21-470F-8B959A5C44D8}"/>
              </a:ext>
            </a:extLst>
          </p:cNvPr>
          <p:cNvSpPr>
            <a:spLocks noGrp="1"/>
          </p:cNvSpPr>
          <p:nvPr>
            <p:ph type="pic" sz="quarter" idx="13" hasCustomPrompt="1"/>
          </p:nvPr>
        </p:nvSpPr>
        <p:spPr>
          <a:xfrm>
            <a:off x="0" y="0"/>
            <a:ext cx="7274402" cy="6096000"/>
          </a:xfrm>
          <a:custGeom>
            <a:avLst/>
            <a:gdLst>
              <a:gd name="connsiteX0" fmla="*/ 0 w 7274402"/>
              <a:gd name="connsiteY0" fmla="*/ 0 h 6096000"/>
              <a:gd name="connsiteX1" fmla="*/ 7274402 w 7274402"/>
              <a:gd name="connsiteY1" fmla="*/ 0 h 6096000"/>
              <a:gd name="connsiteX2" fmla="*/ 7274402 w 7274402"/>
              <a:gd name="connsiteY2" fmla="*/ 5598011 h 6096000"/>
              <a:gd name="connsiteX3" fmla="*/ 6779450 w 7274402"/>
              <a:gd name="connsiteY3" fmla="*/ 6096000 h 6096000"/>
              <a:gd name="connsiteX4" fmla="*/ 0 w 7274402"/>
              <a:gd name="connsiteY4" fmla="*/ 6096000 h 6096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74402" h="6096000">
                <a:moveTo>
                  <a:pt x="0" y="0"/>
                </a:moveTo>
                <a:lnTo>
                  <a:pt x="7274402" y="0"/>
                </a:lnTo>
                <a:lnTo>
                  <a:pt x="7274402" y="5598011"/>
                </a:lnTo>
                <a:cubicBezTo>
                  <a:pt x="7274402" y="5873043"/>
                  <a:pt x="7052804" y="6096000"/>
                  <a:pt x="6779450" y="6096000"/>
                </a:cubicBezTo>
                <a:lnTo>
                  <a:pt x="0" y="6096000"/>
                </a:lnTo>
                <a:close/>
              </a:path>
            </a:pathLst>
          </a:custGeom>
          <a:blipFill dpi="0" rotWithShape="1">
            <a:blip r:embed="rId2">
              <a:alphaModFix amt="75000"/>
            </a:blip>
            <a:srcRect/>
            <a:stretch>
              <a:fillRect/>
            </a:stretch>
          </a:blipFill>
        </p:spPr>
        <p:txBody>
          <a:bodyPr wrap="square">
            <a:noAutofit/>
          </a:bodyPr>
          <a:lstStyle>
            <a:lvl1pPr marL="0" indent="0">
              <a:buNone/>
              <a:defRPr/>
            </a:lvl1pPr>
          </a:lstStyle>
          <a:p>
            <a:r>
              <a:rPr lang="en-US" dirty="0"/>
              <a:t> </a:t>
            </a:r>
          </a:p>
        </p:txBody>
      </p:sp>
      <p:sp>
        <p:nvSpPr>
          <p:cNvPr id="5" name="Footer Placeholder 4">
            <a:extLst>
              <a:ext uri="{FF2B5EF4-FFF2-40B4-BE49-F238E27FC236}">
                <a16:creationId xmlns:a16="http://schemas.microsoft.com/office/drawing/2014/main" id="{5B407A58-3351-E479-1A0C-2FF49FA42707}"/>
              </a:ext>
            </a:extLst>
          </p:cNvPr>
          <p:cNvSpPr>
            <a:spLocks noGrp="1"/>
          </p:cNvSpPr>
          <p:nvPr>
            <p:ph type="ftr" sz="quarter" idx="11"/>
          </p:nvPr>
        </p:nvSpPr>
        <p:spPr/>
        <p:txBody>
          <a:bodyPr/>
          <a:lstStyle>
            <a:lvl1pPr>
              <a:defRPr>
                <a:solidFill>
                  <a:schemeClr val="tx2"/>
                </a:solidFill>
              </a:defRPr>
            </a:lvl1pPr>
          </a:lstStyle>
          <a:p>
            <a:endParaRPr lang="en-US"/>
          </a:p>
        </p:txBody>
      </p:sp>
      <p:sp>
        <p:nvSpPr>
          <p:cNvPr id="4" name="Date Placeholder 3">
            <a:extLst>
              <a:ext uri="{FF2B5EF4-FFF2-40B4-BE49-F238E27FC236}">
                <a16:creationId xmlns:a16="http://schemas.microsoft.com/office/drawing/2014/main" id="{EAE2DAFA-435E-AAF9-8B67-495E5AFDCD91}"/>
              </a:ext>
            </a:extLst>
          </p:cNvPr>
          <p:cNvSpPr>
            <a:spLocks noGrp="1"/>
          </p:cNvSpPr>
          <p:nvPr>
            <p:ph type="dt" sz="half" idx="10"/>
          </p:nvPr>
        </p:nvSpPr>
        <p:spPr/>
        <p:txBody>
          <a:bodyPr/>
          <a:lstStyle>
            <a:lvl1pPr>
              <a:defRPr>
                <a:solidFill>
                  <a:schemeClr val="tx2"/>
                </a:solidFill>
                <a:effectLst/>
              </a:defRPr>
            </a:lvl1pPr>
          </a:lstStyle>
          <a:p>
            <a:fld id="{D7E3ECEC-7E7B-4FB9-BAE8-5C10F12795EA}" type="datetimeFigureOut">
              <a:rPr lang="en-US" smtClean="0"/>
              <a:t>10/5/2026</a:t>
            </a:fld>
            <a:endParaRPr lang="en-US"/>
          </a:p>
        </p:txBody>
      </p:sp>
      <p:sp>
        <p:nvSpPr>
          <p:cNvPr id="6" name="Slide Number Placeholder 5">
            <a:extLst>
              <a:ext uri="{FF2B5EF4-FFF2-40B4-BE49-F238E27FC236}">
                <a16:creationId xmlns:a16="http://schemas.microsoft.com/office/drawing/2014/main" id="{81789E10-2433-2ECB-9C92-571B583A4CF1}"/>
              </a:ext>
            </a:extLst>
          </p:cNvPr>
          <p:cNvSpPr>
            <a:spLocks noGrp="1"/>
          </p:cNvSpPr>
          <p:nvPr>
            <p:ph type="sldNum" sz="quarter" idx="12"/>
          </p:nvPr>
        </p:nvSpPr>
        <p:spPr/>
        <p:txBody>
          <a:bodyPr/>
          <a:lstStyle>
            <a:lvl1pPr>
              <a:defRPr>
                <a:solidFill>
                  <a:schemeClr val="tx2"/>
                </a:solidFill>
              </a:defRPr>
            </a:lvl1pPr>
          </a:lstStyle>
          <a:p>
            <a:fld id="{235F31FF-4816-4A7C-BAEE-4B5C41A91EB1}" type="slidenum">
              <a:rPr lang="en-US" smtClean="0"/>
              <a:t>‹#›</a:t>
            </a:fld>
            <a:endParaRPr lang="en-US"/>
          </a:p>
        </p:txBody>
      </p:sp>
    </p:spTree>
    <p:extLst>
      <p:ext uri="{BB962C8B-B14F-4D97-AF65-F5344CB8AC3E}">
        <p14:creationId xmlns:p14="http://schemas.microsoft.com/office/powerpoint/2010/main" val="1221947928"/>
      </p:ext>
    </p:extLst>
  </p:cSld>
  <p:clrMapOvr>
    <a:overrideClrMapping bg1="dk1" tx1="lt1" bg2="dk2" tx2="lt2" accent1="accent1" accent2="accent2" accent3="accent3" accent4="accent4" accent5="accent5" accent6="accent6" hlink="hlink" folHlink="folHlink"/>
  </p:clrMapOvr>
  <p:extLst>
    <p:ext uri="{DCECCB84-F9BA-43D5-87BE-67443E8EF086}">
      <p15:sldGuideLst xmlns:p15="http://schemas.microsoft.com/office/powerpoint/2012/main"/>
    </p:ext>
  </p:extLst>
</p:sldLayout>
</file>

<file path=ppt/slideLayouts/slideLayout19.xml><?xml version="1.0" encoding="utf-8"?>
<p:sldLayout xmlns:a="http://schemas.openxmlformats.org/drawingml/2006/main" xmlns:r="http://schemas.openxmlformats.org/officeDocument/2006/relationships" xmlns:p="http://schemas.openxmlformats.org/presentationml/2006/main">
  <p:cSld name="1_Section Header">
    <p:bg>
      <p:bgRef idx="1001">
        <a:schemeClr val="bg2"/>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92EA34-13CC-54C1-DE3D-4F1D5D55C9A7}"/>
              </a:ext>
            </a:extLst>
          </p:cNvPr>
          <p:cNvSpPr>
            <a:spLocks noGrp="1"/>
          </p:cNvSpPr>
          <p:nvPr>
            <p:ph type="title"/>
          </p:nvPr>
        </p:nvSpPr>
        <p:spPr>
          <a:xfrm>
            <a:off x="213702" y="1940943"/>
            <a:ext cx="8771340" cy="4917058"/>
          </a:xfrm>
        </p:spPr>
        <p:txBody>
          <a:bodyPr anchor="b">
            <a:normAutofit/>
          </a:bodyPr>
          <a:lstStyle>
            <a:lvl1pPr>
              <a:lnSpc>
                <a:spcPct val="90000"/>
              </a:lnSpc>
              <a:defRPr sz="7000">
                <a:solidFill>
                  <a:schemeClr val="accent1"/>
                </a:solidFill>
              </a:defRPr>
            </a:lvl1pPr>
          </a:lstStyle>
          <a:p>
            <a:r>
              <a:rPr lang="en-US"/>
              <a:t>Click to edit Master title style</a:t>
            </a:r>
            <a:endParaRPr lang="en-US" dirty="0"/>
          </a:p>
        </p:txBody>
      </p:sp>
      <p:sp>
        <p:nvSpPr>
          <p:cNvPr id="5" name="Footer Placeholder 4">
            <a:extLst>
              <a:ext uri="{FF2B5EF4-FFF2-40B4-BE49-F238E27FC236}">
                <a16:creationId xmlns:a16="http://schemas.microsoft.com/office/drawing/2014/main" id="{9F1849E7-8E94-3B02-239C-AAB481596BFD}"/>
              </a:ext>
            </a:extLst>
          </p:cNvPr>
          <p:cNvSpPr>
            <a:spLocks noGrp="1"/>
          </p:cNvSpPr>
          <p:nvPr>
            <p:ph type="ftr" sz="quarter" idx="11"/>
          </p:nvPr>
        </p:nvSpPr>
        <p:spPr>
          <a:xfrm>
            <a:off x="762000" y="64008"/>
            <a:ext cx="2816835" cy="338328"/>
          </a:xfrm>
        </p:spPr>
        <p:txBody>
          <a:bodyPr/>
          <a:lstStyle>
            <a:lvl1pPr>
              <a:defRPr>
                <a:solidFill>
                  <a:schemeClr val="accent1"/>
                </a:solidFill>
              </a:defRPr>
            </a:lvl1pPr>
          </a:lstStyle>
          <a:p>
            <a:endParaRPr lang="en-US"/>
          </a:p>
        </p:txBody>
      </p:sp>
      <p:sp>
        <p:nvSpPr>
          <p:cNvPr id="4" name="Date Placeholder 3">
            <a:extLst>
              <a:ext uri="{FF2B5EF4-FFF2-40B4-BE49-F238E27FC236}">
                <a16:creationId xmlns:a16="http://schemas.microsoft.com/office/drawing/2014/main" id="{8F845713-EE4C-7615-B812-531C14CF0CA2}"/>
              </a:ext>
            </a:extLst>
          </p:cNvPr>
          <p:cNvSpPr>
            <a:spLocks noGrp="1"/>
          </p:cNvSpPr>
          <p:nvPr>
            <p:ph type="dt" sz="half" idx="10"/>
          </p:nvPr>
        </p:nvSpPr>
        <p:spPr>
          <a:xfrm>
            <a:off x="9290304" y="64008"/>
            <a:ext cx="1612674" cy="338328"/>
          </a:xfrm>
        </p:spPr>
        <p:txBody>
          <a:bodyPr/>
          <a:lstStyle>
            <a:lvl1pPr>
              <a:defRPr>
                <a:solidFill>
                  <a:schemeClr val="accent1"/>
                </a:solidFill>
              </a:defRPr>
            </a:lvl1pPr>
          </a:lstStyle>
          <a:p>
            <a:fld id="{D7E3ECEC-7E7B-4FB9-BAE8-5C10F12795EA}" type="datetimeFigureOut">
              <a:rPr lang="en-US" smtClean="0"/>
              <a:t>10/5/2026</a:t>
            </a:fld>
            <a:endParaRPr lang="en-US"/>
          </a:p>
        </p:txBody>
      </p:sp>
      <p:sp>
        <p:nvSpPr>
          <p:cNvPr id="6" name="Slide Number Placeholder 5">
            <a:extLst>
              <a:ext uri="{FF2B5EF4-FFF2-40B4-BE49-F238E27FC236}">
                <a16:creationId xmlns:a16="http://schemas.microsoft.com/office/drawing/2014/main" id="{70644BD7-C050-D052-8408-65ADAAF674FF}"/>
              </a:ext>
            </a:extLst>
          </p:cNvPr>
          <p:cNvSpPr>
            <a:spLocks noGrp="1"/>
          </p:cNvSpPr>
          <p:nvPr>
            <p:ph type="sldNum" sz="quarter" idx="12"/>
          </p:nvPr>
        </p:nvSpPr>
        <p:spPr>
          <a:xfrm>
            <a:off x="11055096" y="64008"/>
            <a:ext cx="457200" cy="338328"/>
          </a:xfrm>
        </p:spPr>
        <p:txBody>
          <a:bodyPr/>
          <a:lstStyle>
            <a:lvl1pPr>
              <a:defRPr>
                <a:solidFill>
                  <a:schemeClr val="accent1"/>
                </a:solidFill>
              </a:defRPr>
            </a:lvl1pPr>
          </a:lstStyle>
          <a:p>
            <a:fld id="{235F31FF-4816-4A7C-BAEE-4B5C41A91EB1}" type="slidenum">
              <a:rPr lang="en-US" smtClean="0"/>
              <a:t>‹#›</a:t>
            </a:fld>
            <a:endParaRPr lang="en-US"/>
          </a:p>
        </p:txBody>
      </p:sp>
    </p:spTree>
    <p:extLst>
      <p:ext uri="{BB962C8B-B14F-4D97-AF65-F5344CB8AC3E}">
        <p14:creationId xmlns:p14="http://schemas.microsoft.com/office/powerpoint/2010/main" val="1413940548"/>
      </p:ext>
    </p:extLst>
  </p:cSld>
  <p:clrMapOvr>
    <a:overrideClrMapping bg1="lt1" tx1="dk1" bg2="lt2" tx2="dk2" accent1="accent1" accent2="accent2" accent3="accent3" accent4="accent4" accent5="accent5" accent6="accent6" hlink="hlink" folHlink="folHlink"/>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cSld name="Content with Picture 2">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768096" y="822960"/>
            <a:ext cx="7196328" cy="1068324"/>
          </a:xfrm>
        </p:spPr>
        <p:txBody>
          <a:bodyPr anchor="t"/>
          <a:lstStyle/>
          <a:p>
            <a:r>
              <a:rPr lang="en-US"/>
              <a:t>Click to edit Master title style</a:t>
            </a:r>
            <a:endParaRPr lang="en-US" dirty="0"/>
          </a:p>
        </p:txBody>
      </p:sp>
      <p:sp>
        <p:nvSpPr>
          <p:cNvPr id="8" name="Content Placeholder 7">
            <a:extLst>
              <a:ext uri="{FF2B5EF4-FFF2-40B4-BE49-F238E27FC236}">
                <a16:creationId xmlns:a16="http://schemas.microsoft.com/office/drawing/2014/main" id="{747AED59-1A26-9C13-8482-7857E7DEFE52}"/>
              </a:ext>
            </a:extLst>
          </p:cNvPr>
          <p:cNvSpPr>
            <a:spLocks noGrp="1"/>
          </p:cNvSpPr>
          <p:nvPr>
            <p:ph sz="quarter" idx="14"/>
          </p:nvPr>
        </p:nvSpPr>
        <p:spPr>
          <a:xfrm>
            <a:off x="768096" y="1996440"/>
            <a:ext cx="7196328" cy="40995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a:xfrm>
            <a:off x="772090" y="6329172"/>
            <a:ext cx="2816835" cy="338328"/>
          </a:xfrm>
        </p:spPr>
        <p:txBody>
          <a:bodyPr/>
          <a:lstStyle>
            <a:lvl1pPr>
              <a:defRPr>
                <a:solidFill>
                  <a:schemeClr val="tx1"/>
                </a:solidFill>
                <a:effectLst/>
              </a:defRPr>
            </a:lvl1pPr>
          </a:lstStyle>
          <a:p>
            <a:endParaRPr lang="en-US"/>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a:xfrm>
            <a:off x="4974104" y="6329172"/>
            <a:ext cx="2660904" cy="338328"/>
          </a:xfrm>
        </p:spPr>
        <p:txBody>
          <a:bodyPr/>
          <a:lstStyle/>
          <a:p>
            <a:fld id="{D7E3ECEC-7E7B-4FB9-BAE8-5C10F12795EA}" type="datetimeFigureOut">
              <a:rPr lang="en-US" smtClean="0"/>
              <a:t>10/5/2026</a:t>
            </a:fld>
            <a:endParaRPr lang="en-US"/>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a:xfrm>
            <a:off x="7809836" y="6329172"/>
            <a:ext cx="457200" cy="338328"/>
          </a:xfrm>
        </p:spPr>
        <p:txBody>
          <a:bodyPr/>
          <a:lstStyle>
            <a:lvl1pPr>
              <a:defRPr>
                <a:solidFill>
                  <a:schemeClr val="tx1"/>
                </a:solidFill>
                <a:effectLst/>
              </a:defRPr>
            </a:lvl1pPr>
          </a:lstStyle>
          <a:p>
            <a:fld id="{235F31FF-4816-4A7C-BAEE-4B5C41A91EB1}" type="slidenum">
              <a:rPr lang="en-US" smtClean="0"/>
              <a:t>‹#›</a:t>
            </a:fld>
            <a:endParaRPr lang="en-US"/>
          </a:p>
        </p:txBody>
      </p:sp>
      <p:sp>
        <p:nvSpPr>
          <p:cNvPr id="11" name="Picture Placeholder 10">
            <a:extLst>
              <a:ext uri="{FF2B5EF4-FFF2-40B4-BE49-F238E27FC236}">
                <a16:creationId xmlns:a16="http://schemas.microsoft.com/office/drawing/2014/main" id="{8BBFAFCD-BCC9-C2BB-355B-1D08B9A7708D}"/>
              </a:ext>
            </a:extLst>
          </p:cNvPr>
          <p:cNvSpPr>
            <a:spLocks noGrp="1"/>
          </p:cNvSpPr>
          <p:nvPr>
            <p:ph type="pic" sz="quarter" idx="15" hasCustomPrompt="1"/>
          </p:nvPr>
        </p:nvSpPr>
        <p:spPr>
          <a:xfrm>
            <a:off x="8698986" y="758460"/>
            <a:ext cx="3493014" cy="6099541"/>
          </a:xfrm>
          <a:custGeom>
            <a:avLst/>
            <a:gdLst>
              <a:gd name="connsiteX0" fmla="*/ 501522 w 3493014"/>
              <a:gd name="connsiteY0" fmla="*/ 0 h 6099541"/>
              <a:gd name="connsiteX1" fmla="*/ 3493014 w 3493014"/>
              <a:gd name="connsiteY1" fmla="*/ 0 h 6099541"/>
              <a:gd name="connsiteX2" fmla="*/ 3493014 w 3493014"/>
              <a:gd name="connsiteY2" fmla="*/ 6099541 h 6099541"/>
              <a:gd name="connsiteX3" fmla="*/ 0 w 3493014"/>
              <a:gd name="connsiteY3" fmla="*/ 6099541 h 6099541"/>
              <a:gd name="connsiteX4" fmla="*/ 0 w 3493014"/>
              <a:gd name="connsiteY4" fmla="*/ 501522 h 6099541"/>
              <a:gd name="connsiteX5" fmla="*/ 501522 w 3493014"/>
              <a:gd name="connsiteY5" fmla="*/ 0 h 60995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493014" h="6099541">
                <a:moveTo>
                  <a:pt x="501522" y="0"/>
                </a:moveTo>
                <a:lnTo>
                  <a:pt x="3493014" y="0"/>
                </a:lnTo>
                <a:lnTo>
                  <a:pt x="3493014" y="6099541"/>
                </a:lnTo>
                <a:lnTo>
                  <a:pt x="0" y="6099541"/>
                </a:lnTo>
                <a:lnTo>
                  <a:pt x="0" y="501522"/>
                </a:lnTo>
                <a:cubicBezTo>
                  <a:pt x="0" y="224539"/>
                  <a:pt x="224539" y="0"/>
                  <a:pt x="501522" y="0"/>
                </a:cubicBezTo>
                <a:close/>
              </a:path>
            </a:pathLst>
          </a:custGeom>
          <a:blipFill>
            <a:blip r:embed="rId2">
              <a:alphaModFix amt="70000"/>
            </a:blip>
            <a:stretch>
              <a:fillRect/>
            </a:stretch>
          </a:blipFill>
        </p:spPr>
        <p:txBody>
          <a:bodyPr wrap="square">
            <a:noAutofit/>
          </a:bodyPr>
          <a:lstStyle>
            <a:lvl1pPr marL="0" indent="0">
              <a:buNone/>
              <a:defRPr/>
            </a:lvl1pPr>
          </a:lstStyle>
          <a:p>
            <a:r>
              <a:rPr lang="en-US" dirty="0"/>
              <a:t> </a:t>
            </a:r>
          </a:p>
        </p:txBody>
      </p:sp>
    </p:spTree>
    <p:extLst>
      <p:ext uri="{BB962C8B-B14F-4D97-AF65-F5344CB8AC3E}">
        <p14:creationId xmlns:p14="http://schemas.microsoft.com/office/powerpoint/2010/main" val="136273188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cSld name="Content with Pictur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4160520" y="822960"/>
            <a:ext cx="7305005" cy="972657"/>
          </a:xfrm>
        </p:spPr>
        <p:txBody>
          <a:bodyPr anchor="t"/>
          <a:lstStyle/>
          <a:p>
            <a:r>
              <a:rPr lang="en-US"/>
              <a:t>Click to edit Master title style</a:t>
            </a:r>
            <a:endParaRPr lang="en-US" dirty="0"/>
          </a:p>
        </p:txBody>
      </p:sp>
      <p:sp>
        <p:nvSpPr>
          <p:cNvPr id="9" name="Picture Placeholder 8">
            <a:extLst>
              <a:ext uri="{FF2B5EF4-FFF2-40B4-BE49-F238E27FC236}">
                <a16:creationId xmlns:a16="http://schemas.microsoft.com/office/drawing/2014/main" id="{F1613FF0-3917-A83C-848B-3D1932393483}"/>
              </a:ext>
            </a:extLst>
          </p:cNvPr>
          <p:cNvSpPr>
            <a:spLocks noGrp="1"/>
          </p:cNvSpPr>
          <p:nvPr>
            <p:ph type="pic" sz="quarter" idx="15" hasCustomPrompt="1"/>
          </p:nvPr>
        </p:nvSpPr>
        <p:spPr>
          <a:xfrm>
            <a:off x="0" y="0"/>
            <a:ext cx="3493008" cy="6107204"/>
          </a:xfrm>
          <a:custGeom>
            <a:avLst/>
            <a:gdLst>
              <a:gd name="connsiteX0" fmla="*/ 0 w 3493008"/>
              <a:gd name="connsiteY0" fmla="*/ 0 h 6107204"/>
              <a:gd name="connsiteX1" fmla="*/ 3493008 w 3493008"/>
              <a:gd name="connsiteY1" fmla="*/ 0 h 6107204"/>
              <a:gd name="connsiteX2" fmla="*/ 3493008 w 3493008"/>
              <a:gd name="connsiteY2" fmla="*/ 5602161 h 6107204"/>
              <a:gd name="connsiteX3" fmla="*/ 2991486 w 3493008"/>
              <a:gd name="connsiteY3" fmla="*/ 6107204 h 6107204"/>
              <a:gd name="connsiteX4" fmla="*/ 0 w 3493008"/>
              <a:gd name="connsiteY4" fmla="*/ 6107204 h 610720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93008" h="6107204">
                <a:moveTo>
                  <a:pt x="0" y="0"/>
                </a:moveTo>
                <a:lnTo>
                  <a:pt x="3493008" y="0"/>
                </a:lnTo>
                <a:lnTo>
                  <a:pt x="3493008" y="5602161"/>
                </a:lnTo>
                <a:cubicBezTo>
                  <a:pt x="3493008" y="5881089"/>
                  <a:pt x="3268469" y="6107204"/>
                  <a:pt x="2991486" y="6107204"/>
                </a:cubicBezTo>
                <a:lnTo>
                  <a:pt x="0" y="6107204"/>
                </a:lnTo>
                <a:close/>
              </a:path>
            </a:pathLst>
          </a:custGeom>
          <a:blipFill dpi="0" rotWithShape="1">
            <a:blip r:embed="rId2">
              <a:alphaModFix amt="70000"/>
            </a:blip>
            <a:srcRect/>
            <a:stretch>
              <a:fillRect/>
            </a:stretch>
          </a:blipFill>
        </p:spPr>
        <p:txBody>
          <a:bodyPr wrap="square">
            <a:noAutofit/>
          </a:bodyPr>
          <a:lstStyle>
            <a:lvl1pPr marL="0" indent="0">
              <a:buNone/>
              <a:defRPr/>
            </a:lvl1pPr>
          </a:lstStyle>
          <a:p>
            <a:r>
              <a:rPr lang="en-US" dirty="0"/>
              <a:t> </a:t>
            </a:r>
          </a:p>
        </p:txBody>
      </p:sp>
      <p:sp>
        <p:nvSpPr>
          <p:cNvPr id="8" name="Content Placeholder 7">
            <a:extLst>
              <a:ext uri="{FF2B5EF4-FFF2-40B4-BE49-F238E27FC236}">
                <a16:creationId xmlns:a16="http://schemas.microsoft.com/office/drawing/2014/main" id="{818B74D6-CD72-B859-C229-60DB988B25E3}"/>
              </a:ext>
            </a:extLst>
          </p:cNvPr>
          <p:cNvSpPr>
            <a:spLocks noGrp="1"/>
          </p:cNvSpPr>
          <p:nvPr>
            <p:ph sz="quarter" idx="14"/>
          </p:nvPr>
        </p:nvSpPr>
        <p:spPr>
          <a:xfrm>
            <a:off x="4163095" y="1993392"/>
            <a:ext cx="7305005" cy="412088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p:txBody>
          <a:bodyPr/>
          <a:lstStyle/>
          <a:p>
            <a:endParaRPr lang="en-US"/>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p:txBody>
          <a:bodyPr/>
          <a:lstStyle>
            <a:lvl1pPr>
              <a:defRPr>
                <a:solidFill>
                  <a:schemeClr val="tx1"/>
                </a:solidFill>
                <a:effectLst/>
              </a:defRPr>
            </a:lvl1pPr>
          </a:lstStyle>
          <a:p>
            <a:fld id="{D7E3ECEC-7E7B-4FB9-BAE8-5C10F12795EA}" type="datetimeFigureOut">
              <a:rPr lang="en-US" smtClean="0"/>
              <a:t>10/5/2026</a:t>
            </a:fld>
            <a:endParaRPr lang="en-US"/>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p>
            <a:fld id="{235F31FF-4816-4A7C-BAEE-4B5C41A91EB1}" type="slidenum">
              <a:rPr lang="en-US" smtClean="0"/>
              <a:t>‹#›</a:t>
            </a:fld>
            <a:endParaRPr lang="en-US"/>
          </a:p>
        </p:txBody>
      </p:sp>
    </p:spTree>
    <p:extLst>
      <p:ext uri="{BB962C8B-B14F-4D97-AF65-F5344CB8AC3E}">
        <p14:creationId xmlns:p14="http://schemas.microsoft.com/office/powerpoint/2010/main" val="313709587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cSld name="Content with Picture 7">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7223912" y="822960"/>
            <a:ext cx="4243345" cy="1089702"/>
          </a:xfrm>
        </p:spPr>
        <p:txBody>
          <a:bodyPr anchor="t"/>
          <a:lstStyle/>
          <a:p>
            <a:r>
              <a:rPr lang="en-US"/>
              <a:t>Click to edit Master title style</a:t>
            </a:r>
            <a:endParaRPr lang="en-US" dirty="0"/>
          </a:p>
        </p:txBody>
      </p:sp>
      <p:sp>
        <p:nvSpPr>
          <p:cNvPr id="3" name="Picture Placeholder 2">
            <a:extLst>
              <a:ext uri="{FF2B5EF4-FFF2-40B4-BE49-F238E27FC236}">
                <a16:creationId xmlns:a16="http://schemas.microsoft.com/office/drawing/2014/main" id="{4DBFBCB5-4A7B-F7B3-9AAF-F908FB128AB0}"/>
              </a:ext>
            </a:extLst>
          </p:cNvPr>
          <p:cNvSpPr>
            <a:spLocks noGrp="1"/>
          </p:cNvSpPr>
          <p:nvPr>
            <p:ph type="pic" sz="quarter" idx="15" hasCustomPrompt="1"/>
          </p:nvPr>
        </p:nvSpPr>
        <p:spPr>
          <a:xfrm>
            <a:off x="0" y="0"/>
            <a:ext cx="6548534" cy="6100464"/>
          </a:xfrm>
          <a:custGeom>
            <a:avLst/>
            <a:gdLst>
              <a:gd name="connsiteX0" fmla="*/ 0 w 6548534"/>
              <a:gd name="connsiteY0" fmla="*/ 0 h 6100464"/>
              <a:gd name="connsiteX1" fmla="*/ 6548534 w 6548534"/>
              <a:gd name="connsiteY1" fmla="*/ 0 h 6100464"/>
              <a:gd name="connsiteX2" fmla="*/ 6548534 w 6548534"/>
              <a:gd name="connsiteY2" fmla="*/ 5595865 h 6100464"/>
              <a:gd name="connsiteX3" fmla="*/ 6047012 w 6548534"/>
              <a:gd name="connsiteY3" fmla="*/ 6100464 h 6100464"/>
              <a:gd name="connsiteX4" fmla="*/ 0 w 6548534"/>
              <a:gd name="connsiteY4" fmla="*/ 6100464 h 610046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548534" h="6100464">
                <a:moveTo>
                  <a:pt x="0" y="0"/>
                </a:moveTo>
                <a:lnTo>
                  <a:pt x="6548534" y="0"/>
                </a:lnTo>
                <a:lnTo>
                  <a:pt x="6548534" y="5595865"/>
                </a:lnTo>
                <a:cubicBezTo>
                  <a:pt x="6548534" y="5874548"/>
                  <a:pt x="6323995" y="6100464"/>
                  <a:pt x="6047012" y="6100464"/>
                </a:cubicBezTo>
                <a:lnTo>
                  <a:pt x="0" y="6100464"/>
                </a:lnTo>
                <a:close/>
              </a:path>
            </a:pathLst>
          </a:custGeom>
          <a:blipFill dpi="0" rotWithShape="1">
            <a:blip r:embed="rId2">
              <a:alphaModFix amt="70000"/>
            </a:blip>
            <a:srcRect/>
            <a:stretch>
              <a:fillRect/>
            </a:stretch>
          </a:blipFill>
        </p:spPr>
        <p:txBody>
          <a:bodyPr wrap="square">
            <a:noAutofit/>
          </a:bodyPr>
          <a:lstStyle>
            <a:lvl1pPr marL="0" indent="0">
              <a:buNone/>
              <a:defRPr/>
            </a:lvl1pPr>
          </a:lstStyle>
          <a:p>
            <a:r>
              <a:rPr lang="en-US" dirty="0"/>
              <a:t> </a:t>
            </a:r>
          </a:p>
        </p:txBody>
      </p:sp>
      <p:sp>
        <p:nvSpPr>
          <p:cNvPr id="8" name="Content Placeholder 7">
            <a:extLst>
              <a:ext uri="{FF2B5EF4-FFF2-40B4-BE49-F238E27FC236}">
                <a16:creationId xmlns:a16="http://schemas.microsoft.com/office/drawing/2014/main" id="{7FF0220E-48F8-B4D9-19DE-7B457C3C221C}"/>
              </a:ext>
            </a:extLst>
          </p:cNvPr>
          <p:cNvSpPr>
            <a:spLocks noGrp="1"/>
          </p:cNvSpPr>
          <p:nvPr>
            <p:ph sz="quarter" idx="14"/>
          </p:nvPr>
        </p:nvSpPr>
        <p:spPr>
          <a:xfrm>
            <a:off x="7223069" y="1988820"/>
            <a:ext cx="4244188" cy="411164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9" name="Footer Placeholder 8">
            <a:extLst>
              <a:ext uri="{FF2B5EF4-FFF2-40B4-BE49-F238E27FC236}">
                <a16:creationId xmlns:a16="http://schemas.microsoft.com/office/drawing/2014/main" id="{B8F54AB8-6B4D-C00F-7A9F-6627E7066D2A}"/>
              </a:ext>
            </a:extLst>
          </p:cNvPr>
          <p:cNvSpPr>
            <a:spLocks noGrp="1"/>
          </p:cNvSpPr>
          <p:nvPr>
            <p:ph type="ftr" sz="quarter" idx="17"/>
          </p:nvPr>
        </p:nvSpPr>
        <p:spPr/>
        <p:txBody>
          <a:bodyPr/>
          <a:lstStyle/>
          <a:p>
            <a:endParaRPr lang="en-US"/>
          </a:p>
        </p:txBody>
      </p:sp>
      <p:sp>
        <p:nvSpPr>
          <p:cNvPr id="4" name="Date Placeholder 3">
            <a:extLst>
              <a:ext uri="{FF2B5EF4-FFF2-40B4-BE49-F238E27FC236}">
                <a16:creationId xmlns:a16="http://schemas.microsoft.com/office/drawing/2014/main" id="{DC218C63-B1E1-78F4-CF24-6991FB09C1C4}"/>
              </a:ext>
            </a:extLst>
          </p:cNvPr>
          <p:cNvSpPr>
            <a:spLocks noGrp="1"/>
          </p:cNvSpPr>
          <p:nvPr>
            <p:ph type="dt" sz="half" idx="16"/>
          </p:nvPr>
        </p:nvSpPr>
        <p:spPr/>
        <p:txBody>
          <a:bodyPr/>
          <a:lstStyle/>
          <a:p>
            <a:fld id="{D7E3ECEC-7E7B-4FB9-BAE8-5C10F12795EA}" type="datetimeFigureOut">
              <a:rPr lang="en-US" smtClean="0"/>
              <a:t>10/5/2026</a:t>
            </a:fld>
            <a:endParaRPr lang="en-US"/>
          </a:p>
        </p:txBody>
      </p:sp>
      <p:sp>
        <p:nvSpPr>
          <p:cNvPr id="10" name="Slide Number Placeholder 9">
            <a:extLst>
              <a:ext uri="{FF2B5EF4-FFF2-40B4-BE49-F238E27FC236}">
                <a16:creationId xmlns:a16="http://schemas.microsoft.com/office/drawing/2014/main" id="{BD268E9B-F4A2-5ABF-D43A-3BF4DCADB3FB}"/>
              </a:ext>
            </a:extLst>
          </p:cNvPr>
          <p:cNvSpPr>
            <a:spLocks noGrp="1"/>
          </p:cNvSpPr>
          <p:nvPr>
            <p:ph type="sldNum" sz="quarter" idx="18"/>
          </p:nvPr>
        </p:nvSpPr>
        <p:spPr/>
        <p:txBody>
          <a:bodyPr/>
          <a:lstStyle/>
          <a:p>
            <a:fld id="{235F31FF-4816-4A7C-BAEE-4B5C41A91EB1}" type="slidenum">
              <a:rPr lang="en-US" smtClean="0"/>
              <a:t>‹#›</a:t>
            </a:fld>
            <a:endParaRPr lang="en-US"/>
          </a:p>
        </p:txBody>
      </p:sp>
    </p:spTree>
    <p:extLst>
      <p:ext uri="{BB962C8B-B14F-4D97-AF65-F5344CB8AC3E}">
        <p14:creationId xmlns:p14="http://schemas.microsoft.com/office/powerpoint/2010/main" val="905352634"/>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cSld name="Content with Picture 16">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768096" y="822959"/>
            <a:ext cx="4811167" cy="916991"/>
          </a:xfrm>
        </p:spPr>
        <p:txBody>
          <a:bodyPr anchor="t"/>
          <a:lstStyle/>
          <a:p>
            <a:r>
              <a:rPr lang="en-US"/>
              <a:t>Click to edit Master title style</a:t>
            </a:r>
            <a:endParaRPr lang="en-US" dirty="0"/>
          </a:p>
        </p:txBody>
      </p:sp>
      <p:sp>
        <p:nvSpPr>
          <p:cNvPr id="12" name="Picture Placeholder 11">
            <a:extLst>
              <a:ext uri="{FF2B5EF4-FFF2-40B4-BE49-F238E27FC236}">
                <a16:creationId xmlns:a16="http://schemas.microsoft.com/office/drawing/2014/main" id="{40936EEA-460B-E34D-8B9C-832ADF15E401}"/>
              </a:ext>
            </a:extLst>
          </p:cNvPr>
          <p:cNvSpPr>
            <a:spLocks noGrp="1"/>
          </p:cNvSpPr>
          <p:nvPr>
            <p:ph type="pic" sz="quarter" idx="15" hasCustomPrompt="1"/>
          </p:nvPr>
        </p:nvSpPr>
        <p:spPr>
          <a:xfrm>
            <a:off x="1" y="1958288"/>
            <a:ext cx="5620853" cy="4899713"/>
          </a:xfrm>
          <a:custGeom>
            <a:avLst/>
            <a:gdLst>
              <a:gd name="connsiteX0" fmla="*/ 0 w 5620853"/>
              <a:gd name="connsiteY0" fmla="*/ 0 h 4899713"/>
              <a:gd name="connsiteX1" fmla="*/ 5119331 w 5620853"/>
              <a:gd name="connsiteY1" fmla="*/ 0 h 4899713"/>
              <a:gd name="connsiteX2" fmla="*/ 5620853 w 5620853"/>
              <a:gd name="connsiteY2" fmla="*/ 501522 h 4899713"/>
              <a:gd name="connsiteX3" fmla="*/ 5620853 w 5620853"/>
              <a:gd name="connsiteY3" fmla="*/ 4899713 h 4899713"/>
              <a:gd name="connsiteX4" fmla="*/ 0 w 5620853"/>
              <a:gd name="connsiteY4" fmla="*/ 4899713 h 489971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620853" h="4899713">
                <a:moveTo>
                  <a:pt x="0" y="0"/>
                </a:moveTo>
                <a:lnTo>
                  <a:pt x="5119331" y="0"/>
                </a:lnTo>
                <a:cubicBezTo>
                  <a:pt x="5396314" y="0"/>
                  <a:pt x="5620853" y="224539"/>
                  <a:pt x="5620853" y="501522"/>
                </a:cubicBezTo>
                <a:lnTo>
                  <a:pt x="5620853" y="4899713"/>
                </a:lnTo>
                <a:lnTo>
                  <a:pt x="0" y="4899713"/>
                </a:lnTo>
                <a:close/>
              </a:path>
            </a:pathLst>
          </a:custGeom>
          <a:blipFill dpi="0" rotWithShape="1">
            <a:blip r:embed="rId2">
              <a:alphaModFix amt="70000"/>
            </a:blip>
            <a:srcRect/>
            <a:stretch>
              <a:fillRect/>
            </a:stretch>
          </a:blipFill>
        </p:spPr>
        <p:txBody>
          <a:bodyPr wrap="square">
            <a:noAutofit/>
          </a:bodyPr>
          <a:lstStyle>
            <a:lvl1pPr marL="0" indent="0">
              <a:buNone/>
              <a:defRPr/>
            </a:lvl1pPr>
          </a:lstStyle>
          <a:p>
            <a:r>
              <a:rPr lang="en-US" dirty="0"/>
              <a:t> </a:t>
            </a:r>
          </a:p>
        </p:txBody>
      </p:sp>
      <p:sp>
        <p:nvSpPr>
          <p:cNvPr id="8" name="Content Placeholder 7">
            <a:extLst>
              <a:ext uri="{FF2B5EF4-FFF2-40B4-BE49-F238E27FC236}">
                <a16:creationId xmlns:a16="http://schemas.microsoft.com/office/drawing/2014/main" id="{8BAC3300-BF12-B200-9F06-8D5AC45CB7EF}"/>
              </a:ext>
            </a:extLst>
          </p:cNvPr>
          <p:cNvSpPr>
            <a:spLocks noGrp="1"/>
          </p:cNvSpPr>
          <p:nvPr>
            <p:ph sz="quarter" idx="14"/>
          </p:nvPr>
        </p:nvSpPr>
        <p:spPr>
          <a:xfrm>
            <a:off x="6314184" y="822960"/>
            <a:ext cx="5153915" cy="527304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a:xfrm>
            <a:off x="6311795" y="6387559"/>
            <a:ext cx="2868392" cy="338328"/>
          </a:xfrm>
        </p:spPr>
        <p:txBody>
          <a:bodyPr/>
          <a:lstStyle/>
          <a:p>
            <a:endParaRPr lang="en-US"/>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a:xfrm>
            <a:off x="9331917" y="6387559"/>
            <a:ext cx="1658678" cy="338328"/>
          </a:xfrm>
        </p:spPr>
        <p:txBody>
          <a:bodyPr/>
          <a:lstStyle/>
          <a:p>
            <a:fld id="{D7E3ECEC-7E7B-4FB9-BAE8-5C10F12795EA}" type="datetimeFigureOut">
              <a:rPr lang="en-US" smtClean="0"/>
              <a:t>10/5/2026</a:t>
            </a:fld>
            <a:endParaRPr lang="en-US"/>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a:xfrm>
            <a:off x="11142325" y="6387559"/>
            <a:ext cx="457200" cy="338328"/>
          </a:xfrm>
        </p:spPr>
        <p:txBody>
          <a:bodyPr/>
          <a:lstStyle/>
          <a:p>
            <a:fld id="{235F31FF-4816-4A7C-BAEE-4B5C41A91EB1}" type="slidenum">
              <a:rPr lang="en-US" smtClean="0"/>
              <a:t>‹#›</a:t>
            </a:fld>
            <a:endParaRPr lang="en-US"/>
          </a:p>
        </p:txBody>
      </p:sp>
    </p:spTree>
    <p:extLst>
      <p:ext uri="{BB962C8B-B14F-4D97-AF65-F5344CB8AC3E}">
        <p14:creationId xmlns:p14="http://schemas.microsoft.com/office/powerpoint/2010/main" val="345518734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theme" Target="../theme/theme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7" name="Group 6"/>
          <p:cNvGrpSpPr/>
          <p:nvPr/>
        </p:nvGrpSpPr>
        <p:grpSpPr>
          <a:xfrm>
            <a:off x="9206969" y="2963333"/>
            <a:ext cx="2981858" cy="3208867"/>
            <a:chOff x="9206969" y="2963333"/>
            <a:chExt cx="2981858" cy="3208867"/>
          </a:xfrm>
        </p:grpSpPr>
        <p:cxnSp>
          <p:nvCxnSpPr>
            <p:cNvPr id="8" name="Straight Connector 7"/>
            <p:cNvCxnSpPr/>
            <p:nvPr/>
          </p:nvCxnSpPr>
          <p:spPr>
            <a:xfrm flipH="1">
              <a:off x="11276012" y="2963333"/>
              <a:ext cx="912814" cy="912812"/>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flipH="1">
              <a:off x="9206969" y="3190344"/>
              <a:ext cx="2981857" cy="2981856"/>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0" name="Straight Connector 9"/>
            <p:cNvCxnSpPr/>
            <p:nvPr/>
          </p:nvCxnSpPr>
          <p:spPr>
            <a:xfrm flipH="1">
              <a:off x="10292292" y="3285067"/>
              <a:ext cx="1896534" cy="1896533"/>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1" name="Straight Connector 10"/>
            <p:cNvCxnSpPr/>
            <p:nvPr/>
          </p:nvCxnSpPr>
          <p:spPr>
            <a:xfrm flipH="1">
              <a:off x="10443103" y="3131080"/>
              <a:ext cx="1745722" cy="1745720"/>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2" name="Straight Connector 11"/>
            <p:cNvCxnSpPr/>
            <p:nvPr/>
          </p:nvCxnSpPr>
          <p:spPr>
            <a:xfrm flipH="1">
              <a:off x="10918826" y="3683001"/>
              <a:ext cx="1270001" cy="1269999"/>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grpSp>
      <p:sp>
        <p:nvSpPr>
          <p:cNvPr id="2" name="Title Placeholder 1"/>
          <p:cNvSpPr>
            <a:spLocks noGrp="1"/>
          </p:cNvSpPr>
          <p:nvPr>
            <p:ph type="title"/>
          </p:nvPr>
        </p:nvSpPr>
        <p:spPr>
          <a:xfrm>
            <a:off x="684212" y="4487332"/>
            <a:ext cx="8534400" cy="1507067"/>
          </a:xfrm>
          <a:prstGeom prst="rect">
            <a:avLst/>
          </a:prstGeom>
          <a:effectLst/>
        </p:spPr>
        <p:txBody>
          <a:bodyPr vert="horz" lIns="91440" tIns="45720" rIns="91440" bIns="45720" rtlCol="0" anchor="ctr">
            <a:normAutofit/>
          </a:bodyPr>
          <a:lstStyle/>
          <a:p>
            <a:r>
              <a:rPr lang="en-GB"/>
              <a:t>Click to edit Master title style</a:t>
            </a:r>
            <a:endParaRPr lang="en-US" dirty="0"/>
          </a:p>
        </p:txBody>
      </p:sp>
      <p:sp>
        <p:nvSpPr>
          <p:cNvPr id="3" name="Text Placeholder 2"/>
          <p:cNvSpPr>
            <a:spLocks noGrp="1"/>
          </p:cNvSpPr>
          <p:nvPr>
            <p:ph type="body" idx="1"/>
          </p:nvPr>
        </p:nvSpPr>
        <p:spPr>
          <a:xfrm>
            <a:off x="684212" y="685800"/>
            <a:ext cx="8534400" cy="3615267"/>
          </a:xfrm>
          <a:prstGeom prst="rect">
            <a:avLst/>
          </a:prstGeom>
        </p:spPr>
        <p:txBody>
          <a:bodyPr vert="horz" lIns="91440" tIns="45720" rIns="91440" bIns="45720" rtlCol="0" anchor="ct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9904412" y="6172200"/>
            <a:ext cx="1600200" cy="365125"/>
          </a:xfrm>
          <a:prstGeom prst="rect">
            <a:avLst/>
          </a:prstGeom>
        </p:spPr>
        <p:txBody>
          <a:bodyPr vert="horz" lIns="91440" tIns="45720" rIns="91440" bIns="45720" rtlCol="0" anchor="t"/>
          <a:lstStyle>
            <a:lvl1pPr algn="r">
              <a:defRPr sz="1000" b="0" i="0">
                <a:solidFill>
                  <a:schemeClr val="bg2">
                    <a:lumMod val="50000"/>
                  </a:schemeClr>
                </a:solidFill>
                <a:effectLst/>
                <a:latin typeface="+mn-lt"/>
              </a:defRPr>
            </a:lvl1pPr>
          </a:lstStyle>
          <a:p>
            <a:fld id="{D7E3ECEC-7E7B-4FB9-BAE8-5C10F12795EA}" type="datetimeFigureOut">
              <a:rPr lang="en-US" smtClean="0"/>
              <a:t>10/5/2026</a:t>
            </a:fld>
            <a:endParaRPr lang="en-US"/>
          </a:p>
        </p:txBody>
      </p:sp>
      <p:sp>
        <p:nvSpPr>
          <p:cNvPr id="5" name="Footer Placeholder 4"/>
          <p:cNvSpPr>
            <a:spLocks noGrp="1"/>
          </p:cNvSpPr>
          <p:nvPr>
            <p:ph type="ftr" sz="quarter" idx="3"/>
          </p:nvPr>
        </p:nvSpPr>
        <p:spPr>
          <a:xfrm>
            <a:off x="684212" y="6172200"/>
            <a:ext cx="7543800" cy="365125"/>
          </a:xfrm>
          <a:prstGeom prst="rect">
            <a:avLst/>
          </a:prstGeom>
        </p:spPr>
        <p:txBody>
          <a:bodyPr vert="horz" lIns="91440" tIns="45720" rIns="91440" bIns="45720" rtlCol="0" anchor="t"/>
          <a:lstStyle>
            <a:lvl1pPr algn="l">
              <a:defRPr sz="1000" b="0" i="0">
                <a:solidFill>
                  <a:schemeClr val="bg2">
                    <a:lumMod val="50000"/>
                  </a:schemeClr>
                </a:solidFill>
                <a:effectLst/>
                <a:latin typeface="+mn-lt"/>
              </a:defRPr>
            </a:lvl1pPr>
          </a:lstStyle>
          <a:p>
            <a:endParaRPr lang="en-US"/>
          </a:p>
        </p:txBody>
      </p:sp>
      <p:sp>
        <p:nvSpPr>
          <p:cNvPr id="6" name="Slide Number Placeholder 5"/>
          <p:cNvSpPr>
            <a:spLocks noGrp="1"/>
          </p:cNvSpPr>
          <p:nvPr>
            <p:ph type="sldNum" sz="quarter" idx="4"/>
          </p:nvPr>
        </p:nvSpPr>
        <p:spPr>
          <a:xfrm>
            <a:off x="10363200" y="5578475"/>
            <a:ext cx="1142245" cy="669925"/>
          </a:xfrm>
          <a:prstGeom prst="rect">
            <a:avLst/>
          </a:prstGeom>
        </p:spPr>
        <p:txBody>
          <a:bodyPr vert="horz" lIns="91440" tIns="45720" rIns="91440" bIns="45720" rtlCol="0" anchor="b"/>
          <a:lstStyle>
            <a:lvl1pPr algn="r">
              <a:defRPr sz="3200" b="0" i="0">
                <a:solidFill>
                  <a:schemeClr val="bg2">
                    <a:lumMod val="50000"/>
                  </a:schemeClr>
                </a:solidFill>
                <a:effectLst/>
                <a:latin typeface="+mn-lt"/>
              </a:defRPr>
            </a:lvl1pPr>
          </a:lstStyle>
          <a:p>
            <a:fld id="{235F31FF-4816-4A7C-BAEE-4B5C41A91EB1}" type="slidenum">
              <a:rPr lang="en-US" smtClean="0"/>
              <a:t>‹#›</a:t>
            </a:fld>
            <a:endParaRPr lang="en-US"/>
          </a:p>
        </p:txBody>
      </p:sp>
    </p:spTree>
    <p:extLst>
      <p:ext uri="{BB962C8B-B14F-4D97-AF65-F5344CB8AC3E}">
        <p14:creationId xmlns:p14="http://schemas.microsoft.com/office/powerpoint/2010/main" val="1390999194"/>
      </p:ext>
    </p:extLst>
  </p:cSld>
  <p:clrMap bg1="dk1" tx1="lt1" bg2="dk2" tx2="lt2" accent1="accent1" accent2="accent2" accent3="accent3" accent4="accent4" accent5="accent5" accent6="accent6" hlink="hlink" folHlink="folHlink"/>
  <p:sldLayoutIdLst>
    <p:sldLayoutId id="2147483952" r:id="rId1"/>
    <p:sldLayoutId id="2147483953" r:id="rId2"/>
    <p:sldLayoutId id="2147483954" r:id="rId3"/>
    <p:sldLayoutId id="2147483955" r:id="rId4"/>
    <p:sldLayoutId id="2147483956" r:id="rId5"/>
    <p:sldLayoutId id="2147483957" r:id="rId6"/>
    <p:sldLayoutId id="2147483958" r:id="rId7"/>
    <p:sldLayoutId id="2147483959" r:id="rId8"/>
    <p:sldLayoutId id="2147483960" r:id="rId9"/>
    <p:sldLayoutId id="2147483961" r:id="rId10"/>
    <p:sldLayoutId id="2147483962" r:id="rId11"/>
    <p:sldLayoutId id="2147483963" r:id="rId12"/>
    <p:sldLayoutId id="2147483964" r:id="rId13"/>
    <p:sldLayoutId id="2147483965" r:id="rId14"/>
    <p:sldLayoutId id="2147483966" r:id="rId15"/>
    <p:sldLayoutId id="2147483967" r:id="rId16"/>
    <p:sldLayoutId id="2147483968" r:id="rId17"/>
    <p:sldLayoutId id="2147483969" r:id="rId18"/>
    <p:sldLayoutId id="2147483970" r:id="rId19"/>
    <p:sldLayoutId id="2147483971" r:id="rId20"/>
    <p:sldLayoutId id="2147483972" r:id="rId21"/>
    <p:sldLayoutId id="2147483973" r:id="rId22"/>
    <p:sldLayoutId id="2147483974" r:id="rId23"/>
  </p:sldLayoutIdLst>
  <p:txStyles>
    <p:titleStyle>
      <a:lvl1pPr algn="l" defTabSz="457200" rtl="0" eaLnBrk="1" latinLnBrk="0" hangingPunct="1">
        <a:spcBef>
          <a:spcPct val="0"/>
        </a:spcBef>
        <a:buNone/>
        <a:defRPr sz="36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2000" kern="1200" cap="none">
          <a:solidFill>
            <a:schemeClr val="bg2">
              <a:lumMod val="7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800" kern="1200" cap="none">
          <a:solidFill>
            <a:schemeClr val="bg2">
              <a:lumMod val="7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600" kern="1200" cap="none">
          <a:solidFill>
            <a:schemeClr val="bg2">
              <a:lumMod val="7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8.xml"/></Relationships>
</file>

<file path=ppt/slides/_rels/slide2.xml.rels><?xml version="1.0" encoding="UTF-8" standalone="yes"?>
<Relationships xmlns="http://schemas.openxmlformats.org/package/2006/relationships"><Relationship Id="rId8" Type="http://schemas.openxmlformats.org/officeDocument/2006/relationships/slide" Target="slide28.xml"/><Relationship Id="rId13" Type="http://schemas.openxmlformats.org/officeDocument/2006/relationships/slide" Target="slide15.xml"/><Relationship Id="rId3" Type="http://schemas.openxmlformats.org/officeDocument/2006/relationships/slide" Target="slide4.xml"/><Relationship Id="rId7" Type="http://schemas.openxmlformats.org/officeDocument/2006/relationships/slide" Target="slide8.xml"/><Relationship Id="rId12" Type="http://schemas.openxmlformats.org/officeDocument/2006/relationships/slide" Target="slide31.xml"/><Relationship Id="rId2" Type="http://schemas.openxmlformats.org/officeDocument/2006/relationships/notesSlide" Target="../notesSlides/notesSlide2.xml"/><Relationship Id="rId16" Type="http://schemas.openxmlformats.org/officeDocument/2006/relationships/slide" Target="slide33.xml"/><Relationship Id="rId1" Type="http://schemas.openxmlformats.org/officeDocument/2006/relationships/slideLayout" Target="../slideLayouts/slideLayout18.xml"/><Relationship Id="rId6" Type="http://schemas.openxmlformats.org/officeDocument/2006/relationships/slide" Target="slide30.xml"/><Relationship Id="rId11" Type="http://schemas.openxmlformats.org/officeDocument/2006/relationships/slide" Target="slide13.xml"/><Relationship Id="rId5" Type="http://schemas.openxmlformats.org/officeDocument/2006/relationships/slide" Target="slide5.xml"/><Relationship Id="rId15" Type="http://schemas.openxmlformats.org/officeDocument/2006/relationships/slide" Target="slide21.xml"/><Relationship Id="rId10" Type="http://schemas.openxmlformats.org/officeDocument/2006/relationships/slide" Target="slide29.xml"/><Relationship Id="rId4" Type="http://schemas.openxmlformats.org/officeDocument/2006/relationships/slide" Target="slide24.xml"/><Relationship Id="rId9" Type="http://schemas.openxmlformats.org/officeDocument/2006/relationships/slide" Target="slide10.xml"/><Relationship Id="rId14" Type="http://schemas.openxmlformats.org/officeDocument/2006/relationships/slide" Target="slide3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9.xml"/></Relationships>
</file>

<file path=ppt/slides/_rels/slide4.xml.rels><?xml version="1.0" encoding="UTF-8" standalone="yes"?>
<Relationships xmlns="http://schemas.openxmlformats.org/package/2006/relationships"><Relationship Id="rId3" Type="http://schemas.openxmlformats.org/officeDocument/2006/relationships/hyperlink" Target="#Contents"/><Relationship Id="rId7" Type="http://schemas.openxmlformats.org/officeDocument/2006/relationships/image" Target="../media/image6.svg"/><Relationship Id="rId2" Type="http://schemas.openxmlformats.org/officeDocument/2006/relationships/notesSlide" Target="../notesSlides/notesSlide4.xml"/><Relationship Id="rId1" Type="http://schemas.openxmlformats.org/officeDocument/2006/relationships/slideLayout" Target="../slideLayouts/slideLayout20.xml"/><Relationship Id="rId6" Type="http://schemas.openxmlformats.org/officeDocument/2006/relationships/image" Target="../media/image5.png"/><Relationship Id="rId5" Type="http://schemas.openxmlformats.org/officeDocument/2006/relationships/slide" Target="slide2.xml"/><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5.xml"/><Relationship Id="rId1" Type="http://schemas.openxmlformats.org/officeDocument/2006/relationships/slideLayout" Target="../slideLayouts/slideLayout21.xml"/><Relationship Id="rId6" Type="http://schemas.openxmlformats.org/officeDocument/2006/relationships/image" Target="../media/image6.svg"/><Relationship Id="rId5" Type="http://schemas.openxmlformats.org/officeDocument/2006/relationships/image" Target="../media/image5.png"/><Relationship Id="rId4" Type="http://schemas.openxmlformats.org/officeDocument/2006/relationships/slide" Target="slide2.xml"/></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xml"/><Relationship Id="rId1" Type="http://schemas.openxmlformats.org/officeDocument/2006/relationships/slideLayout" Target="../slideLayouts/slideLayout21.xml"/><Relationship Id="rId6" Type="http://schemas.openxmlformats.org/officeDocument/2006/relationships/image" Target="../media/image6.svg"/><Relationship Id="rId5" Type="http://schemas.openxmlformats.org/officeDocument/2006/relationships/image" Target="../media/image5.png"/><Relationship Id="rId4" Type="http://schemas.openxmlformats.org/officeDocument/2006/relationships/slide" Target="slide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9.xml"/></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8.xml"/><Relationship Id="rId1" Type="http://schemas.openxmlformats.org/officeDocument/2006/relationships/slideLayout" Target="../slideLayouts/slideLayout21.xml"/><Relationship Id="rId6" Type="http://schemas.openxmlformats.org/officeDocument/2006/relationships/image" Target="../media/image6.svg"/><Relationship Id="rId5" Type="http://schemas.openxmlformats.org/officeDocument/2006/relationships/image" Target="../media/image5.png"/><Relationship Id="rId4" Type="http://schemas.openxmlformats.org/officeDocument/2006/relationships/slide" Target="slide2.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22.xml"/><Relationship Id="rId6" Type="http://schemas.openxmlformats.org/officeDocument/2006/relationships/image" Target="../media/image6.svg"/><Relationship Id="rId5" Type="http://schemas.openxmlformats.org/officeDocument/2006/relationships/image" Target="../media/image5.png"/><Relationship Id="rId4" Type="http://schemas.openxmlformats.org/officeDocument/2006/relationships/slide" Target="slide2.xml"/></Relationships>
</file>

<file path=ppt/slides/_rels/slide10.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image" Target="../media/image3.PNG"/><Relationship Id="rId7" Type="http://schemas.openxmlformats.org/officeDocument/2006/relationships/slide" Target="slide2.xml"/><Relationship Id="rId2" Type="http://schemas.openxmlformats.org/officeDocument/2006/relationships/notesSlide" Target="../notesSlides/notesSlide10.xml"/><Relationship Id="rId1" Type="http://schemas.openxmlformats.org/officeDocument/2006/relationships/slideLayout" Target="../slideLayouts/slideLayout21.xml"/><Relationship Id="rId6" Type="http://schemas.openxmlformats.org/officeDocument/2006/relationships/hyperlink" Target="#Priority3"/><Relationship Id="rId5" Type="http://schemas.openxmlformats.org/officeDocument/2006/relationships/hyperlink" Target="#Priority2"/><Relationship Id="rId4" Type="http://schemas.openxmlformats.org/officeDocument/2006/relationships/hyperlink" Target="#Priority1"/><Relationship Id="rId9" Type="http://schemas.openxmlformats.org/officeDocument/2006/relationships/image" Target="../media/image6.svg"/></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1.xml"/><Relationship Id="rId1" Type="http://schemas.openxmlformats.org/officeDocument/2006/relationships/slideLayout" Target="../slideLayouts/slideLayout21.xml"/><Relationship Id="rId6" Type="http://schemas.openxmlformats.org/officeDocument/2006/relationships/image" Target="../media/image6.svg"/><Relationship Id="rId5" Type="http://schemas.openxmlformats.org/officeDocument/2006/relationships/image" Target="../media/image5.png"/><Relationship Id="rId4" Type="http://schemas.openxmlformats.org/officeDocument/2006/relationships/slide" Target="slide2.xml"/></Relationships>
</file>

<file path=ppt/slides/_rels/slide12.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image" Target="../media/image9.png"/><Relationship Id="rId7" Type="http://schemas.openxmlformats.org/officeDocument/2006/relationships/slide" Target="slide2.xml"/><Relationship Id="rId2" Type="http://schemas.openxmlformats.org/officeDocument/2006/relationships/notesSlide" Target="../notesSlides/notesSlide12.xml"/><Relationship Id="rId1" Type="http://schemas.openxmlformats.org/officeDocument/2006/relationships/slideLayout" Target="../slideLayouts/slideLayout21.xml"/><Relationship Id="rId6" Type="http://schemas.openxmlformats.org/officeDocument/2006/relationships/hyperlink" Target="#Priority3"/><Relationship Id="rId5" Type="http://schemas.openxmlformats.org/officeDocument/2006/relationships/hyperlink" Target="#Priority2"/><Relationship Id="rId4" Type="http://schemas.openxmlformats.org/officeDocument/2006/relationships/hyperlink" Target="#Priority1"/><Relationship Id="rId9" Type="http://schemas.openxmlformats.org/officeDocument/2006/relationships/image" Target="../media/image6.svg"/></Relationships>
</file>

<file path=ppt/slides/_rels/slide1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21.xml"/><Relationship Id="rId5" Type="http://schemas.openxmlformats.org/officeDocument/2006/relationships/image" Target="../media/image13.png"/><Relationship Id="rId4" Type="http://schemas.openxmlformats.org/officeDocument/2006/relationships/image" Target="../media/image12.png"/></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9.xml"/></Relationships>
</file>

<file path=ppt/slides/_rels/slide1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4.xml"/><Relationship Id="rId1" Type="http://schemas.openxmlformats.org/officeDocument/2006/relationships/slideLayout" Target="../slideLayouts/slideLayout23.xml"/><Relationship Id="rId6" Type="http://schemas.openxmlformats.org/officeDocument/2006/relationships/image" Target="../media/image6.svg"/><Relationship Id="rId5" Type="http://schemas.openxmlformats.org/officeDocument/2006/relationships/image" Target="../media/image5.png"/><Relationship Id="rId4" Type="http://schemas.openxmlformats.org/officeDocument/2006/relationships/slide" Target="slide2.xml"/></Relationships>
</file>

<file path=ppt/slides/_rels/slide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5.xml"/><Relationship Id="rId1" Type="http://schemas.openxmlformats.org/officeDocument/2006/relationships/slideLayout" Target="../slideLayouts/slideLayout21.xml"/><Relationship Id="rId6" Type="http://schemas.openxmlformats.org/officeDocument/2006/relationships/image" Target="../media/image6.svg"/><Relationship Id="rId5" Type="http://schemas.openxmlformats.org/officeDocument/2006/relationships/image" Target="../media/image5.png"/><Relationship Id="rId4" Type="http://schemas.openxmlformats.org/officeDocument/2006/relationships/slide" Target="slide2.xml"/></Relationships>
</file>

<file path=ppt/slides/_rels/slide1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6.xml"/><Relationship Id="rId1" Type="http://schemas.openxmlformats.org/officeDocument/2006/relationships/slideLayout" Target="../slideLayouts/slideLayout21.xml"/><Relationship Id="rId6" Type="http://schemas.openxmlformats.org/officeDocument/2006/relationships/image" Target="../media/image6.svg"/><Relationship Id="rId5" Type="http://schemas.openxmlformats.org/officeDocument/2006/relationships/image" Target="../media/image5.png"/><Relationship Id="rId4" Type="http://schemas.openxmlformats.org/officeDocument/2006/relationships/slide" Target="slide2.xml"/></Relationships>
</file>

<file path=ppt/slides/_rels/slide1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7.xml"/><Relationship Id="rId1" Type="http://schemas.openxmlformats.org/officeDocument/2006/relationships/slideLayout" Target="../slideLayouts/slideLayout21.xml"/><Relationship Id="rId6" Type="http://schemas.openxmlformats.org/officeDocument/2006/relationships/image" Target="../media/image6.svg"/><Relationship Id="rId5" Type="http://schemas.openxmlformats.org/officeDocument/2006/relationships/image" Target="../media/image5.png"/><Relationship Id="rId4" Type="http://schemas.openxmlformats.org/officeDocument/2006/relationships/slide" Target="slide2.xml"/></Relationships>
</file>

<file path=ppt/slides/_rels/slide1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8.xml"/><Relationship Id="rId1" Type="http://schemas.openxmlformats.org/officeDocument/2006/relationships/slideLayout" Target="../slideLayouts/slideLayout21.xml"/><Relationship Id="rId6" Type="http://schemas.openxmlformats.org/officeDocument/2006/relationships/image" Target="../media/image6.svg"/><Relationship Id="rId5" Type="http://schemas.openxmlformats.org/officeDocument/2006/relationships/image" Target="../media/image5.png"/><Relationship Id="rId4" Type="http://schemas.openxmlformats.org/officeDocument/2006/relationships/slide" Target="slide2.xml"/></Relationships>
</file>

<file path=ppt/slides/_rels/slide2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9.xml"/><Relationship Id="rId1" Type="http://schemas.openxmlformats.org/officeDocument/2006/relationships/slideLayout" Target="../slideLayouts/slideLayout21.xml"/><Relationship Id="rId6" Type="http://schemas.openxmlformats.org/officeDocument/2006/relationships/image" Target="../media/image6.svg"/><Relationship Id="rId5" Type="http://schemas.openxmlformats.org/officeDocument/2006/relationships/image" Target="../media/image5.png"/><Relationship Id="rId4" Type="http://schemas.openxmlformats.org/officeDocument/2006/relationships/slide" Target="slide2.xml"/></Relationships>
</file>

<file path=ppt/slides/_rels/slide21.xml.rels><?xml version="1.0" encoding="UTF-8" standalone="yes"?>
<Relationships xmlns="http://schemas.openxmlformats.org/package/2006/relationships"><Relationship Id="rId3" Type="http://schemas.openxmlformats.org/officeDocument/2006/relationships/image" Target="../media/image15.png"/><Relationship Id="rId7" Type="http://schemas.openxmlformats.org/officeDocument/2006/relationships/image" Target="../media/image6.svg"/><Relationship Id="rId2" Type="http://schemas.openxmlformats.org/officeDocument/2006/relationships/notesSlide" Target="../notesSlides/notesSlide20.xml"/><Relationship Id="rId1" Type="http://schemas.openxmlformats.org/officeDocument/2006/relationships/slideLayout" Target="../slideLayouts/slideLayout23.xml"/><Relationship Id="rId6" Type="http://schemas.openxmlformats.org/officeDocument/2006/relationships/image" Target="../media/image5.png"/><Relationship Id="rId5" Type="http://schemas.openxmlformats.org/officeDocument/2006/relationships/slide" Target="slide2.xml"/><Relationship Id="rId4" Type="http://schemas.openxmlformats.org/officeDocument/2006/relationships/image" Target="../media/image16.png"/></Relationships>
</file>

<file path=ppt/slides/_rels/slide2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1.xml"/><Relationship Id="rId1" Type="http://schemas.openxmlformats.org/officeDocument/2006/relationships/slideLayout" Target="../slideLayouts/slideLayout21.xml"/><Relationship Id="rId6" Type="http://schemas.openxmlformats.org/officeDocument/2006/relationships/image" Target="../media/image6.svg"/><Relationship Id="rId5" Type="http://schemas.openxmlformats.org/officeDocument/2006/relationships/image" Target="../media/image5.png"/><Relationship Id="rId4" Type="http://schemas.openxmlformats.org/officeDocument/2006/relationships/slide" Target="slide2.xml"/></Relationships>
</file>

<file path=ppt/slides/_rels/slide2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2.xml"/><Relationship Id="rId1" Type="http://schemas.openxmlformats.org/officeDocument/2006/relationships/slideLayout" Target="../slideLayouts/slideLayout21.xml"/><Relationship Id="rId6" Type="http://schemas.openxmlformats.org/officeDocument/2006/relationships/image" Target="../media/image6.svg"/><Relationship Id="rId5" Type="http://schemas.openxmlformats.org/officeDocument/2006/relationships/image" Target="../media/image5.png"/><Relationship Id="rId4" Type="http://schemas.openxmlformats.org/officeDocument/2006/relationships/slide" Target="slide2.xml"/></Relationships>
</file>

<file path=ppt/slides/_rels/slide24.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notesSlide" Target="../notesSlides/notesSlide23.xml"/><Relationship Id="rId1" Type="http://schemas.openxmlformats.org/officeDocument/2006/relationships/slideLayout" Target="../slideLayouts/slideLayout22.xml"/><Relationship Id="rId6" Type="http://schemas.openxmlformats.org/officeDocument/2006/relationships/image" Target="../media/image17.png"/><Relationship Id="rId5" Type="http://schemas.openxmlformats.org/officeDocument/2006/relationships/image" Target="../media/image6.svg"/><Relationship Id="rId4" Type="http://schemas.openxmlformats.org/officeDocument/2006/relationships/image" Target="../media/image5.png"/></Relationships>
</file>

<file path=ppt/slides/_rels/slide2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4.xml"/><Relationship Id="rId1" Type="http://schemas.openxmlformats.org/officeDocument/2006/relationships/slideLayout" Target="../slideLayouts/slideLayout21.xml"/><Relationship Id="rId6" Type="http://schemas.openxmlformats.org/officeDocument/2006/relationships/image" Target="../media/image6.svg"/><Relationship Id="rId5" Type="http://schemas.openxmlformats.org/officeDocument/2006/relationships/image" Target="../media/image5.png"/><Relationship Id="rId4" Type="http://schemas.openxmlformats.org/officeDocument/2006/relationships/slide" Target="slide2.xml"/></Relationships>
</file>

<file path=ppt/slides/_rels/slide2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5.xml"/><Relationship Id="rId1" Type="http://schemas.openxmlformats.org/officeDocument/2006/relationships/slideLayout" Target="../slideLayouts/slideLayout21.xml"/><Relationship Id="rId6" Type="http://schemas.openxmlformats.org/officeDocument/2006/relationships/image" Target="../media/image6.svg"/><Relationship Id="rId5" Type="http://schemas.openxmlformats.org/officeDocument/2006/relationships/image" Target="../media/image5.png"/><Relationship Id="rId4" Type="http://schemas.openxmlformats.org/officeDocument/2006/relationships/slide" Target="slide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19.xml"/></Relationships>
</file>

<file path=ppt/slides/_rels/slide2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7.xml"/><Relationship Id="rId1" Type="http://schemas.openxmlformats.org/officeDocument/2006/relationships/slideLayout" Target="../slideLayouts/slideLayout2.xml"/><Relationship Id="rId4" Type="http://schemas.openxmlformats.org/officeDocument/2006/relationships/image" Target="../media/image6.svg"/></Relationships>
</file>

<file path=ppt/slides/_rels/slide29.xml.rels><?xml version="1.0" encoding="UTF-8" standalone="yes"?>
<Relationships xmlns="http://schemas.openxmlformats.org/package/2006/relationships"><Relationship Id="rId3" Type="http://schemas.openxmlformats.org/officeDocument/2006/relationships/hyperlink" Target="#Contents"/><Relationship Id="rId2" Type="http://schemas.openxmlformats.org/officeDocument/2006/relationships/notesSlide" Target="../notesSlides/notesSlide28.xml"/><Relationship Id="rId1" Type="http://schemas.openxmlformats.org/officeDocument/2006/relationships/slideLayout" Target="../slideLayouts/slideLayout19.xml"/><Relationship Id="rId5" Type="http://schemas.openxmlformats.org/officeDocument/2006/relationships/image" Target="../media/image6.svg"/><Relationship Id="rId4" Type="http://schemas.openxmlformats.org/officeDocument/2006/relationships/image" Target="../media/image5.png"/></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19.xml"/></Relationships>
</file>

<file path=ppt/slides/_rels/slide31.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30.xml"/><Relationship Id="rId1" Type="http://schemas.openxmlformats.org/officeDocument/2006/relationships/slideLayout" Target="../slideLayouts/slideLayout20.xml"/><Relationship Id="rId5" Type="http://schemas.openxmlformats.org/officeDocument/2006/relationships/image" Target="../media/image6.svg"/><Relationship Id="rId4" Type="http://schemas.openxmlformats.org/officeDocument/2006/relationships/image" Target="../media/image5.png"/></Relationships>
</file>

<file path=ppt/slides/_rels/slide3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1.xml"/><Relationship Id="rId1" Type="http://schemas.openxmlformats.org/officeDocument/2006/relationships/slideLayout" Target="../slideLayouts/slideLayout20.xml"/><Relationship Id="rId5" Type="http://schemas.openxmlformats.org/officeDocument/2006/relationships/image" Target="../media/image6.svg"/><Relationship Id="rId4" Type="http://schemas.openxmlformats.org/officeDocument/2006/relationships/image" Target="../media/image5.png"/></Relationships>
</file>

<file path=ppt/slides/_rels/slide3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hyperlink" Target="http://contents/" TargetMode="External"/><Relationship Id="rId1" Type="http://schemas.openxmlformats.org/officeDocument/2006/relationships/slideLayout" Target="../slideLayouts/slideLayout20.xml"/><Relationship Id="rId5" Type="http://schemas.openxmlformats.org/officeDocument/2006/relationships/image" Target="../media/image6.svg"/><Relationship Id="rId4" Type="http://schemas.openxmlformats.org/officeDocument/2006/relationships/image" Target="../media/image5.png"/></Relationships>
</file>

<file path=ppt/slides/_rels/slide3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hyperlink" Target="http://contents/" TargetMode="External"/><Relationship Id="rId1" Type="http://schemas.openxmlformats.org/officeDocument/2006/relationships/slideLayout" Target="../slideLayouts/slideLayout20.xml"/><Relationship Id="rId5" Type="http://schemas.openxmlformats.org/officeDocument/2006/relationships/image" Target="../media/image6.svg"/><Relationship Id="rId4" Type="http://schemas.openxmlformats.org/officeDocument/2006/relationships/image" Target="../media/image5.png"/></Relationships>
</file>

<file path=ppt/slides/_rels/slide3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hyperlink" Target="http://contents/" TargetMode="External"/><Relationship Id="rId1" Type="http://schemas.openxmlformats.org/officeDocument/2006/relationships/slideLayout" Target="../slideLayouts/slideLayout20.xml"/><Relationship Id="rId5" Type="http://schemas.openxmlformats.org/officeDocument/2006/relationships/image" Target="../media/image6.svg"/><Relationship Id="rId4" Type="http://schemas.openxmlformats.org/officeDocument/2006/relationships/image" Target="../media/image5.png"/></Relationships>
</file>

<file path=ppt/slides/_rels/slide3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hyperlink" Target="http://contents/" TargetMode="External"/><Relationship Id="rId1" Type="http://schemas.openxmlformats.org/officeDocument/2006/relationships/slideLayout" Target="../slideLayouts/slideLayout20.xml"/><Relationship Id="rId5" Type="http://schemas.openxmlformats.org/officeDocument/2006/relationships/image" Target="../media/image6.svg"/><Relationship Id="rId4" Type="http://schemas.openxmlformats.org/officeDocument/2006/relationships/image" Target="../media/image5.png"/></Relationships>
</file>

<file path=ppt/slides/_rels/slide3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hyperlink" Target="http://contents/" TargetMode="External"/><Relationship Id="rId1" Type="http://schemas.openxmlformats.org/officeDocument/2006/relationships/slideLayout" Target="../slideLayouts/slideLayout20.xml"/><Relationship Id="rId5" Type="http://schemas.openxmlformats.org/officeDocument/2006/relationships/image" Target="../media/image6.svg"/><Relationship Id="rId4" Type="http://schemas.openxmlformats.org/officeDocument/2006/relationships/image" Target="../media/image5.png"/></Relationships>
</file>

<file path=ppt/slides/_rels/slide3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hyperlink" Target="http://contents/" TargetMode="External"/><Relationship Id="rId1" Type="http://schemas.openxmlformats.org/officeDocument/2006/relationships/slideLayout" Target="../slideLayouts/slideLayout20.xml"/><Relationship Id="rId5" Type="http://schemas.openxmlformats.org/officeDocument/2006/relationships/image" Target="../media/image6.svg"/><Relationship Id="rId4" Type="http://schemas.openxmlformats.org/officeDocument/2006/relationships/image" Target="../media/image5.png"/></Relationships>
</file>

<file path=ppt/slides/_rels/slide3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hyperlink" Target="http://contents/" TargetMode="External"/><Relationship Id="rId1" Type="http://schemas.openxmlformats.org/officeDocument/2006/relationships/slideLayout" Target="../slideLayouts/slideLayout20.xml"/><Relationship Id="rId5" Type="http://schemas.openxmlformats.org/officeDocument/2006/relationships/image" Target="../media/image6.svg"/><Relationship Id="rId4" Type="http://schemas.openxmlformats.org/officeDocument/2006/relationships/image" Target="../media/image5.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tx2">
            <a:lumMod val="75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DF4E6B-D75E-6E31-C74C-0FB6D7300FBC}"/>
              </a:ext>
            </a:extLst>
          </p:cNvPr>
          <p:cNvSpPr>
            <a:spLocks noGrp="1"/>
          </p:cNvSpPr>
          <p:nvPr>
            <p:ph type="ctrTitle"/>
          </p:nvPr>
        </p:nvSpPr>
        <p:spPr>
          <a:xfrm>
            <a:off x="7010400" y="1447800"/>
            <a:ext cx="3834793" cy="2697480"/>
          </a:xfrm>
        </p:spPr>
        <p:txBody>
          <a:bodyPr anchor="b">
            <a:normAutofit/>
          </a:bodyPr>
          <a:lstStyle/>
          <a:p>
            <a:r>
              <a:rPr lang="en-US" sz="3300" b="1" i="1" dirty="0"/>
              <a:t>Morriston Primary School Development Plan 2026–2029</a:t>
            </a:r>
          </a:p>
        </p:txBody>
      </p:sp>
      <p:pic>
        <p:nvPicPr>
          <p:cNvPr id="4" name="Picture 3">
            <a:extLst>
              <a:ext uri="{FF2B5EF4-FFF2-40B4-BE49-F238E27FC236}">
                <a16:creationId xmlns:a16="http://schemas.microsoft.com/office/drawing/2014/main" id="{E9926408-66D6-478F-9236-4CC67C0FD354}"/>
              </a:ext>
            </a:extLst>
          </p:cNvPr>
          <p:cNvPicPr>
            <a:picLocks noChangeAspect="1"/>
          </p:cNvPicPr>
          <p:nvPr/>
        </p:nvPicPr>
        <p:blipFill>
          <a:blip r:embed="rId3">
            <a:extLst>
              <a:ext uri="{28A0092B-C50C-407E-A947-70E740481C1C}">
                <a14:useLocalDpi xmlns:a14="http://schemas.microsoft.com/office/drawing/2010/main" val="0"/>
              </a:ext>
            </a:extLst>
          </a:blip>
          <a:srcRect t="7424" b="7424"/>
          <a:stretch/>
        </p:blipFill>
        <p:spPr>
          <a:xfrm>
            <a:off x="1524000" y="1066800"/>
            <a:ext cx="4819287" cy="4038600"/>
          </a:xfrm>
          <a:custGeom>
            <a:avLst/>
            <a:gdLst>
              <a:gd name="connsiteX0" fmla="*/ 0 w 7274402"/>
              <a:gd name="connsiteY0" fmla="*/ 0 h 6096000"/>
              <a:gd name="connsiteX1" fmla="*/ 7274402 w 7274402"/>
              <a:gd name="connsiteY1" fmla="*/ 0 h 6096000"/>
              <a:gd name="connsiteX2" fmla="*/ 7274402 w 7274402"/>
              <a:gd name="connsiteY2" fmla="*/ 5598011 h 6096000"/>
              <a:gd name="connsiteX3" fmla="*/ 6779450 w 7274402"/>
              <a:gd name="connsiteY3" fmla="*/ 6096000 h 6096000"/>
              <a:gd name="connsiteX4" fmla="*/ 0 w 7274402"/>
              <a:gd name="connsiteY4" fmla="*/ 6096000 h 6096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74402" h="6096000">
                <a:moveTo>
                  <a:pt x="0" y="0"/>
                </a:moveTo>
                <a:lnTo>
                  <a:pt x="7274402" y="0"/>
                </a:lnTo>
                <a:lnTo>
                  <a:pt x="7274402" y="5598011"/>
                </a:lnTo>
                <a:cubicBezTo>
                  <a:pt x="7274402" y="5873043"/>
                  <a:pt x="7052804" y="6096000"/>
                  <a:pt x="6779450" y="6096000"/>
                </a:cubicBezTo>
                <a:lnTo>
                  <a:pt x="0" y="6096000"/>
                </a:lnTo>
                <a:close/>
              </a:path>
            </a:pathLst>
          </a:custGeom>
        </p:spPr>
      </p:pic>
    </p:spTree>
    <p:extLst>
      <p:ext uri="{BB962C8B-B14F-4D97-AF65-F5344CB8AC3E}">
        <p14:creationId xmlns:p14="http://schemas.microsoft.com/office/powerpoint/2010/main" val="20244548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tx2">
            <a:lumMod val="75000"/>
          </a:schemeClr>
        </a:solidFill>
        <a:effectLst/>
      </p:bgPr>
    </p:bg>
    <p:spTree>
      <p:nvGrpSpPr>
        <p:cNvPr id="1" name=""/>
        <p:cNvGrpSpPr/>
        <p:nvPr/>
      </p:nvGrpSpPr>
      <p:grpSpPr>
        <a:xfrm>
          <a:off x="0" y="0"/>
          <a:ext cx="0" cy="0"/>
          <a:chOff x="0" y="0"/>
          <a:chExt cx="0" cy="0"/>
        </a:xfrm>
      </p:grpSpPr>
      <p:graphicFrame>
        <p:nvGraphicFramePr>
          <p:cNvPr id="5" name="Table 4">
            <a:extLst>
              <a:ext uri="{FF2B5EF4-FFF2-40B4-BE49-F238E27FC236}">
                <a16:creationId xmlns:a16="http://schemas.microsoft.com/office/drawing/2014/main" id="{04445781-5AC6-436E-9A39-D4CB42BF8C2D}"/>
              </a:ext>
            </a:extLst>
          </p:cNvPr>
          <p:cNvGraphicFramePr>
            <a:graphicFrameLocks noGrp="1"/>
          </p:cNvGraphicFramePr>
          <p:nvPr>
            <p:extLst>
              <p:ext uri="{D42A27DB-BD31-4B8C-83A1-F6EECF244321}">
                <p14:modId xmlns:p14="http://schemas.microsoft.com/office/powerpoint/2010/main" val="1735989847"/>
              </p:ext>
            </p:extLst>
          </p:nvPr>
        </p:nvGraphicFramePr>
        <p:xfrm>
          <a:off x="1371600" y="457200"/>
          <a:ext cx="9448800" cy="5658788"/>
        </p:xfrm>
        <a:graphic>
          <a:graphicData uri="http://schemas.openxmlformats.org/drawingml/2006/table">
            <a:tbl>
              <a:tblPr firstRow="1" firstCol="1" lastRow="1" lastCol="1" bandRow="1" bandCol="1">
                <a:tableStyleId>{5C22544A-7EE6-4342-B048-85BDC9FD1C3A}</a:tableStyleId>
              </a:tblPr>
              <a:tblGrid>
                <a:gridCol w="4724041">
                  <a:extLst>
                    <a:ext uri="{9D8B030D-6E8A-4147-A177-3AD203B41FA5}">
                      <a16:colId xmlns:a16="http://schemas.microsoft.com/office/drawing/2014/main" val="3560669592"/>
                    </a:ext>
                  </a:extLst>
                </a:gridCol>
                <a:gridCol w="4724759">
                  <a:extLst>
                    <a:ext uri="{9D8B030D-6E8A-4147-A177-3AD203B41FA5}">
                      <a16:colId xmlns:a16="http://schemas.microsoft.com/office/drawing/2014/main" val="2525870970"/>
                    </a:ext>
                  </a:extLst>
                </a:gridCol>
              </a:tblGrid>
              <a:tr h="474269">
                <a:tc gridSpan="2">
                  <a:txBody>
                    <a:bodyPr/>
                    <a:lstStyle/>
                    <a:p>
                      <a:pPr algn="ctr"/>
                      <a:br>
                        <a:rPr lang="en-GB" sz="1000" dirty="0">
                          <a:solidFill>
                            <a:schemeClr val="bg1"/>
                          </a:solidFill>
                          <a:effectLst/>
                          <a:latin typeface="+mn-lt"/>
                        </a:rPr>
                      </a:br>
                      <a:r>
                        <a:rPr lang="en-GB" sz="2000" u="sng" dirty="0">
                          <a:solidFill>
                            <a:schemeClr val="bg1"/>
                          </a:solidFill>
                          <a:effectLst/>
                          <a:latin typeface="+mn-lt"/>
                        </a:rPr>
                        <a:t>Contents</a:t>
                      </a:r>
                      <a:endParaRPr lang="en-GB" sz="2000" dirty="0">
                        <a:solidFill>
                          <a:schemeClr val="bg1"/>
                        </a:solidFill>
                        <a:effectLst/>
                        <a:latin typeface="+mn-lt"/>
                        <a:ea typeface="Calibri" panose="020F0502020204030204" pitchFamily="34" charset="0"/>
                      </a:endParaRPr>
                    </a:p>
                  </a:txBody>
                  <a:tcPr marL="55047" marR="55047" marT="0" marB="0" anchor="ctr">
                    <a:solidFill>
                      <a:schemeClr val="accent1">
                        <a:lumMod val="60000"/>
                        <a:lumOff val="40000"/>
                      </a:schemeClr>
                    </a:solidFill>
                  </a:tcPr>
                </a:tc>
                <a:tc hMerge="1">
                  <a:txBody>
                    <a:bodyPr/>
                    <a:lstStyle/>
                    <a:p>
                      <a:endParaRPr lang="en-GB"/>
                    </a:p>
                  </a:txBody>
                  <a:tcPr/>
                </a:tc>
                <a:extLst>
                  <a:ext uri="{0D108BD9-81ED-4DB2-BD59-A6C34878D82A}">
                    <a16:rowId xmlns:a16="http://schemas.microsoft.com/office/drawing/2014/main" val="4098310105"/>
                  </a:ext>
                </a:extLst>
              </a:tr>
              <a:tr h="844099">
                <a:tc>
                  <a:txBody>
                    <a:bodyPr/>
                    <a:lstStyle/>
                    <a:p>
                      <a:pPr algn="l"/>
                      <a:r>
                        <a:rPr lang="en-GB" sz="1000" u="sng" dirty="0">
                          <a:solidFill>
                            <a:schemeClr val="bg1"/>
                          </a:solidFill>
                          <a:effectLst/>
                          <a:latin typeface="+mn-lt"/>
                          <a:hlinkClick r:id="rId3" action="ppaction://hlinksldjump">
                            <a:extLst>
                              <a:ext uri="{A12FA001-AC4F-418D-AE19-62706E023703}">
                                <ahyp:hlinkClr xmlns:ahyp="http://schemas.microsoft.com/office/drawing/2018/hyperlinkcolor" val="tx"/>
                              </a:ext>
                            </a:extLst>
                          </a:hlinkClick>
                        </a:rPr>
                        <a:t>School Vision</a:t>
                      </a:r>
                      <a:endParaRPr lang="en-GB" sz="1000" dirty="0">
                        <a:solidFill>
                          <a:schemeClr val="bg1"/>
                        </a:solidFill>
                        <a:effectLst/>
                        <a:latin typeface="+mn-lt"/>
                        <a:ea typeface="Calibri" panose="020F0502020204030204" pitchFamily="34" charset="0"/>
                      </a:endParaRPr>
                    </a:p>
                  </a:txBody>
                  <a:tcPr marL="55047" marR="55047" marT="0" marB="0" anchor="ctr">
                    <a:solidFill>
                      <a:schemeClr val="accent1">
                        <a:lumMod val="40000"/>
                        <a:lumOff val="60000"/>
                      </a:schemeClr>
                    </a:solidFill>
                  </a:tcPr>
                </a:tc>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GB" sz="1000" u="sng" dirty="0">
                          <a:solidFill>
                            <a:schemeClr val="bg1"/>
                          </a:solidFill>
                          <a:effectLst/>
                          <a:latin typeface="+mn-lt"/>
                          <a:hlinkClick r:id="rId4" action="ppaction://hlinksldjump"/>
                        </a:rPr>
                        <a:t>Priority 3 -</a:t>
                      </a:r>
                      <a:r>
                        <a:rPr lang="en-GB" sz="1000" b="1" dirty="0">
                          <a:solidFill>
                            <a:schemeClr val="bg1"/>
                          </a:solidFill>
                          <a:latin typeface="Arial Rounded MT Bold" panose="020F0704030504030204" pitchFamily="34" charset="0"/>
                        </a:rPr>
                        <a:t>Leading and Improving – </a:t>
                      </a:r>
                      <a:br>
                        <a:rPr lang="en-GB" sz="1000" b="1" dirty="0">
                          <a:solidFill>
                            <a:schemeClr val="bg1"/>
                          </a:solidFill>
                          <a:latin typeface="Arial Rounded MT Bold" panose="020F0704030504030204" pitchFamily="34" charset="0"/>
                        </a:rPr>
                      </a:br>
                      <a:r>
                        <a:rPr lang="en-GB" sz="1000" b="1" dirty="0">
                          <a:solidFill>
                            <a:schemeClr val="bg1"/>
                          </a:solidFill>
                          <a:latin typeface="Arial Rounded MT Bold" panose="020F0704030504030204" pitchFamily="34" charset="0"/>
                        </a:rPr>
                        <a:t>Sharpen self-evaluation and improvement processes so that the school has a clear understanding of their impact on outcomes for pupils.</a:t>
                      </a:r>
                      <a:endParaRPr lang="en-GB" sz="1000" dirty="0">
                        <a:solidFill>
                          <a:schemeClr val="bg1"/>
                        </a:solidFill>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lang="en-GB" sz="1000" dirty="0">
                        <a:solidFill>
                          <a:schemeClr val="bg1"/>
                        </a:solidFill>
                        <a:effectLst/>
                        <a:latin typeface="+mn-lt"/>
                        <a:ea typeface="Calibri" panose="020F0502020204030204" pitchFamily="34" charset="0"/>
                      </a:endParaRPr>
                    </a:p>
                  </a:txBody>
                  <a:tcPr marL="55047" marR="55047" marT="0" marB="0" anchor="ctr">
                    <a:solidFill>
                      <a:schemeClr val="accent1">
                        <a:lumMod val="40000"/>
                        <a:lumOff val="60000"/>
                      </a:schemeClr>
                    </a:solidFill>
                  </a:tcPr>
                </a:tc>
                <a:extLst>
                  <a:ext uri="{0D108BD9-81ED-4DB2-BD59-A6C34878D82A}">
                    <a16:rowId xmlns:a16="http://schemas.microsoft.com/office/drawing/2014/main" val="224058828"/>
                  </a:ext>
                </a:extLst>
              </a:tr>
              <a:tr h="1010973">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GB" sz="1000" u="sng" dirty="0">
                          <a:solidFill>
                            <a:schemeClr val="bg1"/>
                          </a:solidFill>
                          <a:effectLst/>
                          <a:latin typeface="+mn-lt"/>
                          <a:ea typeface="Calibri" panose="020F0502020204030204" pitchFamily="34" charset="0"/>
                          <a:hlinkClick r:id="rId5" action="ppaction://hlinksldjump"/>
                        </a:rPr>
                        <a:t>School Context</a:t>
                      </a:r>
                      <a:endParaRPr lang="en-GB" sz="1000" dirty="0">
                        <a:solidFill>
                          <a:schemeClr val="bg1"/>
                        </a:solidFill>
                        <a:effectLst/>
                        <a:latin typeface="+mn-lt"/>
                        <a:ea typeface="Calibri" panose="020F0502020204030204" pitchFamily="34" charset="0"/>
                      </a:endParaRPr>
                    </a:p>
                    <a:p>
                      <a:pPr algn="l"/>
                      <a:endParaRPr lang="en-GB" sz="1000" dirty="0">
                        <a:solidFill>
                          <a:schemeClr val="bg1"/>
                        </a:solidFill>
                        <a:effectLst/>
                        <a:latin typeface="+mn-lt"/>
                        <a:ea typeface="Calibri" panose="020F0502020204030204" pitchFamily="34" charset="0"/>
                      </a:endParaRPr>
                    </a:p>
                  </a:txBody>
                  <a:tcPr marL="55047" marR="55047" marT="0" marB="0" anchor="ctr">
                    <a:solidFill>
                      <a:schemeClr val="accent1">
                        <a:lumMod val="40000"/>
                        <a:lumOff val="60000"/>
                      </a:schemeClr>
                    </a:solidFill>
                  </a:tcPr>
                </a:tc>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sz="1000" dirty="0">
                          <a:solidFill>
                            <a:schemeClr val="bg1"/>
                          </a:solidFill>
                          <a:hlinkClick r:id="rId6" action="ppaction://hlinksldjump"/>
                        </a:rPr>
                        <a:t>Maintenance</a:t>
                      </a:r>
                      <a:endParaRPr lang="en-GB" sz="1000" dirty="0">
                        <a:solidFill>
                          <a:schemeClr val="bg1"/>
                        </a:solidFill>
                        <a:effectLst/>
                        <a:latin typeface="+mn-lt"/>
                        <a:ea typeface="Calibri" panose="020F0502020204030204" pitchFamily="34" charset="0"/>
                      </a:endParaRPr>
                    </a:p>
                  </a:txBody>
                  <a:tcPr marL="55047" marR="55047" marT="0" marB="0" anchor="ctr">
                    <a:solidFill>
                      <a:schemeClr val="accent1">
                        <a:lumMod val="40000"/>
                        <a:lumOff val="60000"/>
                      </a:schemeClr>
                    </a:solidFill>
                  </a:tcPr>
                </a:tc>
                <a:extLst>
                  <a:ext uri="{0D108BD9-81ED-4DB2-BD59-A6C34878D82A}">
                    <a16:rowId xmlns:a16="http://schemas.microsoft.com/office/drawing/2014/main" val="3277621467"/>
                  </a:ext>
                </a:extLst>
              </a:tr>
              <a:tr h="844099">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GB" sz="1000" u="sng" dirty="0">
                          <a:solidFill>
                            <a:schemeClr val="bg1"/>
                          </a:solidFill>
                          <a:effectLst/>
                          <a:latin typeface="+mn-lt"/>
                          <a:hlinkClick r:id="rId7" action="ppaction://hlinksldjump">
                            <a:extLst>
                              <a:ext uri="{A12FA001-AC4F-418D-AE19-62706E023703}">
                                <ahyp:hlinkClr xmlns:ahyp="http://schemas.microsoft.com/office/drawing/2018/hyperlinkcolor" val="tx"/>
                              </a:ext>
                            </a:extLst>
                          </a:hlinkClick>
                        </a:rPr>
                        <a:t>National Priorities Content</a:t>
                      </a:r>
                      <a:endParaRPr lang="en-GB" sz="1000" dirty="0">
                        <a:solidFill>
                          <a:schemeClr val="bg1"/>
                        </a:solidFill>
                        <a:effectLst/>
                        <a:latin typeface="+mn-lt"/>
                        <a:ea typeface="Calibri" panose="020F0502020204030204" pitchFamily="34" charset="0"/>
                      </a:endParaRPr>
                    </a:p>
                    <a:p>
                      <a:pPr algn="l"/>
                      <a:endParaRPr lang="en-GB" sz="1000" dirty="0">
                        <a:solidFill>
                          <a:schemeClr val="bg1"/>
                        </a:solidFill>
                        <a:effectLst/>
                        <a:latin typeface="+mn-lt"/>
                        <a:ea typeface="Calibri" panose="020F0502020204030204" pitchFamily="34" charset="0"/>
                      </a:endParaRPr>
                    </a:p>
                  </a:txBody>
                  <a:tcPr marL="55047" marR="55047" marT="0" marB="0" anchor="ctr">
                    <a:solidFill>
                      <a:schemeClr val="accent1">
                        <a:lumMod val="40000"/>
                        <a:lumOff val="60000"/>
                      </a:schemeClr>
                    </a:solidFill>
                  </a:tcPr>
                </a:tc>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GB" sz="1000" u="sng" dirty="0">
                          <a:solidFill>
                            <a:schemeClr val="bg1"/>
                          </a:solidFill>
                          <a:effectLst/>
                          <a:latin typeface="+mn-lt"/>
                          <a:hlinkClick r:id="rId8" action="ppaction://hlinksldjump">
                            <a:extLst>
                              <a:ext uri="{A12FA001-AC4F-418D-AE19-62706E023703}">
                                <ahyp:hlinkClr xmlns:ahyp="http://schemas.microsoft.com/office/drawing/2018/hyperlinkcolor" val="tx"/>
                              </a:ext>
                            </a:extLst>
                          </a:hlinkClick>
                        </a:rPr>
                        <a:t>Grant Expenditure</a:t>
                      </a:r>
                      <a:endParaRPr lang="en-GB" sz="1000" dirty="0">
                        <a:solidFill>
                          <a:schemeClr val="bg1"/>
                        </a:solidFill>
                        <a:effectLst/>
                        <a:latin typeface="+mn-lt"/>
                        <a:ea typeface="Calibri" panose="020F0502020204030204" pitchFamily="34" charset="0"/>
                      </a:endParaRPr>
                    </a:p>
                    <a:p>
                      <a:pPr algn="l"/>
                      <a:endParaRPr lang="en-GB" sz="1000" dirty="0">
                        <a:solidFill>
                          <a:schemeClr val="bg1"/>
                        </a:solidFill>
                        <a:effectLst/>
                        <a:latin typeface="+mn-lt"/>
                        <a:ea typeface="Calibri" panose="020F0502020204030204" pitchFamily="34" charset="0"/>
                      </a:endParaRPr>
                    </a:p>
                    <a:p>
                      <a:pPr algn="l"/>
                      <a:endParaRPr lang="en-GB" sz="1000" dirty="0">
                        <a:solidFill>
                          <a:schemeClr val="bg1"/>
                        </a:solidFill>
                        <a:effectLst/>
                        <a:latin typeface="+mn-lt"/>
                        <a:ea typeface="Calibri" panose="020F0502020204030204" pitchFamily="34" charset="0"/>
                      </a:endParaRPr>
                    </a:p>
                  </a:txBody>
                  <a:tcPr marL="55047" marR="55047" marT="0" marB="0" anchor="ctr">
                    <a:solidFill>
                      <a:schemeClr val="accent1">
                        <a:lumMod val="40000"/>
                        <a:lumOff val="60000"/>
                      </a:schemeClr>
                    </a:solidFill>
                  </a:tcPr>
                </a:tc>
                <a:extLst>
                  <a:ext uri="{0D108BD9-81ED-4DB2-BD59-A6C34878D82A}">
                    <a16:rowId xmlns:a16="http://schemas.microsoft.com/office/drawing/2014/main" val="3844828524"/>
                  </a:ext>
                </a:extLst>
              </a:tr>
              <a:tr h="633074">
                <a:tc>
                  <a:txBody>
                    <a:bodyPr/>
                    <a:lstStyle/>
                    <a:p>
                      <a:pPr algn="l"/>
                      <a:r>
                        <a:rPr lang="en-GB" sz="1000" u="sng" dirty="0">
                          <a:solidFill>
                            <a:schemeClr val="bg1"/>
                          </a:solidFill>
                          <a:effectLst/>
                          <a:latin typeface="+mn-lt"/>
                          <a:hlinkClick r:id="rId9" action="ppaction://hlinksldjump"/>
                        </a:rPr>
                        <a:t>Summary of Priorities for 2026/202</a:t>
                      </a:r>
                      <a:r>
                        <a:rPr lang="en-GB" sz="1000" u="sng" dirty="0">
                          <a:solidFill>
                            <a:schemeClr val="bg1"/>
                          </a:solidFill>
                          <a:effectLst/>
                          <a:latin typeface="+mn-lt"/>
                        </a:rPr>
                        <a:t>7</a:t>
                      </a:r>
                      <a:endParaRPr lang="en-GB" sz="1000" dirty="0">
                        <a:solidFill>
                          <a:schemeClr val="bg1"/>
                        </a:solidFill>
                        <a:effectLst/>
                        <a:latin typeface="+mn-lt"/>
                        <a:ea typeface="Calibri" panose="020F0502020204030204" pitchFamily="34" charset="0"/>
                      </a:endParaRPr>
                    </a:p>
                  </a:txBody>
                  <a:tcPr marL="55047" marR="55047" marT="0" marB="0" anchor="ctr">
                    <a:solidFill>
                      <a:schemeClr val="accent1">
                        <a:lumMod val="40000"/>
                        <a:lumOff val="60000"/>
                      </a:schemeClr>
                    </a:solidFill>
                  </a:tcPr>
                </a:tc>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GB" sz="1000" dirty="0">
                          <a:solidFill>
                            <a:schemeClr val="bg1"/>
                          </a:solidFill>
                          <a:effectLst/>
                          <a:latin typeface="+mn-lt"/>
                        </a:rPr>
                        <a:t> </a:t>
                      </a:r>
                      <a:r>
                        <a:rPr lang="en-GB" sz="1000" u="sng" dirty="0">
                          <a:solidFill>
                            <a:schemeClr val="bg1"/>
                          </a:solidFill>
                          <a:effectLst/>
                          <a:latin typeface="+mn-lt"/>
                          <a:hlinkClick r:id="rId10" action="ppaction://hlinksldjump">
                            <a:extLst>
                              <a:ext uri="{A12FA001-AC4F-418D-AE19-62706E023703}">
                                <ahyp:hlinkClr xmlns:ahyp="http://schemas.microsoft.com/office/drawing/2018/hyperlinkcolor" val="tx"/>
                              </a:ext>
                            </a:extLst>
                          </a:hlinkClick>
                        </a:rPr>
                        <a:t>Summary of Professional Learning</a:t>
                      </a:r>
                      <a:endParaRPr lang="en-GB" sz="1000" dirty="0">
                        <a:solidFill>
                          <a:schemeClr val="bg1"/>
                        </a:solidFill>
                        <a:effectLst/>
                        <a:latin typeface="+mn-lt"/>
                        <a:ea typeface="Calibri" panose="020F0502020204030204" pitchFamily="34" charset="0"/>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lang="en-GB" sz="1000" dirty="0">
                        <a:solidFill>
                          <a:schemeClr val="bg1"/>
                        </a:solidFill>
                        <a:effectLst/>
                        <a:latin typeface="+mn-lt"/>
                        <a:ea typeface="Calibri" panose="020F0502020204030204" pitchFamily="34" charset="0"/>
                      </a:endParaRPr>
                    </a:p>
                    <a:p>
                      <a:pPr algn="l"/>
                      <a:endParaRPr lang="en-GB" sz="1000" dirty="0">
                        <a:solidFill>
                          <a:schemeClr val="bg1"/>
                        </a:solidFill>
                        <a:effectLst/>
                        <a:latin typeface="+mn-lt"/>
                        <a:ea typeface="Calibri" panose="020F0502020204030204" pitchFamily="34" charset="0"/>
                      </a:endParaRPr>
                    </a:p>
                  </a:txBody>
                  <a:tcPr marL="55047" marR="55047" marT="0" marB="0" anchor="ctr">
                    <a:solidFill>
                      <a:schemeClr val="accent1">
                        <a:lumMod val="40000"/>
                        <a:lumOff val="60000"/>
                      </a:schemeClr>
                    </a:solidFill>
                  </a:tcPr>
                </a:tc>
                <a:extLst>
                  <a:ext uri="{0D108BD9-81ED-4DB2-BD59-A6C34878D82A}">
                    <a16:rowId xmlns:a16="http://schemas.microsoft.com/office/drawing/2014/main" val="760541784"/>
                  </a:ext>
                </a:extLst>
              </a:tr>
              <a:tr h="633074">
                <a:tc>
                  <a:txBody>
                    <a:bodyPr/>
                    <a:lstStyle/>
                    <a:p>
                      <a:pPr algn="l"/>
                      <a:r>
                        <a:rPr lang="en-GB" sz="1000" dirty="0">
                          <a:solidFill>
                            <a:schemeClr val="bg1"/>
                          </a:solidFill>
                          <a:effectLst/>
                          <a:latin typeface="+mn-lt"/>
                          <a:ea typeface="Calibri" panose="020F0502020204030204" pitchFamily="34" charset="0"/>
                          <a:hlinkClick r:id="rId11" action="ppaction://hlinksldjump"/>
                        </a:rPr>
                        <a:t>Child Friendly SDP</a:t>
                      </a:r>
                      <a:endParaRPr lang="en-GB" sz="1000" dirty="0">
                        <a:solidFill>
                          <a:schemeClr val="bg1"/>
                        </a:solidFill>
                        <a:effectLst/>
                        <a:latin typeface="+mn-lt"/>
                        <a:ea typeface="Calibri" panose="020F0502020204030204" pitchFamily="34" charset="0"/>
                      </a:endParaRPr>
                    </a:p>
                  </a:txBody>
                  <a:tcPr marL="55047" marR="55047" marT="0" marB="0" anchor="ctr">
                    <a:solidFill>
                      <a:schemeClr val="accent1">
                        <a:lumMod val="40000"/>
                        <a:lumOff val="60000"/>
                      </a:schemeClr>
                    </a:solidFill>
                  </a:tcPr>
                </a:tc>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GB" sz="1000" u="sng" dirty="0">
                          <a:solidFill>
                            <a:schemeClr val="bg1"/>
                          </a:solidFill>
                          <a:effectLst/>
                          <a:latin typeface="+mn-lt"/>
                          <a:hlinkClick r:id="rId12" action="ppaction://hlinksldjump">
                            <a:extLst>
                              <a:ext uri="{A12FA001-AC4F-418D-AE19-62706E023703}">
                                <ahyp:hlinkClr xmlns:ahyp="http://schemas.microsoft.com/office/drawing/2018/hyperlinkcolor" val="tx"/>
                              </a:ext>
                            </a:extLst>
                          </a:hlinkClick>
                        </a:rPr>
                        <a:t>The school improvement priorities for the 2 school years immediately proceeding the current school year</a:t>
                      </a:r>
                      <a:endParaRPr lang="en-GB" sz="1000" dirty="0">
                        <a:solidFill>
                          <a:schemeClr val="bg1"/>
                        </a:solidFill>
                        <a:effectLst/>
                        <a:latin typeface="+mn-lt"/>
                        <a:ea typeface="Calibri" panose="020F0502020204030204" pitchFamily="34" charset="0"/>
                      </a:endParaRPr>
                    </a:p>
                    <a:p>
                      <a:pPr algn="l"/>
                      <a:endParaRPr lang="en-GB" sz="1000" dirty="0">
                        <a:solidFill>
                          <a:schemeClr val="bg1"/>
                        </a:solidFill>
                        <a:effectLst/>
                        <a:latin typeface="+mn-lt"/>
                        <a:ea typeface="Calibri" panose="020F0502020204030204" pitchFamily="34" charset="0"/>
                      </a:endParaRPr>
                    </a:p>
                    <a:p>
                      <a:pPr algn="l"/>
                      <a:endParaRPr lang="en-GB" sz="1000" dirty="0">
                        <a:solidFill>
                          <a:schemeClr val="bg1"/>
                        </a:solidFill>
                        <a:effectLst/>
                        <a:latin typeface="+mn-lt"/>
                        <a:ea typeface="Calibri" panose="020F0502020204030204" pitchFamily="34" charset="0"/>
                      </a:endParaRPr>
                    </a:p>
                  </a:txBody>
                  <a:tcPr marL="55047" marR="55047" marT="0" marB="0" anchor="ctr">
                    <a:solidFill>
                      <a:schemeClr val="accent1">
                        <a:lumMod val="40000"/>
                        <a:lumOff val="60000"/>
                      </a:schemeClr>
                    </a:solidFill>
                  </a:tcPr>
                </a:tc>
                <a:extLst>
                  <a:ext uri="{0D108BD9-81ED-4DB2-BD59-A6C34878D82A}">
                    <a16:rowId xmlns:a16="http://schemas.microsoft.com/office/drawing/2014/main" val="1011024095"/>
                  </a:ext>
                </a:extLst>
              </a:tr>
              <a:tr h="426278">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GB" sz="1000" u="sng" dirty="0">
                          <a:solidFill>
                            <a:schemeClr val="bg1"/>
                          </a:solidFill>
                          <a:effectLst/>
                          <a:latin typeface="+mn-lt"/>
                          <a:hlinkClick r:id="rId13" action="ppaction://hlinksldjump"/>
                        </a:rPr>
                        <a:t>Priority 1 -</a:t>
                      </a:r>
                      <a:r>
                        <a:rPr lang="en-GB" sz="1000" b="1" dirty="0">
                          <a:solidFill>
                            <a:schemeClr val="bg1"/>
                          </a:solidFill>
                          <a:latin typeface="Arial Rounded MT Bold" panose="020F0704030504030204" pitchFamily="34" charset="0"/>
                        </a:rPr>
                        <a:t>Teaching and Learning – </a:t>
                      </a:r>
                      <a:r>
                        <a:rPr lang="en-GB" sz="1000" b="1" kern="1200" dirty="0">
                          <a:solidFill>
                            <a:schemeClr val="bg1"/>
                          </a:solidFill>
                          <a:latin typeface="Arial Rounded MT Bold" panose="020F0704030504030204" pitchFamily="34" charset="0"/>
                          <a:ea typeface="+mn-ea"/>
                          <a:cs typeface="+mn-cs"/>
                        </a:rPr>
                        <a:t>Challenge pupils more consistently to apply their skills at an appropriate level across the curriculum, through high quality approaches to teaching and learning. </a:t>
                      </a:r>
                      <a:br>
                        <a:rPr lang="en-GB" sz="1000" dirty="0">
                          <a:latin typeface="Times New Roman" panose="02020603050405020304" pitchFamily="18" charset="0"/>
                          <a:ea typeface="Calibri" panose="020F0502020204030204" pitchFamily="34" charset="0"/>
                        </a:rPr>
                      </a:br>
                      <a:endParaRPr lang="en-GB" sz="1000" dirty="0">
                        <a:solidFill>
                          <a:schemeClr val="bg1"/>
                        </a:solidFill>
                        <a:effectLst/>
                        <a:latin typeface="+mn-lt"/>
                        <a:ea typeface="Calibri" panose="020F0502020204030204" pitchFamily="34" charset="0"/>
                      </a:endParaRPr>
                    </a:p>
                  </a:txBody>
                  <a:tcPr marL="55047" marR="55047" marT="0" marB="0" anchor="ctr">
                    <a:solidFill>
                      <a:schemeClr val="accent1">
                        <a:lumMod val="40000"/>
                        <a:lumOff val="60000"/>
                      </a:schemeClr>
                    </a:solidFill>
                  </a:tcPr>
                </a:tc>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GB" sz="1000" u="sng" dirty="0">
                          <a:solidFill>
                            <a:schemeClr val="bg1"/>
                          </a:solidFill>
                          <a:effectLst/>
                          <a:latin typeface="+mn-lt"/>
                          <a:hlinkClick r:id="rId14" action="ppaction://hlinksldjump">
                            <a:extLst>
                              <a:ext uri="{A12FA001-AC4F-418D-AE19-62706E023703}">
                                <ahyp:hlinkClr xmlns:ahyp="http://schemas.microsoft.com/office/drawing/2018/hyperlinkcolor" val="tx"/>
                              </a:ext>
                            </a:extLst>
                          </a:hlinkClick>
                        </a:rPr>
                        <a:t>Ongoing Activities</a:t>
                      </a:r>
                      <a:endParaRPr lang="en-GB" sz="1000" dirty="0">
                        <a:solidFill>
                          <a:schemeClr val="bg1"/>
                        </a:solidFill>
                        <a:effectLst/>
                        <a:latin typeface="+mn-lt"/>
                        <a:ea typeface="Calibri" panose="020F0502020204030204" pitchFamily="34" charset="0"/>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lang="en-GB" sz="1000" dirty="0">
                        <a:solidFill>
                          <a:schemeClr val="bg1"/>
                        </a:solidFill>
                        <a:effectLst/>
                        <a:latin typeface="+mn-lt"/>
                        <a:ea typeface="Calibri" panose="020F0502020204030204" pitchFamily="34" charset="0"/>
                      </a:endParaRPr>
                    </a:p>
                  </a:txBody>
                  <a:tcPr marL="55047" marR="55047" marT="0" marB="0" anchor="ctr">
                    <a:solidFill>
                      <a:schemeClr val="accent1">
                        <a:lumMod val="40000"/>
                        <a:lumOff val="60000"/>
                      </a:schemeClr>
                    </a:solidFill>
                  </a:tcPr>
                </a:tc>
                <a:extLst>
                  <a:ext uri="{0D108BD9-81ED-4DB2-BD59-A6C34878D82A}">
                    <a16:rowId xmlns:a16="http://schemas.microsoft.com/office/drawing/2014/main" val="1777770314"/>
                  </a:ext>
                </a:extLst>
              </a:tr>
              <a:tr h="426278">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GB" sz="1000" u="sng" dirty="0">
                          <a:solidFill>
                            <a:schemeClr val="bg1"/>
                          </a:solidFill>
                          <a:effectLst/>
                          <a:latin typeface="+mn-lt"/>
                          <a:hlinkClick r:id="rId15" action="ppaction://hlinksldjump"/>
                        </a:rPr>
                        <a:t>Priority 2 -</a:t>
                      </a:r>
                      <a:r>
                        <a:rPr lang="en-GB" sz="1000" b="1" dirty="0">
                          <a:solidFill>
                            <a:schemeClr val="bg1"/>
                          </a:solidFill>
                          <a:latin typeface="Arial Rounded MT Bold" panose="020F0704030504030204" pitchFamily="34" charset="0"/>
                        </a:rPr>
                        <a:t>Well-being, care, support and guidance – Ensure pupils attend school, develop their ability to reflect and improve and take responsibility for their learning.</a:t>
                      </a:r>
                    </a:p>
                    <a:p>
                      <a:pPr marL="0" marR="0" lvl="0" indent="0" algn="l" defTabSz="457200" rtl="0" eaLnBrk="1" fontAlgn="auto" latinLnBrk="0" hangingPunct="1">
                        <a:lnSpc>
                          <a:spcPct val="100000"/>
                        </a:lnSpc>
                        <a:spcBef>
                          <a:spcPts val="0"/>
                        </a:spcBef>
                        <a:spcAft>
                          <a:spcPts val="0"/>
                        </a:spcAft>
                        <a:buClrTx/>
                        <a:buSzTx/>
                        <a:buFontTx/>
                        <a:buNone/>
                        <a:tabLst/>
                        <a:defRPr/>
                      </a:pPr>
                      <a:endParaRPr lang="en-GB" sz="1000" dirty="0">
                        <a:solidFill>
                          <a:schemeClr val="bg1"/>
                        </a:solidFill>
                        <a:effectLst/>
                        <a:latin typeface="+mn-lt"/>
                        <a:ea typeface="Calibri" panose="020F0502020204030204" pitchFamily="34" charset="0"/>
                      </a:endParaRPr>
                    </a:p>
                  </a:txBody>
                  <a:tcPr marL="55047" marR="55047" marT="0" marB="0" anchor="ctr">
                    <a:solidFill>
                      <a:schemeClr val="accent1">
                        <a:lumMod val="40000"/>
                        <a:lumOff val="60000"/>
                      </a:schemeClr>
                    </a:solidFill>
                  </a:tcPr>
                </a:tc>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sz="1000" u="sng" dirty="0">
                          <a:solidFill>
                            <a:schemeClr val="bg1"/>
                          </a:solidFill>
                          <a:effectLst/>
                          <a:latin typeface="+mn-lt"/>
                          <a:hlinkClick r:id="rId16" action="ppaction://hlinksldjump">
                            <a:extLst>
                              <a:ext uri="{A12FA001-AC4F-418D-AE19-62706E023703}">
                                <ahyp:hlinkClr xmlns:ahyp="http://schemas.microsoft.com/office/drawing/2018/hyperlinkcolor" val="tx"/>
                              </a:ext>
                            </a:extLst>
                          </a:hlinkClick>
                        </a:rPr>
                        <a:t>Review of previous year’s priorities</a:t>
                      </a:r>
                      <a:endParaRPr lang="en-GB" sz="1000" dirty="0">
                        <a:solidFill>
                          <a:schemeClr val="bg1"/>
                        </a:solidFill>
                        <a:effectLst/>
                        <a:latin typeface="+mn-lt"/>
                        <a:ea typeface="Calibri" panose="020F0502020204030204" pitchFamily="34" charset="0"/>
                      </a:endParaRPr>
                    </a:p>
                    <a:p>
                      <a:pPr algn="l"/>
                      <a:endParaRPr lang="en-GB" sz="1000" dirty="0">
                        <a:solidFill>
                          <a:schemeClr val="bg1"/>
                        </a:solidFill>
                        <a:effectLst/>
                        <a:latin typeface="+mn-lt"/>
                        <a:ea typeface="Calibri" panose="020F0502020204030204" pitchFamily="34" charset="0"/>
                      </a:endParaRPr>
                    </a:p>
                  </a:txBody>
                  <a:tcPr marL="55047" marR="55047" marT="0" marB="0" anchor="ctr">
                    <a:solidFill>
                      <a:schemeClr val="accent1">
                        <a:lumMod val="40000"/>
                        <a:lumOff val="60000"/>
                      </a:schemeClr>
                    </a:solidFill>
                  </a:tcPr>
                </a:tc>
                <a:extLst>
                  <a:ext uri="{0D108BD9-81ED-4DB2-BD59-A6C34878D82A}">
                    <a16:rowId xmlns:a16="http://schemas.microsoft.com/office/drawing/2014/main" val="3601181011"/>
                  </a:ext>
                </a:extLst>
              </a:tr>
            </a:tbl>
          </a:graphicData>
        </a:graphic>
      </p:graphicFrame>
    </p:spTree>
    <p:extLst>
      <p:ext uri="{BB962C8B-B14F-4D97-AF65-F5344CB8AC3E}">
        <p14:creationId xmlns:p14="http://schemas.microsoft.com/office/powerpoint/2010/main" val="144327384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355F9F-FFCD-0ABC-0620-23DBCEF4C450}"/>
              </a:ext>
            </a:extLst>
          </p:cNvPr>
          <p:cNvSpPr>
            <a:spLocks noGrp="1"/>
          </p:cNvSpPr>
          <p:nvPr>
            <p:ph type="title"/>
          </p:nvPr>
        </p:nvSpPr>
        <p:spPr/>
        <p:txBody>
          <a:bodyPr anchor="b">
            <a:normAutofit/>
          </a:bodyPr>
          <a:lstStyle/>
          <a:p>
            <a:r>
              <a:rPr lang="en-US" dirty="0"/>
              <a:t>School Vision</a:t>
            </a:r>
          </a:p>
        </p:txBody>
      </p:sp>
    </p:spTree>
    <p:extLst>
      <p:ext uri="{BB962C8B-B14F-4D97-AF65-F5344CB8AC3E}">
        <p14:creationId xmlns:p14="http://schemas.microsoft.com/office/powerpoint/2010/main" val="2409583235"/>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iterate type="wd">
                                    <p:tmPct val="15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F06EF8-7702-1822-8A7D-6478F76932E3}"/>
              </a:ext>
            </a:extLst>
          </p:cNvPr>
          <p:cNvSpPr>
            <a:spLocks noGrp="1"/>
          </p:cNvSpPr>
          <p:nvPr>
            <p:ph type="title"/>
          </p:nvPr>
        </p:nvSpPr>
        <p:spPr/>
        <p:txBody>
          <a:bodyPr anchor="t">
            <a:normAutofit/>
          </a:bodyPr>
          <a:lstStyle/>
          <a:p>
            <a:r>
              <a:rPr lang="en-US" dirty="0"/>
              <a:t>School Vision and Mission</a:t>
            </a:r>
          </a:p>
        </p:txBody>
      </p:sp>
      <p:sp>
        <p:nvSpPr>
          <p:cNvPr id="4" name="Content Placeholder 3">
            <a:extLst>
              <a:ext uri="{FF2B5EF4-FFF2-40B4-BE49-F238E27FC236}">
                <a16:creationId xmlns:a16="http://schemas.microsoft.com/office/drawing/2014/main" id="{E8D55EF0-E704-469E-A20F-F8709D6788BB}"/>
              </a:ext>
            </a:extLst>
          </p:cNvPr>
          <p:cNvSpPr>
            <a:spLocks noGrp="1"/>
          </p:cNvSpPr>
          <p:nvPr>
            <p:ph sz="quarter" idx="14"/>
            <p:extLst>
              <p:ext uri="{E7BDC344-281C-4309-B0C6-D0EE65EED2A8}">
                <p202:designPr xmlns:p202="http://schemas.microsoft.com/office/powerpoint/2020/02/main">
                  <p202:designTagLst>
                    <p202:designTag name="ARCH:1:CLS" val="InformationBlock"/>
                    <p202:designTag name="ARCH:1:VSVAR" val="TitledTextBox"/>
                  </p202:designTagLst>
                </p202:designPr>
              </p:ext>
            </p:extLst>
          </p:nvPr>
        </p:nvSpPr>
        <p:spPr>
          <a:xfrm>
            <a:off x="768096" y="1981200"/>
            <a:ext cx="7196328" cy="4114800"/>
          </a:xfrm>
        </p:spPr>
        <p:txBody>
          <a:bodyPr>
            <a:normAutofit fontScale="85000" lnSpcReduction="20000"/>
          </a:bodyPr>
          <a:lstStyle/>
          <a:p>
            <a:pPr marL="0" indent="0">
              <a:buNone/>
            </a:pPr>
            <a:r>
              <a:rPr lang="en-GB" b="1" i="1" u="sng" dirty="0">
                <a:solidFill>
                  <a:schemeClr val="bg1"/>
                </a:solidFill>
                <a:hlinkClick r:id="rId3">
                  <a:extLst>
                    <a:ext uri="{A12FA001-AC4F-418D-AE19-62706E023703}">
                      <ahyp:hlinkClr xmlns:ahyp="http://schemas.microsoft.com/office/drawing/2018/hyperlinkcolor" val="tx"/>
                    </a:ext>
                  </a:extLst>
                </a:hlinkClick>
              </a:rPr>
              <a:t>School Vision</a:t>
            </a:r>
            <a:endParaRPr lang="en-GB" dirty="0">
              <a:solidFill>
                <a:schemeClr val="bg1"/>
              </a:solidFill>
            </a:endParaRPr>
          </a:p>
          <a:p>
            <a:r>
              <a:rPr lang="en-GB" dirty="0">
                <a:solidFill>
                  <a:schemeClr val="bg1"/>
                </a:solidFill>
              </a:rPr>
              <a:t>‘Your Right to be the best you can be.’</a:t>
            </a:r>
          </a:p>
          <a:p>
            <a:r>
              <a:rPr lang="en-GB" dirty="0">
                <a:solidFill>
                  <a:schemeClr val="bg1"/>
                </a:solidFill>
              </a:rPr>
              <a:t>In Morriston Primary School we aim to provide a broad, balanced and rich curriculum.  We offer an inclusive environment where pupils are encouraged to be healthy. happy, digitally competent, creative, confident and resilient learners.  We challenge our pupils to reach their full potential, equipping them with the skills necessary to continue on their journey of life-long learning.</a:t>
            </a:r>
          </a:p>
          <a:p>
            <a:endParaRPr lang="en-GB" dirty="0">
              <a:solidFill>
                <a:schemeClr val="bg1"/>
              </a:solidFill>
            </a:endParaRPr>
          </a:p>
          <a:p>
            <a:pPr marL="0" indent="0">
              <a:buNone/>
            </a:pPr>
            <a:r>
              <a:rPr lang="en-GB" b="1" u="sng" dirty="0">
                <a:solidFill>
                  <a:schemeClr val="bg1"/>
                </a:solidFill>
              </a:rPr>
              <a:t>Our School Mission Statement</a:t>
            </a:r>
            <a:r>
              <a:rPr lang="en-GB" dirty="0">
                <a:solidFill>
                  <a:schemeClr val="bg1"/>
                </a:solidFill>
              </a:rPr>
              <a:t> </a:t>
            </a:r>
          </a:p>
          <a:p>
            <a:r>
              <a:rPr lang="en-GB" i="1" dirty="0">
                <a:solidFill>
                  <a:schemeClr val="bg1"/>
                </a:solidFill>
              </a:rPr>
              <a:t>‘Together Everyone Achieves More.’</a:t>
            </a:r>
            <a:endParaRPr lang="en-GB" dirty="0">
              <a:solidFill>
                <a:schemeClr val="bg1"/>
              </a:solidFill>
            </a:endParaRPr>
          </a:p>
          <a:p>
            <a:r>
              <a:rPr lang="en-GB" dirty="0">
                <a:solidFill>
                  <a:schemeClr val="bg1"/>
                </a:solidFill>
              </a:rPr>
              <a:t>Learning and working together as a community, we challenge and support each other, to achieve our goals.</a:t>
            </a:r>
          </a:p>
          <a:p>
            <a:pPr marL="0" indent="0">
              <a:lnSpc>
                <a:spcPct val="110000"/>
              </a:lnSpc>
              <a:spcBef>
                <a:spcPts val="2500"/>
              </a:spcBef>
              <a:buFont typeface="Arial" panose="020B0604020202020204" pitchFamily="34" charset="0"/>
              <a:buNone/>
            </a:pPr>
            <a:endParaRPr lang="en-US" dirty="0"/>
          </a:p>
        </p:txBody>
      </p:sp>
      <p:pic>
        <p:nvPicPr>
          <p:cNvPr id="11" name="Picture Placeholder 10">
            <a:extLst>
              <a:ext uri="{FF2B5EF4-FFF2-40B4-BE49-F238E27FC236}">
                <a16:creationId xmlns:a16="http://schemas.microsoft.com/office/drawing/2014/main" id="{412116DE-819B-43FD-AB59-CF8885BB2A4C}"/>
              </a:ext>
            </a:extLst>
          </p:cNvPr>
          <p:cNvPicPr>
            <a:picLocks noGrp="1" noChangeAspect="1"/>
          </p:cNvPicPr>
          <p:nvPr>
            <p:ph type="pic" sz="quarter" idx="15"/>
          </p:nvPr>
        </p:nvPicPr>
        <p:blipFill>
          <a:blip r:embed="rId4"/>
          <a:srcRect l="26316" r="26316"/>
          <a:stretch>
            <a:fillRect/>
          </a:stretch>
        </p:blipFill>
        <p:spPr>
          <a:prstGeom prst="rect">
            <a:avLst/>
          </a:prstGeom>
        </p:spPr>
      </p:pic>
      <p:pic>
        <p:nvPicPr>
          <p:cNvPr id="5" name="Graphic 4" descr="House with solid fill">
            <a:hlinkClick r:id="rId5" action="ppaction://hlinksldjump"/>
            <a:extLst>
              <a:ext uri="{FF2B5EF4-FFF2-40B4-BE49-F238E27FC236}">
                <a16:creationId xmlns:a16="http://schemas.microsoft.com/office/drawing/2014/main" id="{6E65A7E2-C4DF-4562-AA2B-2A47734B7416}"/>
              </a:ext>
            </a:extLst>
          </p:cNvPr>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152400" y="6035040"/>
            <a:ext cx="670560" cy="670560"/>
          </a:xfrm>
          <a:prstGeom prst="rect">
            <a:avLst/>
          </a:prstGeom>
        </p:spPr>
      </p:pic>
    </p:spTree>
    <p:extLst>
      <p:ext uri="{BB962C8B-B14F-4D97-AF65-F5344CB8AC3E}">
        <p14:creationId xmlns:p14="http://schemas.microsoft.com/office/powerpoint/2010/main" val="1512058201"/>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250"/>
                                  </p:stCondLst>
                                  <p:iterate>
                                    <p:tmPct val="10000"/>
                                  </p:iterate>
                                  <p:childTnLst>
                                    <p:set>
                                      <p:cBhvr>
                                        <p:cTn id="6" dur="1" fill="hold">
                                          <p:stCondLst>
                                            <p:cond delay="0"/>
                                          </p:stCondLst>
                                        </p:cTn>
                                        <p:tgtEl>
                                          <p:spTgt spid="4"/>
                                        </p:tgtEl>
                                        <p:attrNameLst>
                                          <p:attrName>style.visibility</p:attrName>
                                        </p:attrNameLst>
                                      </p:cBhvr>
                                      <p:to>
                                        <p:strVal val="visible"/>
                                      </p:to>
                                    </p:set>
                                    <p:animEffect transition="in" filter="fade">
                                      <p:cBhvr>
                                        <p:cTn id="7" dur="250"/>
                                        <p:tgtEl>
                                          <p:spTgt spid="4"/>
                                        </p:tgtEl>
                                      </p:cBhvr>
                                    </p:animEffect>
                                    <p:anim calcmode="lin" valueType="num">
                                      <p:cBhvr>
                                        <p:cTn id="8" dur="250" fill="hold"/>
                                        <p:tgtEl>
                                          <p:spTgt spid="4"/>
                                        </p:tgtEl>
                                        <p:attrNameLst>
                                          <p:attrName>ppt_x</p:attrName>
                                        </p:attrNameLst>
                                      </p:cBhvr>
                                      <p:tavLst>
                                        <p:tav tm="0">
                                          <p:val>
                                            <p:strVal val="#ppt_x"/>
                                          </p:val>
                                        </p:tav>
                                        <p:tav tm="100000">
                                          <p:val>
                                            <p:strVal val="#ppt_x"/>
                                          </p:val>
                                        </p:tav>
                                      </p:tavLst>
                                    </p:anim>
                                    <p:anim calcmode="lin" valueType="num">
                                      <p:cBhvr>
                                        <p:cTn id="9" dur="25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542722-0E38-4FE4-FD5A-403BEA3B3BD7}"/>
              </a:ext>
            </a:extLst>
          </p:cNvPr>
          <p:cNvSpPr>
            <a:spLocks noGrp="1"/>
          </p:cNvSpPr>
          <p:nvPr>
            <p:ph type="title"/>
          </p:nvPr>
        </p:nvSpPr>
        <p:spPr/>
        <p:txBody>
          <a:bodyPr anchor="t">
            <a:normAutofit/>
          </a:bodyPr>
          <a:lstStyle/>
          <a:p>
            <a:r>
              <a:rPr lang="en-US" dirty="0"/>
              <a:t>School Context</a:t>
            </a:r>
          </a:p>
        </p:txBody>
      </p:sp>
      <p:pic>
        <p:nvPicPr>
          <p:cNvPr id="8" name="Picture Placeholder 7">
            <a:extLst>
              <a:ext uri="{FF2B5EF4-FFF2-40B4-BE49-F238E27FC236}">
                <a16:creationId xmlns:a16="http://schemas.microsoft.com/office/drawing/2014/main" id="{AD6DD02F-B2D0-40DF-9C6D-5A5057D2F115}"/>
              </a:ext>
            </a:extLst>
          </p:cNvPr>
          <p:cNvPicPr>
            <a:picLocks noGrp="1" noChangeAspect="1"/>
          </p:cNvPicPr>
          <p:nvPr>
            <p:ph type="pic" sz="quarter" idx="15"/>
          </p:nvPr>
        </p:nvPicPr>
        <p:blipFill rotWithShape="1">
          <a:blip r:embed="rId3"/>
          <a:srcRect l="11786" r="11786"/>
          <a:stretch/>
        </p:blipFill>
        <p:spPr/>
      </p:pic>
      <p:sp>
        <p:nvSpPr>
          <p:cNvPr id="9" name="Rectangle 1">
            <a:extLst>
              <a:ext uri="{FF2B5EF4-FFF2-40B4-BE49-F238E27FC236}">
                <a16:creationId xmlns:a16="http://schemas.microsoft.com/office/drawing/2014/main" id="{5A07B791-85AB-436A-ACF8-8EE363BD51CA}"/>
              </a:ext>
            </a:extLst>
          </p:cNvPr>
          <p:cNvSpPr>
            <a:spLocks noGrp="1" noChangeArrowheads="1"/>
          </p:cNvSpPr>
          <p:nvPr>
            <p:ph sz="quarter" idx="14"/>
          </p:nvPr>
        </p:nvSpPr>
        <p:spPr bwMode="auto">
          <a:xfrm>
            <a:off x="3581399" y="1868269"/>
            <a:ext cx="7620001" cy="418576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tabLst>
                <a:tab pos="457200" algn="l"/>
              </a:tabLst>
              <a:defRPr>
                <a:solidFill>
                  <a:schemeClr val="tx1"/>
                </a:solidFill>
                <a:latin typeface="Arial" panose="020B0604020202020204" pitchFamily="34" charset="0"/>
              </a:defRPr>
            </a:lvl1pPr>
            <a:lvl2pPr eaLnBrk="0" fontAlgn="base" hangingPunct="0">
              <a:spcBef>
                <a:spcPct val="0"/>
              </a:spcBef>
              <a:spcAft>
                <a:spcPct val="0"/>
              </a:spcAft>
              <a:tabLst>
                <a:tab pos="457200" algn="l"/>
              </a:tabLst>
              <a:defRPr>
                <a:solidFill>
                  <a:schemeClr val="tx1"/>
                </a:solidFill>
                <a:latin typeface="Arial" panose="020B0604020202020204" pitchFamily="34" charset="0"/>
              </a:defRPr>
            </a:lvl2pPr>
            <a:lvl3pPr eaLnBrk="0" fontAlgn="base" hangingPunct="0">
              <a:spcBef>
                <a:spcPct val="0"/>
              </a:spcBef>
              <a:spcAft>
                <a:spcPct val="0"/>
              </a:spcAft>
              <a:tabLst>
                <a:tab pos="457200" algn="l"/>
              </a:tabLst>
              <a:defRPr>
                <a:solidFill>
                  <a:schemeClr val="tx1"/>
                </a:solidFill>
                <a:latin typeface="Arial" panose="020B0604020202020204" pitchFamily="34" charset="0"/>
              </a:defRPr>
            </a:lvl3pPr>
            <a:lvl4pPr eaLnBrk="0" fontAlgn="base" hangingPunct="0">
              <a:spcBef>
                <a:spcPct val="0"/>
              </a:spcBef>
              <a:spcAft>
                <a:spcPct val="0"/>
              </a:spcAft>
              <a:tabLst>
                <a:tab pos="457200" algn="l"/>
              </a:tabLst>
              <a:defRPr>
                <a:solidFill>
                  <a:schemeClr val="tx1"/>
                </a:solidFill>
                <a:latin typeface="Arial" panose="020B0604020202020204" pitchFamily="34" charset="0"/>
              </a:defRPr>
            </a:lvl4pPr>
            <a:lvl5pPr eaLnBrk="0" fontAlgn="base" hangingPunct="0">
              <a:spcBef>
                <a:spcPct val="0"/>
              </a:spcBef>
              <a:spcAft>
                <a:spcPct val="0"/>
              </a:spcAft>
              <a:tabLst>
                <a:tab pos="457200" algn="l"/>
              </a:tabLst>
              <a:defRPr>
                <a:solidFill>
                  <a:schemeClr val="tx1"/>
                </a:solidFill>
                <a:latin typeface="Arial" panose="020B0604020202020204" pitchFamily="34" charset="0"/>
              </a:defRPr>
            </a:lvl5pPr>
            <a:lvl6pPr eaLnBrk="0" fontAlgn="base" hangingPunct="0">
              <a:spcBef>
                <a:spcPct val="0"/>
              </a:spcBef>
              <a:spcAft>
                <a:spcPct val="0"/>
              </a:spcAft>
              <a:tabLst>
                <a:tab pos="457200" algn="l"/>
              </a:tabLst>
              <a:defRPr>
                <a:solidFill>
                  <a:schemeClr val="tx1"/>
                </a:solidFill>
                <a:latin typeface="Arial" panose="020B0604020202020204" pitchFamily="34" charset="0"/>
              </a:defRPr>
            </a:lvl6pPr>
            <a:lvl7pPr eaLnBrk="0" fontAlgn="base" hangingPunct="0">
              <a:spcBef>
                <a:spcPct val="0"/>
              </a:spcBef>
              <a:spcAft>
                <a:spcPct val="0"/>
              </a:spcAft>
              <a:tabLst>
                <a:tab pos="457200" algn="l"/>
              </a:tabLst>
              <a:defRPr>
                <a:solidFill>
                  <a:schemeClr val="tx1"/>
                </a:solidFill>
                <a:latin typeface="Arial" panose="020B0604020202020204" pitchFamily="34" charset="0"/>
              </a:defRPr>
            </a:lvl7pPr>
            <a:lvl8pPr eaLnBrk="0" fontAlgn="base" hangingPunct="0">
              <a:spcBef>
                <a:spcPct val="0"/>
              </a:spcBef>
              <a:spcAft>
                <a:spcPct val="0"/>
              </a:spcAft>
              <a:tabLst>
                <a:tab pos="457200" algn="l"/>
              </a:tabLst>
              <a:defRPr>
                <a:solidFill>
                  <a:schemeClr val="tx1"/>
                </a:solidFill>
                <a:latin typeface="Arial" panose="020B0604020202020204" pitchFamily="34" charset="0"/>
              </a:defRPr>
            </a:lvl8pPr>
            <a:lvl9pPr eaLnBrk="0" fontAlgn="base" hangingPunct="0">
              <a:spcBef>
                <a:spcPct val="0"/>
              </a:spcBef>
              <a:spcAft>
                <a:spcPct val="0"/>
              </a:spcAft>
              <a:tabLst>
                <a:tab pos="457200" algn="l"/>
              </a:tabLst>
              <a:defRPr>
                <a:solidFill>
                  <a:schemeClr val="tx1"/>
                </a:solidFill>
                <a:latin typeface="Arial" panose="020B0604020202020204" pitchFamily="34" charset="0"/>
              </a:defRPr>
            </a:lvl9pPr>
          </a:lstStyle>
          <a:p>
            <a:pPr marR="0" lvl="0" algn="l" defTabSz="914400" rtl="0" eaLnBrk="0" fontAlgn="base" latinLnBrk="0" hangingPunct="0">
              <a:lnSpc>
                <a:spcPct val="100000"/>
              </a:lnSpc>
              <a:spcBef>
                <a:spcPct val="0"/>
              </a:spcBef>
              <a:spcAft>
                <a:spcPct val="0"/>
              </a:spcAft>
              <a:buClrTx/>
              <a:buSzTx/>
              <a:buFont typeface="Arial" panose="020B0604020202020204" pitchFamily="34" charset="0"/>
              <a:buChar char="•"/>
              <a:tabLst>
                <a:tab pos="457200" algn="l"/>
              </a:tabLst>
            </a:pPr>
            <a:r>
              <a:rPr kumimoji="0" lang="en-GB" altLang="en-US" sz="1400" b="0" i="0" u="none" strike="noStrike" cap="none" normalizeH="0" baseline="0" dirty="0">
                <a:ln>
                  <a:noFill/>
                </a:ln>
                <a:effectLst/>
                <a:latin typeface="+mn-lt"/>
                <a:ea typeface="Arial" panose="020B0604020202020204" pitchFamily="34" charset="0"/>
              </a:rPr>
              <a:t>166 pupils aged 3-11, including 17 who attend the nursery class part-time. </a:t>
            </a:r>
          </a:p>
          <a:p>
            <a:pPr marR="0" lvl="0" algn="l" defTabSz="914400" rtl="0" eaLnBrk="0" fontAlgn="base" latinLnBrk="0" hangingPunct="0">
              <a:lnSpc>
                <a:spcPct val="100000"/>
              </a:lnSpc>
              <a:spcBef>
                <a:spcPct val="0"/>
              </a:spcBef>
              <a:spcAft>
                <a:spcPct val="0"/>
              </a:spcAft>
              <a:buClrTx/>
              <a:buSzTx/>
              <a:buFont typeface="Arial" panose="020B0604020202020204" pitchFamily="34" charset="0"/>
              <a:buChar char="•"/>
              <a:tabLst>
                <a:tab pos="457200" algn="l"/>
              </a:tabLst>
            </a:pPr>
            <a:r>
              <a:rPr kumimoji="0" lang="en-GB" altLang="en-US" sz="1400" b="0" i="0" u="none" strike="noStrike" cap="none" normalizeH="0" baseline="0" dirty="0">
                <a:ln>
                  <a:noFill/>
                </a:ln>
                <a:effectLst/>
                <a:latin typeface="+mn-lt"/>
                <a:ea typeface="Arial" panose="020B0604020202020204" pitchFamily="34" charset="0"/>
              </a:rPr>
              <a:t>Staffing: 10 Teachers, 20 Teaching Assistants, 1 Office Manager, 1 Admin Assistant, 1 Caretaker, 3 Cleaners, 2 kitchen staff</a:t>
            </a:r>
            <a:r>
              <a:rPr lang="en-GB" altLang="en-US" sz="1400" dirty="0">
                <a:latin typeface="+mn-lt"/>
                <a:ea typeface="Arial" panose="020B0604020202020204" pitchFamily="34" charset="0"/>
              </a:rPr>
              <a:t>.</a:t>
            </a:r>
            <a:r>
              <a:rPr kumimoji="0" lang="en-GB" altLang="en-US" sz="1400" b="0" i="0" u="none" strike="noStrike" cap="none" normalizeH="0" baseline="0" dirty="0">
                <a:ln>
                  <a:noFill/>
                </a:ln>
                <a:effectLst/>
                <a:latin typeface="+mn-lt"/>
                <a:ea typeface="Times New Roman" panose="02020603050405020304" pitchFamily="18" charset="0"/>
              </a:rPr>
              <a:t> </a:t>
            </a:r>
            <a:endParaRPr kumimoji="0" lang="en-GB" altLang="en-US" sz="1400" b="0" i="0" u="none" strike="noStrike" cap="none" normalizeH="0" baseline="0" dirty="0">
              <a:ln>
                <a:noFill/>
              </a:ln>
              <a:effectLst/>
              <a:latin typeface="+mn-lt"/>
            </a:endParaRPr>
          </a:p>
          <a:p>
            <a:pPr marR="0" lvl="0" algn="l" defTabSz="914400" rtl="0" eaLnBrk="0" fontAlgn="base" latinLnBrk="0" hangingPunct="0">
              <a:lnSpc>
                <a:spcPct val="100000"/>
              </a:lnSpc>
              <a:spcBef>
                <a:spcPct val="0"/>
              </a:spcBef>
              <a:spcAft>
                <a:spcPct val="0"/>
              </a:spcAft>
              <a:buClrTx/>
              <a:buSzTx/>
              <a:buFont typeface="Arial" panose="020B0604020202020204" pitchFamily="34" charset="0"/>
              <a:buChar char="•"/>
              <a:tabLst>
                <a:tab pos="457200" algn="l"/>
              </a:tabLst>
            </a:pPr>
            <a:r>
              <a:rPr kumimoji="0" lang="en-GB" altLang="en-US" sz="1400" b="0" i="0" u="none" strike="noStrike" cap="none" normalizeH="0" baseline="0" dirty="0">
                <a:ln>
                  <a:noFill/>
                </a:ln>
                <a:effectLst/>
                <a:latin typeface="+mn-lt"/>
                <a:ea typeface="Arial" panose="020B0604020202020204" pitchFamily="34" charset="0"/>
              </a:rPr>
              <a:t>There are 8 classes, including the nursery. </a:t>
            </a:r>
            <a:r>
              <a:rPr kumimoji="0" lang="en-GB" altLang="en-US" sz="1400" b="0" i="0" u="none" strike="noStrike" cap="none" normalizeH="0" baseline="0" dirty="0">
                <a:ln>
                  <a:noFill/>
                </a:ln>
                <a:effectLst/>
                <a:latin typeface="+mn-lt"/>
                <a:ea typeface="Times New Roman" panose="02020603050405020304" pitchFamily="18" charset="0"/>
              </a:rPr>
              <a:t> </a:t>
            </a:r>
            <a:endParaRPr kumimoji="0" lang="en-GB" altLang="en-US" sz="1400" b="0" i="0" u="none" strike="noStrike" cap="none" normalizeH="0" baseline="0" dirty="0">
              <a:ln>
                <a:noFill/>
              </a:ln>
              <a:effectLst/>
              <a:latin typeface="+mn-lt"/>
            </a:endParaRPr>
          </a:p>
          <a:p>
            <a:pPr marR="0" lvl="0" algn="l" defTabSz="914400" rtl="0" eaLnBrk="0" fontAlgn="base" latinLnBrk="0" hangingPunct="0">
              <a:lnSpc>
                <a:spcPct val="100000"/>
              </a:lnSpc>
              <a:spcBef>
                <a:spcPct val="0"/>
              </a:spcBef>
              <a:spcAft>
                <a:spcPct val="0"/>
              </a:spcAft>
              <a:buClrTx/>
              <a:buSzTx/>
              <a:buFont typeface="Arial" panose="020B0604020202020204" pitchFamily="34" charset="0"/>
              <a:buChar char="•"/>
              <a:tabLst>
                <a:tab pos="457200" algn="l"/>
              </a:tabLst>
            </a:pPr>
            <a:r>
              <a:rPr kumimoji="0" lang="en-GB" altLang="en-US" sz="1400" b="0" i="0" u="none" strike="noStrike" cap="none" normalizeH="0" baseline="0" dirty="0">
                <a:ln>
                  <a:noFill/>
                </a:ln>
                <a:effectLst/>
                <a:latin typeface="+mn-lt"/>
                <a:ea typeface="Arial" panose="020B0604020202020204" pitchFamily="34" charset="0"/>
              </a:rPr>
              <a:t>46.1% A-E EAL, </a:t>
            </a:r>
            <a:r>
              <a:rPr lang="en-GB" altLang="en-US" sz="1400" dirty="0">
                <a:latin typeface="+mn-lt"/>
                <a:ea typeface="Arial" panose="020B0604020202020204" pitchFamily="34" charset="0"/>
              </a:rPr>
              <a:t>40</a:t>
            </a:r>
            <a:r>
              <a:rPr kumimoji="0" lang="en-GB" altLang="en-US" sz="1400" b="0" i="0" u="none" strike="noStrike" cap="none" normalizeH="0" baseline="0" dirty="0">
                <a:ln>
                  <a:noFill/>
                </a:ln>
                <a:effectLst/>
                <a:latin typeface="+mn-lt"/>
                <a:ea typeface="Arial" panose="020B0604020202020204" pitchFamily="34" charset="0"/>
              </a:rPr>
              <a:t>% A-C EAL (numbers at </a:t>
            </a:r>
            <a:r>
              <a:rPr kumimoji="0" lang="en-GB" altLang="en-US" sz="1400" b="0" i="0" u="none" strike="noStrike" cap="none" normalizeH="0" baseline="0" dirty="0" err="1">
                <a:ln>
                  <a:noFill/>
                </a:ln>
                <a:effectLst/>
                <a:latin typeface="+mn-lt"/>
                <a:ea typeface="Arial" panose="020B0604020202020204" pitchFamily="34" charset="0"/>
              </a:rPr>
              <a:t>Plasc</a:t>
            </a:r>
            <a:r>
              <a:rPr kumimoji="0" lang="en-GB" altLang="en-US" sz="1400" b="0" i="0" u="none" strike="noStrike" cap="none" normalizeH="0" baseline="0" dirty="0">
                <a:ln>
                  <a:noFill/>
                </a:ln>
                <a:effectLst/>
                <a:latin typeface="+mn-lt"/>
                <a:ea typeface="Arial" panose="020B0604020202020204" pitchFamily="34" charset="0"/>
              </a:rPr>
              <a:t> 2026). There are 29 different languages spoken at home.  </a:t>
            </a:r>
            <a:r>
              <a:rPr kumimoji="0" lang="en-GB" altLang="en-US" sz="1400" b="0" i="0" u="none" strike="noStrike" cap="none" normalizeH="0" baseline="0" dirty="0">
                <a:ln>
                  <a:noFill/>
                </a:ln>
                <a:effectLst/>
                <a:latin typeface="+mn-lt"/>
                <a:ea typeface="Times New Roman" panose="02020603050405020304" pitchFamily="18" charset="0"/>
              </a:rPr>
              <a:t> </a:t>
            </a:r>
            <a:endParaRPr kumimoji="0" lang="en-GB" altLang="en-US" sz="1400" b="0" i="0" u="none" strike="noStrike" cap="none" normalizeH="0" baseline="0" dirty="0">
              <a:ln>
                <a:noFill/>
              </a:ln>
              <a:effectLst/>
              <a:latin typeface="+mn-lt"/>
            </a:endParaRPr>
          </a:p>
          <a:p>
            <a:pPr marR="0" lvl="0" algn="l" defTabSz="914400" rtl="0" eaLnBrk="0" fontAlgn="base" latinLnBrk="0" hangingPunct="0">
              <a:lnSpc>
                <a:spcPct val="100000"/>
              </a:lnSpc>
              <a:spcBef>
                <a:spcPct val="0"/>
              </a:spcBef>
              <a:spcAft>
                <a:spcPct val="0"/>
              </a:spcAft>
              <a:buClrTx/>
              <a:buSzTx/>
              <a:buFont typeface="Arial" panose="020B0604020202020204" pitchFamily="34" charset="0"/>
              <a:buChar char="•"/>
              <a:tabLst>
                <a:tab pos="457200" algn="l"/>
              </a:tabLst>
            </a:pPr>
            <a:r>
              <a:rPr kumimoji="0" lang="en-GB" altLang="en-US" sz="1400" b="0" i="0" u="none" strike="noStrike" cap="none" normalizeH="0" baseline="0" dirty="0">
                <a:ln>
                  <a:noFill/>
                </a:ln>
                <a:effectLst/>
                <a:latin typeface="+mn-lt"/>
                <a:ea typeface="Arial" panose="020B0604020202020204" pitchFamily="34" charset="0"/>
              </a:rPr>
              <a:t>No pupils speak Welsh as their first language. </a:t>
            </a:r>
            <a:r>
              <a:rPr kumimoji="0" lang="en-GB" altLang="en-US" sz="1400" b="0" i="0" u="none" strike="noStrike" cap="none" normalizeH="0" baseline="0" dirty="0">
                <a:ln>
                  <a:noFill/>
                </a:ln>
                <a:effectLst/>
                <a:latin typeface="+mn-lt"/>
                <a:ea typeface="Times New Roman" panose="02020603050405020304" pitchFamily="18" charset="0"/>
              </a:rPr>
              <a:t> </a:t>
            </a:r>
            <a:endParaRPr kumimoji="0" lang="en-GB" altLang="en-US" sz="1400" b="0" i="0" u="none" strike="noStrike" cap="none" normalizeH="0" baseline="0" dirty="0">
              <a:ln>
                <a:noFill/>
              </a:ln>
              <a:effectLst/>
              <a:latin typeface="+mn-lt"/>
            </a:endParaRPr>
          </a:p>
          <a:p>
            <a:pPr marR="0" lvl="0" algn="l" defTabSz="914400" rtl="0" eaLnBrk="0" fontAlgn="base" latinLnBrk="0" hangingPunct="0">
              <a:lnSpc>
                <a:spcPct val="100000"/>
              </a:lnSpc>
              <a:spcBef>
                <a:spcPct val="0"/>
              </a:spcBef>
              <a:spcAft>
                <a:spcPct val="0"/>
              </a:spcAft>
              <a:buClrTx/>
              <a:buSzTx/>
              <a:buFont typeface="Arial" panose="020B0604020202020204" pitchFamily="34" charset="0"/>
              <a:buChar char="•"/>
              <a:tabLst>
                <a:tab pos="457200" algn="l"/>
              </a:tabLst>
            </a:pPr>
            <a:r>
              <a:rPr lang="en-GB" altLang="en-US" sz="1400" dirty="0">
                <a:latin typeface="+mn-lt"/>
                <a:ea typeface="Arial" panose="020B0604020202020204" pitchFamily="34" charset="0"/>
              </a:rPr>
              <a:t>40.7</a:t>
            </a:r>
            <a:r>
              <a:rPr kumimoji="0" lang="en-GB" altLang="en-US" sz="1400" b="0" i="0" u="none" strike="noStrike" cap="none" normalizeH="0" baseline="0" dirty="0">
                <a:ln>
                  <a:noFill/>
                </a:ln>
                <a:effectLst/>
                <a:latin typeface="+mn-lt"/>
                <a:ea typeface="Arial" panose="020B0604020202020204" pitchFamily="34" charset="0"/>
              </a:rPr>
              <a:t>% </a:t>
            </a:r>
            <a:r>
              <a:rPr kumimoji="0" lang="en-GB" altLang="en-US" sz="1400" b="0" i="0" u="none" strike="noStrike" cap="none" normalizeH="0" baseline="0" dirty="0" err="1">
                <a:ln>
                  <a:noFill/>
                </a:ln>
                <a:effectLst/>
                <a:latin typeface="+mn-lt"/>
                <a:ea typeface="Arial" panose="020B0604020202020204" pitchFamily="34" charset="0"/>
              </a:rPr>
              <a:t>eFSM</a:t>
            </a:r>
            <a:r>
              <a:rPr kumimoji="0" lang="en-GB" altLang="en-US" sz="1400" b="0" i="0" u="none" strike="noStrike" cap="none" normalizeH="0" baseline="0" dirty="0">
                <a:ln>
                  <a:noFill/>
                </a:ln>
                <a:effectLst/>
                <a:latin typeface="+mn-lt"/>
                <a:ea typeface="Arial" panose="020B0604020202020204" pitchFamily="34" charset="0"/>
              </a:rPr>
              <a:t> (statutory school age only - numbers at </a:t>
            </a:r>
            <a:r>
              <a:rPr kumimoji="0" lang="en-GB" altLang="en-US" sz="1400" b="0" i="0" u="none" strike="noStrike" cap="none" normalizeH="0" baseline="0" dirty="0" err="1">
                <a:ln>
                  <a:noFill/>
                </a:ln>
                <a:effectLst/>
                <a:latin typeface="+mn-lt"/>
                <a:ea typeface="Arial" panose="020B0604020202020204" pitchFamily="34" charset="0"/>
              </a:rPr>
              <a:t>Plasc</a:t>
            </a:r>
            <a:r>
              <a:rPr kumimoji="0" lang="en-GB" altLang="en-US" sz="1400" b="0" i="0" u="none" strike="noStrike" cap="none" normalizeH="0" baseline="0" dirty="0">
                <a:ln>
                  <a:noFill/>
                </a:ln>
                <a:effectLst/>
                <a:latin typeface="+mn-lt"/>
                <a:ea typeface="Arial" panose="020B0604020202020204" pitchFamily="34" charset="0"/>
              </a:rPr>
              <a:t> 2026), with a 3-year average of 40.5%.</a:t>
            </a:r>
            <a:endParaRPr kumimoji="0" lang="en-GB" altLang="en-US" sz="1400" b="0" i="0" u="none" strike="noStrike" cap="none" normalizeH="0" baseline="0" dirty="0">
              <a:ln>
                <a:noFill/>
              </a:ln>
              <a:effectLst/>
              <a:latin typeface="+mn-lt"/>
            </a:endParaRPr>
          </a:p>
          <a:p>
            <a:pPr marR="0" lvl="0" algn="l" defTabSz="914400" rtl="0" eaLnBrk="0" fontAlgn="base" latinLnBrk="0" hangingPunct="0">
              <a:lnSpc>
                <a:spcPct val="100000"/>
              </a:lnSpc>
              <a:spcBef>
                <a:spcPct val="0"/>
              </a:spcBef>
              <a:spcAft>
                <a:spcPct val="0"/>
              </a:spcAft>
              <a:buClrTx/>
              <a:buSzTx/>
              <a:buFont typeface="Arial" panose="020B0604020202020204" pitchFamily="34" charset="0"/>
              <a:buChar char="•"/>
              <a:tabLst>
                <a:tab pos="457200" algn="l"/>
              </a:tabLst>
            </a:pPr>
            <a:r>
              <a:rPr kumimoji="0" lang="en-GB" altLang="en-US" sz="1400" b="0" i="0" u="none" strike="noStrike" cap="none" normalizeH="0" baseline="0" dirty="0">
                <a:ln>
                  <a:noFill/>
                </a:ln>
                <a:effectLst/>
                <a:latin typeface="+mn-lt"/>
                <a:ea typeface="Arial" panose="020B0604020202020204" pitchFamily="34" charset="0"/>
              </a:rPr>
              <a:t>61.7% of pupils are in the 30% most deprived area in Wales (numbers at </a:t>
            </a:r>
            <a:r>
              <a:rPr kumimoji="0" lang="en-GB" altLang="en-US" sz="1400" b="0" i="0" u="none" strike="noStrike" cap="none" normalizeH="0" baseline="0" dirty="0" err="1">
                <a:ln>
                  <a:noFill/>
                </a:ln>
                <a:effectLst/>
                <a:latin typeface="+mn-lt"/>
                <a:ea typeface="Arial" panose="020B0604020202020204" pitchFamily="34" charset="0"/>
              </a:rPr>
              <a:t>Plasc</a:t>
            </a:r>
            <a:r>
              <a:rPr kumimoji="0" lang="en-GB" altLang="en-US" sz="1400" b="0" i="0" u="none" strike="noStrike" cap="none" normalizeH="0" baseline="0" dirty="0">
                <a:ln>
                  <a:noFill/>
                </a:ln>
                <a:effectLst/>
                <a:latin typeface="+mn-lt"/>
                <a:ea typeface="Arial" panose="020B0604020202020204" pitchFamily="34" charset="0"/>
              </a:rPr>
              <a:t> 2026). </a:t>
            </a:r>
            <a:r>
              <a:rPr kumimoji="0" lang="en-GB" altLang="en-US" sz="1400" b="0" i="0" u="none" strike="noStrike" cap="none" normalizeH="0" baseline="0" dirty="0">
                <a:ln>
                  <a:noFill/>
                </a:ln>
                <a:effectLst/>
                <a:latin typeface="+mn-lt"/>
                <a:ea typeface="Times New Roman" panose="02020603050405020304" pitchFamily="18" charset="0"/>
              </a:rPr>
              <a:t> </a:t>
            </a:r>
            <a:endParaRPr kumimoji="0" lang="en-GB" altLang="en-US" sz="1400" b="0" i="0" u="none" strike="noStrike" cap="none" normalizeH="0" baseline="0" dirty="0">
              <a:ln>
                <a:noFill/>
              </a:ln>
              <a:effectLst/>
              <a:latin typeface="+mn-lt"/>
            </a:endParaRPr>
          </a:p>
          <a:p>
            <a:pPr marR="0" lvl="0" algn="l" defTabSz="914400" rtl="0" eaLnBrk="0" fontAlgn="base" latinLnBrk="0" hangingPunct="0">
              <a:lnSpc>
                <a:spcPct val="100000"/>
              </a:lnSpc>
              <a:spcBef>
                <a:spcPct val="0"/>
              </a:spcBef>
              <a:spcAft>
                <a:spcPct val="0"/>
              </a:spcAft>
              <a:buClrTx/>
              <a:buSzTx/>
              <a:buFont typeface="Arial" panose="020B0604020202020204" pitchFamily="34" charset="0"/>
              <a:buChar char="•"/>
              <a:tabLst>
                <a:tab pos="457200" algn="l"/>
              </a:tabLst>
            </a:pPr>
            <a:r>
              <a:rPr kumimoji="0" lang="en-GB" altLang="en-US" sz="1400" b="0" i="0" u="none" strike="noStrike" cap="none" normalizeH="0" baseline="0" dirty="0">
                <a:ln>
                  <a:noFill/>
                </a:ln>
                <a:effectLst/>
                <a:latin typeface="+mn-lt"/>
                <a:ea typeface="Times New Roman" panose="02020603050405020304" pitchFamily="18" charset="0"/>
              </a:rPr>
              <a:t>Mobility (number of in-year leavers and joiners) was last reported as 22.6% for 2023-24, with a 5-year average of 20.6%. </a:t>
            </a:r>
          </a:p>
          <a:p>
            <a:pPr marR="0" lvl="0" algn="l" defTabSz="914400" rtl="0" eaLnBrk="0" fontAlgn="base" latinLnBrk="0" hangingPunct="0">
              <a:lnSpc>
                <a:spcPct val="100000"/>
              </a:lnSpc>
              <a:spcBef>
                <a:spcPct val="0"/>
              </a:spcBef>
              <a:spcAft>
                <a:spcPct val="0"/>
              </a:spcAft>
              <a:buClrTx/>
              <a:buSzTx/>
              <a:buFont typeface="Arial" panose="020B0604020202020204" pitchFamily="34" charset="0"/>
              <a:buChar char="•"/>
              <a:tabLst>
                <a:tab pos="457200" algn="l"/>
              </a:tabLst>
            </a:pPr>
            <a:r>
              <a:rPr kumimoji="0" lang="en-GB" altLang="en-US" sz="1400" b="0" i="0" u="none" strike="noStrike" cap="none" normalizeH="0" baseline="0" dirty="0">
                <a:ln>
                  <a:noFill/>
                </a:ln>
                <a:effectLst/>
                <a:latin typeface="+mn-lt"/>
                <a:ea typeface="Times New Roman" panose="02020603050405020304" pitchFamily="18" charset="0"/>
              </a:rPr>
              <a:t>Mobility was 8</a:t>
            </a:r>
            <a:r>
              <a:rPr kumimoji="0" lang="en-GB" altLang="en-US" sz="1400" b="0" i="0" u="none" strike="noStrike" cap="none" normalizeH="0" baseline="30000" dirty="0">
                <a:ln>
                  <a:noFill/>
                </a:ln>
                <a:effectLst/>
                <a:latin typeface="+mn-lt"/>
                <a:ea typeface="Times New Roman" panose="02020603050405020304" pitchFamily="18" charset="0"/>
              </a:rPr>
              <a:t>th</a:t>
            </a:r>
            <a:r>
              <a:rPr kumimoji="0" lang="en-GB" altLang="en-US" sz="1400" b="0" i="0" u="none" strike="noStrike" cap="none" normalizeH="0" baseline="0" dirty="0">
                <a:ln>
                  <a:noFill/>
                </a:ln>
                <a:effectLst/>
                <a:latin typeface="+mn-lt"/>
                <a:ea typeface="Times New Roman" panose="02020603050405020304" pitchFamily="18" charset="0"/>
              </a:rPr>
              <a:t> highest across Swansea when last reported and is always high, compared to other schools, due to the social housing and our traveller community. </a:t>
            </a:r>
            <a:endParaRPr kumimoji="0" lang="en-GB" altLang="en-US" sz="1400" b="0" i="0" u="none" strike="noStrike" cap="none" normalizeH="0" baseline="0" dirty="0">
              <a:ln>
                <a:noFill/>
              </a:ln>
              <a:effectLst/>
              <a:latin typeface="+mn-lt"/>
            </a:endParaRPr>
          </a:p>
          <a:p>
            <a:pPr marR="0" lvl="0" algn="l" defTabSz="914400" rtl="0" eaLnBrk="0" fontAlgn="base" latinLnBrk="0" hangingPunct="0">
              <a:lnSpc>
                <a:spcPct val="100000"/>
              </a:lnSpc>
              <a:spcBef>
                <a:spcPct val="0"/>
              </a:spcBef>
              <a:spcAft>
                <a:spcPct val="0"/>
              </a:spcAft>
              <a:buClrTx/>
              <a:buSzTx/>
              <a:buFont typeface="Arial" panose="020B0604020202020204" pitchFamily="34" charset="0"/>
              <a:buChar char="•"/>
              <a:tabLst>
                <a:tab pos="457200" algn="l"/>
              </a:tabLst>
            </a:pPr>
            <a:r>
              <a:rPr kumimoji="0" lang="en-GB" altLang="en-US" sz="1400" b="0" i="0" u="none" strike="noStrike" cap="none" normalizeH="0" baseline="0" dirty="0">
                <a:ln>
                  <a:noFill/>
                </a:ln>
                <a:effectLst/>
                <a:latin typeface="+mn-lt"/>
                <a:ea typeface="Arial" panose="020B0604020202020204" pitchFamily="34" charset="0"/>
              </a:rPr>
              <a:t>24.07% ALN (numbers at </a:t>
            </a:r>
            <a:r>
              <a:rPr kumimoji="0" lang="en-GB" altLang="en-US" sz="1400" b="0" i="0" u="none" strike="noStrike" cap="none" normalizeH="0" baseline="0" dirty="0" err="1">
                <a:ln>
                  <a:noFill/>
                </a:ln>
                <a:effectLst/>
                <a:latin typeface="+mn-lt"/>
                <a:ea typeface="Arial" panose="020B0604020202020204" pitchFamily="34" charset="0"/>
              </a:rPr>
              <a:t>Plasc</a:t>
            </a:r>
            <a:r>
              <a:rPr kumimoji="0" lang="en-GB" altLang="en-US" sz="1400" b="0" i="0" u="none" strike="noStrike" cap="none" normalizeH="0" baseline="0" dirty="0">
                <a:ln>
                  <a:noFill/>
                </a:ln>
                <a:effectLst/>
                <a:latin typeface="+mn-lt"/>
                <a:ea typeface="Arial" panose="020B0604020202020204" pitchFamily="34" charset="0"/>
              </a:rPr>
              <a:t> 2026). </a:t>
            </a:r>
            <a:endParaRPr kumimoji="0" lang="en-GB" altLang="en-US" sz="1400" b="0" i="0" u="none" strike="noStrike" cap="none" normalizeH="0" baseline="0" dirty="0">
              <a:ln>
                <a:noFill/>
              </a:ln>
              <a:effectLst/>
              <a:latin typeface="+mn-lt"/>
            </a:endParaRPr>
          </a:p>
          <a:p>
            <a:pPr marR="0" lvl="0" algn="l" defTabSz="914400" rtl="0" eaLnBrk="0" fontAlgn="base" latinLnBrk="0" hangingPunct="0">
              <a:lnSpc>
                <a:spcPct val="100000"/>
              </a:lnSpc>
              <a:spcBef>
                <a:spcPct val="0"/>
              </a:spcBef>
              <a:spcAft>
                <a:spcPct val="0"/>
              </a:spcAft>
              <a:buClrTx/>
              <a:buSzTx/>
              <a:buFont typeface="Arial" panose="020B0604020202020204" pitchFamily="34" charset="0"/>
              <a:buChar char="•"/>
              <a:tabLst>
                <a:tab pos="457200" algn="l"/>
              </a:tabLst>
            </a:pPr>
            <a:r>
              <a:rPr kumimoji="0" lang="en-GB" altLang="en-US" sz="1400" b="0" i="0" u="none" strike="noStrike" cap="none" normalizeH="0" baseline="0" dirty="0">
                <a:ln>
                  <a:noFill/>
                </a:ln>
                <a:effectLst/>
                <a:latin typeface="+mn-lt"/>
                <a:ea typeface="Arial" panose="020B0604020202020204" pitchFamily="34" charset="0"/>
              </a:rPr>
              <a:t>Date of last inspection was November 2025</a:t>
            </a:r>
            <a:r>
              <a:rPr lang="en-GB" altLang="en-US" sz="1400" dirty="0">
                <a:latin typeface="+mn-lt"/>
                <a:ea typeface="Arial" panose="020B0604020202020204" pitchFamily="34" charset="0"/>
              </a:rPr>
              <a:t>.</a:t>
            </a:r>
            <a:r>
              <a:rPr kumimoji="0" lang="en-GB" altLang="en-US" sz="1400" b="0" i="0" u="none" strike="noStrike" cap="none" normalizeH="0" baseline="0" dirty="0">
                <a:ln>
                  <a:noFill/>
                </a:ln>
                <a:effectLst/>
                <a:latin typeface="+mn-lt"/>
                <a:ea typeface="Times New Roman" panose="02020603050405020304" pitchFamily="18" charset="0"/>
              </a:rPr>
              <a:t> </a:t>
            </a:r>
            <a:endParaRPr kumimoji="0" lang="en-GB" altLang="en-US" sz="1400" b="0" i="0" u="none" strike="noStrike" cap="none" normalizeH="0" baseline="0" dirty="0">
              <a:ln>
                <a:noFill/>
              </a:ln>
              <a:effectLst/>
              <a:latin typeface="+mn-lt"/>
            </a:endParaRPr>
          </a:p>
          <a:p>
            <a:pPr marR="0" lvl="0" algn="l" defTabSz="914400" rtl="0" eaLnBrk="0" fontAlgn="base" latinLnBrk="0" hangingPunct="0">
              <a:lnSpc>
                <a:spcPct val="100000"/>
              </a:lnSpc>
              <a:spcBef>
                <a:spcPct val="0"/>
              </a:spcBef>
              <a:spcAft>
                <a:spcPct val="0"/>
              </a:spcAft>
              <a:buClrTx/>
              <a:buSzTx/>
              <a:buFont typeface="Arial" panose="020B0604020202020204" pitchFamily="34" charset="0"/>
              <a:buChar char="•"/>
              <a:tabLst>
                <a:tab pos="457200" algn="l"/>
              </a:tabLst>
            </a:pPr>
            <a:r>
              <a:rPr kumimoji="0" lang="en-GB" altLang="en-US" sz="1400" b="0" i="0" u="none" strike="noStrike" cap="none" normalizeH="0" baseline="0" dirty="0">
                <a:ln>
                  <a:noFill/>
                </a:ln>
                <a:effectLst/>
                <a:latin typeface="+mn-lt"/>
                <a:ea typeface="Arial" panose="020B0604020202020204" pitchFamily="34" charset="0"/>
              </a:rPr>
              <a:t>Attendance</a:t>
            </a:r>
            <a:r>
              <a:rPr kumimoji="0" lang="en-GB" altLang="en-US" sz="1400" b="0" i="0" u="none" strike="noStrike" cap="none" normalizeH="0" baseline="0">
                <a:ln>
                  <a:noFill/>
                </a:ln>
                <a:effectLst/>
                <a:latin typeface="+mn-lt"/>
                <a:ea typeface="Arial" panose="020B0604020202020204" pitchFamily="34" charset="0"/>
              </a:rPr>
              <a:t>: 91.4%.</a:t>
            </a:r>
            <a:endParaRPr kumimoji="0" lang="en-GB" altLang="en-US" sz="1400" b="0" i="0" u="none" strike="noStrike" cap="none" normalizeH="0" baseline="0" dirty="0">
              <a:ln>
                <a:noFill/>
              </a:ln>
              <a:effectLst/>
              <a:latin typeface="+mn-lt"/>
            </a:endParaRPr>
          </a:p>
        </p:txBody>
      </p:sp>
      <p:pic>
        <p:nvPicPr>
          <p:cNvPr id="5" name="Graphic 4" descr="House with solid fill">
            <a:hlinkClick r:id="rId4" action="ppaction://hlinksldjump"/>
            <a:extLst>
              <a:ext uri="{FF2B5EF4-FFF2-40B4-BE49-F238E27FC236}">
                <a16:creationId xmlns:a16="http://schemas.microsoft.com/office/drawing/2014/main" id="{850B2B63-7D02-44EC-A15C-E01382DA87BC}"/>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76200" y="6074931"/>
            <a:ext cx="670560" cy="670560"/>
          </a:xfrm>
          <a:prstGeom prst="rect">
            <a:avLst/>
          </a:prstGeom>
        </p:spPr>
      </p:pic>
    </p:spTree>
    <p:extLst>
      <p:ext uri="{BB962C8B-B14F-4D97-AF65-F5344CB8AC3E}">
        <p14:creationId xmlns:p14="http://schemas.microsoft.com/office/powerpoint/2010/main" val="3612599813"/>
      </p:ext>
    </p:extLst>
  </p:cSld>
  <p:clrMapOvr>
    <a:masterClrMapping/>
  </p:clrMapOvr>
  <p:transition>
    <p:fade/>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C13966-8525-4023-AC1B-8E5D30A2A4FE}"/>
              </a:ext>
            </a:extLst>
          </p:cNvPr>
          <p:cNvSpPr>
            <a:spLocks noGrp="1"/>
          </p:cNvSpPr>
          <p:nvPr>
            <p:ph type="title"/>
          </p:nvPr>
        </p:nvSpPr>
        <p:spPr>
          <a:xfrm>
            <a:off x="4160520" y="822961"/>
            <a:ext cx="7305005" cy="701040"/>
          </a:xfrm>
        </p:spPr>
        <p:txBody>
          <a:bodyPr>
            <a:normAutofit fontScale="90000"/>
          </a:bodyPr>
          <a:lstStyle/>
          <a:p>
            <a:pPr algn="ctr"/>
            <a:r>
              <a:rPr lang="en-GB" sz="2200" b="1" i="1" u="sng" dirty="0">
                <a:solidFill>
                  <a:srgbClr val="0000FF"/>
                </a:solidFill>
                <a:latin typeface="+mn-lt"/>
                <a:ea typeface="Calibri" panose="020F0502020204030204" pitchFamily="34" charset="0"/>
              </a:rPr>
              <a:t>Context of the School Development Plan</a:t>
            </a:r>
            <a:br>
              <a:rPr lang="en-GB" sz="3600" dirty="0">
                <a:effectLst/>
                <a:latin typeface="Times New Roman" panose="02020603050405020304" pitchFamily="18" charset="0"/>
                <a:ea typeface="Calibri" panose="020F0502020204030204" pitchFamily="34" charset="0"/>
              </a:rPr>
            </a:br>
            <a:endParaRPr lang="en-GB" dirty="0"/>
          </a:p>
        </p:txBody>
      </p:sp>
      <p:pic>
        <p:nvPicPr>
          <p:cNvPr id="6" name="Picture Placeholder 5">
            <a:extLst>
              <a:ext uri="{FF2B5EF4-FFF2-40B4-BE49-F238E27FC236}">
                <a16:creationId xmlns:a16="http://schemas.microsoft.com/office/drawing/2014/main" id="{14DA9D91-7342-4C3F-B35A-AA39281CA896}"/>
              </a:ext>
            </a:extLst>
          </p:cNvPr>
          <p:cNvPicPr>
            <a:picLocks noGrp="1" noChangeAspect="1"/>
          </p:cNvPicPr>
          <p:nvPr>
            <p:ph type="pic" sz="quarter" idx="15"/>
          </p:nvPr>
        </p:nvPicPr>
        <p:blipFill>
          <a:blip r:embed="rId3">
            <a:extLst>
              <a:ext uri="{28A0092B-C50C-407E-A947-70E740481C1C}">
                <a14:useLocalDpi xmlns:a14="http://schemas.microsoft.com/office/drawing/2010/main" val="0"/>
              </a:ext>
            </a:extLst>
          </a:blip>
          <a:srcRect l="21860" r="21860"/>
          <a:stretch>
            <a:fillRect/>
          </a:stretch>
        </p:blipFill>
        <p:spPr/>
      </p:pic>
      <p:sp>
        <p:nvSpPr>
          <p:cNvPr id="4" name="Content Placeholder 3">
            <a:extLst>
              <a:ext uri="{FF2B5EF4-FFF2-40B4-BE49-F238E27FC236}">
                <a16:creationId xmlns:a16="http://schemas.microsoft.com/office/drawing/2014/main" id="{66D2F2C5-4674-47C6-B372-7F4FCEBD1685}"/>
              </a:ext>
            </a:extLst>
          </p:cNvPr>
          <p:cNvSpPr>
            <a:spLocks noGrp="1"/>
          </p:cNvSpPr>
          <p:nvPr>
            <p:ph sz="quarter" idx="14"/>
          </p:nvPr>
        </p:nvSpPr>
        <p:spPr>
          <a:xfrm>
            <a:off x="4160519" y="1524000"/>
            <a:ext cx="7305005" cy="4876800"/>
          </a:xfrm>
        </p:spPr>
        <p:txBody>
          <a:bodyPr>
            <a:normAutofit fontScale="25000" lnSpcReduction="20000"/>
          </a:bodyPr>
          <a:lstStyle/>
          <a:p>
            <a:pPr marL="0" indent="0">
              <a:buNone/>
            </a:pPr>
            <a:r>
              <a:rPr lang="en-GB" sz="1800" i="1" dirty="0">
                <a:effectLst/>
                <a:latin typeface="Calibri" panose="020F0502020204030204" pitchFamily="34" charset="0"/>
                <a:ea typeface="Calibri" panose="020F0502020204030204" pitchFamily="34" charset="0"/>
              </a:rPr>
              <a:t> </a:t>
            </a:r>
            <a:endParaRPr lang="en-GB" sz="4000" b="1" dirty="0">
              <a:solidFill>
                <a:schemeClr val="bg1"/>
              </a:solidFill>
              <a:effectLst/>
              <a:ea typeface="Calibri" panose="020F0502020204030204" pitchFamily="34" charset="0"/>
            </a:endParaRPr>
          </a:p>
          <a:p>
            <a:r>
              <a:rPr lang="en-GB" sz="4000" b="1" dirty="0">
                <a:solidFill>
                  <a:schemeClr val="bg1"/>
                </a:solidFill>
                <a:effectLst/>
                <a:ea typeface="Calibri" panose="020F0502020204030204" pitchFamily="34" charset="0"/>
                <a:cs typeface="Times New Roman" panose="02020603050405020304" pitchFamily="18" charset="0"/>
              </a:rPr>
              <a:t>The School Development Plan has been created within the guidelines of the Framework for Evaluation, Improvement and Accountability</a:t>
            </a:r>
            <a:endParaRPr lang="en-GB" sz="4000" b="1" dirty="0">
              <a:solidFill>
                <a:schemeClr val="bg1"/>
              </a:solidFill>
              <a:effectLst/>
              <a:ea typeface="Calibri" panose="020F0502020204030204" pitchFamily="34" charset="0"/>
            </a:endParaRPr>
          </a:p>
          <a:p>
            <a:pPr marL="0" indent="0">
              <a:buNone/>
            </a:pPr>
            <a:r>
              <a:rPr lang="en-GB" sz="4000" b="1" dirty="0">
                <a:solidFill>
                  <a:schemeClr val="bg1"/>
                </a:solidFill>
                <a:effectLst/>
                <a:ea typeface="Calibri" panose="020F0502020204030204" pitchFamily="34" charset="0"/>
                <a:cs typeface="Times New Roman" panose="02020603050405020304" pitchFamily="18" charset="0"/>
              </a:rPr>
              <a:t> </a:t>
            </a:r>
            <a:endParaRPr lang="en-GB" sz="4000" b="1" dirty="0">
              <a:solidFill>
                <a:schemeClr val="bg1"/>
              </a:solidFill>
              <a:effectLst/>
              <a:ea typeface="Calibri" panose="020F0502020204030204" pitchFamily="34" charset="0"/>
            </a:endParaRPr>
          </a:p>
          <a:p>
            <a:r>
              <a:rPr lang="en-GB" sz="4000" b="1" dirty="0">
                <a:solidFill>
                  <a:schemeClr val="bg1"/>
                </a:solidFill>
                <a:effectLst/>
                <a:ea typeface="Calibri" panose="020F0502020204030204" pitchFamily="34" charset="0"/>
                <a:cs typeface="Times New Roman" panose="02020603050405020304" pitchFamily="18" charset="0"/>
              </a:rPr>
              <a:t>Information and Evidence for ‘improvement planning’ has been gathered and evaluated through honest, robust, evidence-based self-evaluation arrangements.  The 3 main purposes for the use of this information is for:-</a:t>
            </a:r>
            <a:endParaRPr lang="en-GB" sz="4000" b="1" dirty="0">
              <a:solidFill>
                <a:schemeClr val="bg1"/>
              </a:solidFill>
              <a:effectLst/>
              <a:ea typeface="Calibri" panose="020F0502020204030204" pitchFamily="34" charset="0"/>
            </a:endParaRPr>
          </a:p>
          <a:p>
            <a:r>
              <a:rPr lang="en-GB" sz="4000" b="1" i="1" dirty="0">
                <a:solidFill>
                  <a:schemeClr val="bg1"/>
                </a:solidFill>
                <a:effectLst/>
                <a:ea typeface="Calibri" panose="020F0502020204030204" pitchFamily="34" charset="0"/>
              </a:rPr>
              <a:t>	</a:t>
            </a:r>
            <a:r>
              <a:rPr lang="en-GB" sz="4000" b="1" i="1" dirty="0">
                <a:solidFill>
                  <a:schemeClr val="bg1"/>
                </a:solidFill>
                <a:effectLst/>
                <a:ea typeface="Calibri" panose="020F0502020204030204" pitchFamily="34" charset="0"/>
                <a:cs typeface="Times New Roman" panose="02020603050405020304" pitchFamily="18" charset="0"/>
              </a:rPr>
              <a:t>Improvement – </a:t>
            </a:r>
            <a:r>
              <a:rPr lang="en-GB" sz="4000" b="1" dirty="0">
                <a:solidFill>
                  <a:schemeClr val="bg1"/>
                </a:solidFill>
                <a:effectLst/>
                <a:ea typeface="Calibri" panose="020F0502020204030204" pitchFamily="34" charset="0"/>
                <a:cs typeface="Times New Roman" panose="02020603050405020304" pitchFamily="18" charset="0"/>
              </a:rPr>
              <a:t>for the learner</a:t>
            </a:r>
            <a:endParaRPr lang="en-GB" sz="4000" b="1" dirty="0">
              <a:solidFill>
                <a:schemeClr val="bg1"/>
              </a:solidFill>
              <a:effectLst/>
              <a:ea typeface="Calibri" panose="020F0502020204030204" pitchFamily="34" charset="0"/>
            </a:endParaRPr>
          </a:p>
          <a:p>
            <a:r>
              <a:rPr lang="en-GB" sz="4000" b="1" i="1" dirty="0">
                <a:solidFill>
                  <a:schemeClr val="bg1"/>
                </a:solidFill>
                <a:effectLst/>
                <a:ea typeface="Calibri" panose="020F0502020204030204" pitchFamily="34" charset="0"/>
              </a:rPr>
              <a:t>	</a:t>
            </a:r>
            <a:r>
              <a:rPr lang="en-GB" sz="4000" b="1" i="1" dirty="0">
                <a:solidFill>
                  <a:schemeClr val="bg1"/>
                </a:solidFill>
                <a:effectLst/>
                <a:ea typeface="Calibri" panose="020F0502020204030204" pitchFamily="34" charset="0"/>
                <a:cs typeface="Times New Roman" panose="02020603050405020304" pitchFamily="18" charset="0"/>
              </a:rPr>
              <a:t>Accountability – </a:t>
            </a:r>
            <a:r>
              <a:rPr lang="en-GB" sz="4000" b="1" dirty="0">
                <a:solidFill>
                  <a:schemeClr val="bg1"/>
                </a:solidFill>
                <a:effectLst/>
                <a:ea typeface="Calibri" panose="020F0502020204030204" pitchFamily="34" charset="0"/>
                <a:cs typeface="Times New Roman" panose="02020603050405020304" pitchFamily="18" charset="0"/>
              </a:rPr>
              <a:t>for governance purposes</a:t>
            </a:r>
            <a:endParaRPr lang="en-GB" sz="4000" b="1" dirty="0">
              <a:solidFill>
                <a:schemeClr val="bg1"/>
              </a:solidFill>
              <a:effectLst/>
              <a:ea typeface="Calibri" panose="020F0502020204030204" pitchFamily="34" charset="0"/>
            </a:endParaRPr>
          </a:p>
          <a:p>
            <a:r>
              <a:rPr lang="en-GB" sz="4000" b="1" i="1" dirty="0">
                <a:solidFill>
                  <a:schemeClr val="bg1"/>
                </a:solidFill>
                <a:effectLst/>
                <a:ea typeface="Calibri" panose="020F0502020204030204" pitchFamily="34" charset="0"/>
              </a:rPr>
              <a:t>	</a:t>
            </a:r>
            <a:r>
              <a:rPr lang="en-GB" sz="4000" b="1" i="1" dirty="0">
                <a:solidFill>
                  <a:schemeClr val="bg1"/>
                </a:solidFill>
                <a:effectLst/>
                <a:ea typeface="Calibri" panose="020F0502020204030204" pitchFamily="34" charset="0"/>
                <a:cs typeface="Times New Roman" panose="02020603050405020304" pitchFamily="18" charset="0"/>
              </a:rPr>
              <a:t>Transparency – </a:t>
            </a:r>
            <a:r>
              <a:rPr lang="en-GB" sz="4000" b="1" dirty="0">
                <a:solidFill>
                  <a:schemeClr val="bg1"/>
                </a:solidFill>
                <a:effectLst/>
                <a:ea typeface="Calibri" panose="020F0502020204030204" pitchFamily="34" charset="0"/>
                <a:cs typeface="Times New Roman" panose="02020603050405020304" pitchFamily="18" charset="0"/>
              </a:rPr>
              <a:t>for the wider citizen – telling them how well the school is doing</a:t>
            </a:r>
            <a:endParaRPr lang="en-GB" sz="4000" b="1" dirty="0">
              <a:solidFill>
                <a:schemeClr val="bg1"/>
              </a:solidFill>
              <a:effectLst/>
              <a:ea typeface="Calibri" panose="020F0502020204030204" pitchFamily="34" charset="0"/>
            </a:endParaRPr>
          </a:p>
          <a:p>
            <a:pPr marL="0" indent="0">
              <a:buNone/>
            </a:pPr>
            <a:r>
              <a:rPr lang="en-GB" sz="4000" b="1" i="1" dirty="0">
                <a:solidFill>
                  <a:schemeClr val="bg1"/>
                </a:solidFill>
                <a:effectLst/>
                <a:ea typeface="Calibri" panose="020F0502020204030204" pitchFamily="34" charset="0"/>
                <a:cs typeface="Times New Roman" panose="02020603050405020304" pitchFamily="18" charset="0"/>
              </a:rPr>
              <a:t> </a:t>
            </a:r>
            <a:endParaRPr lang="en-GB" sz="4000" b="1" dirty="0">
              <a:solidFill>
                <a:schemeClr val="bg1"/>
              </a:solidFill>
              <a:effectLst/>
              <a:ea typeface="Calibri" panose="020F0502020204030204" pitchFamily="34" charset="0"/>
            </a:endParaRPr>
          </a:p>
          <a:p>
            <a:r>
              <a:rPr lang="en-GB" sz="4000" b="1" dirty="0">
                <a:solidFill>
                  <a:schemeClr val="bg1"/>
                </a:solidFill>
                <a:effectLst/>
                <a:ea typeface="Calibri" panose="020F0502020204030204" pitchFamily="34" charset="0"/>
                <a:cs typeface="Times New Roman" panose="02020603050405020304" pitchFamily="18" charset="0"/>
              </a:rPr>
              <a:t>This Plan was written after consultation and input from the headteacher (if that person is not a member of the governing body), pupils, parents or carers of pupils, school staff and any such other persons as the governing body considers appropriate.  The consultation was carried out through INSET days, questionnaires and school council meetings.  Due regard is given to the school’s comparative data and pupil outcomes when creating the plan.</a:t>
            </a:r>
            <a:endParaRPr lang="en-GB" sz="4000" b="1" dirty="0">
              <a:solidFill>
                <a:schemeClr val="bg1"/>
              </a:solidFill>
              <a:effectLst/>
              <a:ea typeface="Calibri" panose="020F0502020204030204" pitchFamily="34" charset="0"/>
            </a:endParaRPr>
          </a:p>
          <a:p>
            <a:r>
              <a:rPr lang="en-GB" sz="4000" b="1" i="1" dirty="0">
                <a:solidFill>
                  <a:schemeClr val="bg1"/>
                </a:solidFill>
                <a:effectLst/>
                <a:ea typeface="Calibri" panose="020F0502020204030204" pitchFamily="34" charset="0"/>
                <a:cs typeface="Times New Roman" panose="02020603050405020304" pitchFamily="18" charset="0"/>
              </a:rPr>
              <a:t>The plan is formulated as part of the school’s self-evaluation procedures.  </a:t>
            </a:r>
            <a:r>
              <a:rPr lang="en-GB" sz="4000" b="1" dirty="0">
                <a:solidFill>
                  <a:schemeClr val="bg1"/>
                </a:solidFill>
                <a:effectLst/>
                <a:ea typeface="Calibri" panose="020F0502020204030204" pitchFamily="34" charset="0"/>
                <a:cs typeface="Times New Roman" panose="02020603050405020304" pitchFamily="18" charset="0"/>
              </a:rPr>
              <a:t>The duration of this plan is from September 2026 to July 2027.  All grant funding referred to in this plan is to be spent by March 31</a:t>
            </a:r>
            <a:r>
              <a:rPr lang="en-GB" sz="4000" b="1" baseline="30000" dirty="0">
                <a:solidFill>
                  <a:schemeClr val="bg1"/>
                </a:solidFill>
                <a:effectLst/>
                <a:ea typeface="Calibri" panose="020F0502020204030204" pitchFamily="34" charset="0"/>
                <a:cs typeface="Times New Roman" panose="02020603050405020304" pitchFamily="18" charset="0"/>
              </a:rPr>
              <a:t>st</a:t>
            </a:r>
            <a:r>
              <a:rPr lang="en-GB" sz="4000" b="1" dirty="0">
                <a:solidFill>
                  <a:schemeClr val="bg1"/>
                </a:solidFill>
                <a:effectLst/>
                <a:ea typeface="Calibri" panose="020F0502020204030204" pitchFamily="34" charset="0"/>
                <a:cs typeface="Times New Roman" panose="02020603050405020304" pitchFamily="18" charset="0"/>
              </a:rPr>
              <a:t> 2027 (unless grant provider allows carry forward).</a:t>
            </a:r>
            <a:endParaRPr lang="en-GB" sz="4000" b="1" dirty="0">
              <a:solidFill>
                <a:schemeClr val="bg1"/>
              </a:solidFill>
              <a:effectLst/>
              <a:ea typeface="Calibri" panose="020F0502020204030204" pitchFamily="34" charset="0"/>
            </a:endParaRPr>
          </a:p>
          <a:p>
            <a:pPr marL="0" indent="0">
              <a:buNone/>
            </a:pPr>
            <a:r>
              <a:rPr lang="en-GB" sz="4000" b="1" dirty="0">
                <a:solidFill>
                  <a:schemeClr val="bg1"/>
                </a:solidFill>
                <a:effectLst/>
                <a:ea typeface="Calibri" panose="020F0502020204030204" pitchFamily="34" charset="0"/>
                <a:cs typeface="Times New Roman" panose="02020603050405020304" pitchFamily="18" charset="0"/>
              </a:rPr>
              <a:t> </a:t>
            </a:r>
            <a:endParaRPr lang="en-GB" sz="4000" b="1" dirty="0">
              <a:solidFill>
                <a:schemeClr val="bg1"/>
              </a:solidFill>
              <a:effectLst/>
              <a:ea typeface="Calibri" panose="020F0502020204030204" pitchFamily="34" charset="0"/>
            </a:endParaRPr>
          </a:p>
          <a:p>
            <a:r>
              <a:rPr lang="en-GB" sz="4000" b="1" i="1" dirty="0">
                <a:solidFill>
                  <a:schemeClr val="bg1"/>
                </a:solidFill>
                <a:effectLst/>
                <a:ea typeface="Calibri" panose="020F0502020204030204" pitchFamily="34" charset="0"/>
                <a:cs typeface="Times New Roman" panose="02020603050405020304" pitchFamily="18" charset="0"/>
              </a:rPr>
              <a:t>The governing body will seek to meet the school improvement targets for the current school year by working with:-</a:t>
            </a:r>
            <a:endParaRPr lang="en-GB" sz="4000" b="1" dirty="0">
              <a:solidFill>
                <a:schemeClr val="bg1"/>
              </a:solidFill>
              <a:effectLst/>
              <a:ea typeface="Calibri" panose="020F0502020204030204" pitchFamily="34" charset="0"/>
            </a:endParaRPr>
          </a:p>
          <a:p>
            <a:pPr marL="342900" lvl="0" indent="-342900">
              <a:buFont typeface="Calibri" panose="020F0502020204030204" pitchFamily="34" charset="0"/>
              <a:buChar char="-"/>
            </a:pPr>
            <a:r>
              <a:rPr lang="en-GB" sz="4000" b="1" i="1" dirty="0">
                <a:solidFill>
                  <a:schemeClr val="bg1"/>
                </a:solidFill>
                <a:effectLst/>
                <a:ea typeface="Calibri" panose="020F0502020204030204" pitchFamily="34" charset="0"/>
                <a:cs typeface="Times New Roman" panose="02020603050405020304" pitchFamily="18" charset="0"/>
              </a:rPr>
              <a:t>Pupils at the school and their families; and</a:t>
            </a:r>
            <a:endParaRPr lang="en-GB" sz="4000" b="1" dirty="0">
              <a:solidFill>
                <a:schemeClr val="bg1"/>
              </a:solidFill>
              <a:effectLst/>
              <a:ea typeface="Calibri" panose="020F0502020204030204" pitchFamily="34" charset="0"/>
            </a:endParaRPr>
          </a:p>
          <a:p>
            <a:pPr marL="342900" lvl="0" indent="-342900">
              <a:buFont typeface="Calibri" panose="020F0502020204030204" pitchFamily="34" charset="0"/>
              <a:buChar char="-"/>
            </a:pPr>
            <a:r>
              <a:rPr lang="en-GB" sz="4000" b="1" i="1" dirty="0">
                <a:solidFill>
                  <a:schemeClr val="bg1"/>
                </a:solidFill>
                <a:effectLst/>
                <a:ea typeface="Calibri" panose="020F0502020204030204" pitchFamily="34" charset="0"/>
                <a:cs typeface="Times New Roman" panose="02020603050405020304" pitchFamily="18" charset="0"/>
              </a:rPr>
              <a:t>People who live and work in the locality in which the school is situated.</a:t>
            </a:r>
            <a:endParaRPr lang="en-GB" sz="4000" b="1" dirty="0">
              <a:solidFill>
                <a:schemeClr val="bg1"/>
              </a:solidFill>
              <a:effectLst/>
              <a:ea typeface="Calibri" panose="020F0502020204030204" pitchFamily="34" charset="0"/>
            </a:endParaRPr>
          </a:p>
          <a:p>
            <a:endParaRPr lang="en-GB" sz="4000" b="1" dirty="0">
              <a:solidFill>
                <a:schemeClr val="bg1"/>
              </a:solidFill>
              <a:effectLst/>
              <a:ea typeface="Calibri" panose="020F0502020204030204" pitchFamily="34" charset="0"/>
            </a:endParaRPr>
          </a:p>
          <a:p>
            <a:r>
              <a:rPr lang="en-GB" sz="4000" b="1" dirty="0">
                <a:solidFill>
                  <a:schemeClr val="bg1"/>
                </a:solidFill>
                <a:effectLst/>
                <a:ea typeface="Calibri" panose="020F0502020204030204" pitchFamily="34" charset="0"/>
                <a:cs typeface="Times New Roman" panose="02020603050405020304" pitchFamily="18" charset="0"/>
              </a:rPr>
              <a:t>Progress against the plan is reported in each Headteacher’s Report to Governors and through the work of the various governor committees.  The plan is reviewed and updated annually.  Copies of the plan are given to the Governing Body and every member of school staff.  A summary is available to other stakeholders on request.</a:t>
            </a:r>
            <a:endParaRPr lang="en-GB" sz="4000" b="1" dirty="0">
              <a:solidFill>
                <a:schemeClr val="bg1"/>
              </a:solidFill>
              <a:effectLst/>
              <a:ea typeface="Calibri" panose="020F0502020204030204" pitchFamily="34" charset="0"/>
            </a:endParaRPr>
          </a:p>
          <a:p>
            <a:endParaRPr lang="en-GB" dirty="0"/>
          </a:p>
        </p:txBody>
      </p:sp>
      <p:pic>
        <p:nvPicPr>
          <p:cNvPr id="5" name="Graphic 4" descr="House with solid fill">
            <a:hlinkClick r:id="rId4" action="ppaction://hlinksldjump"/>
            <a:extLst>
              <a:ext uri="{FF2B5EF4-FFF2-40B4-BE49-F238E27FC236}">
                <a16:creationId xmlns:a16="http://schemas.microsoft.com/office/drawing/2014/main" id="{E07858C8-F9EA-4868-A0E9-96C92905EDB3}"/>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152400" y="6134995"/>
            <a:ext cx="670560" cy="670560"/>
          </a:xfrm>
          <a:prstGeom prst="rect">
            <a:avLst/>
          </a:prstGeom>
        </p:spPr>
      </p:pic>
    </p:spTree>
    <p:extLst>
      <p:ext uri="{BB962C8B-B14F-4D97-AF65-F5344CB8AC3E}">
        <p14:creationId xmlns:p14="http://schemas.microsoft.com/office/powerpoint/2010/main" val="14193457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C40973-A929-7F75-DD57-7646DBEDB867}"/>
              </a:ext>
            </a:extLst>
          </p:cNvPr>
          <p:cNvSpPr>
            <a:spLocks noGrp="1"/>
          </p:cNvSpPr>
          <p:nvPr>
            <p:ph type="title"/>
          </p:nvPr>
        </p:nvSpPr>
        <p:spPr/>
        <p:txBody>
          <a:bodyPr anchor="b">
            <a:normAutofit/>
          </a:bodyPr>
          <a:lstStyle/>
          <a:p>
            <a:r>
              <a:rPr lang="en-US" dirty="0"/>
              <a:t>National Priorities</a:t>
            </a:r>
          </a:p>
        </p:txBody>
      </p:sp>
    </p:spTree>
    <p:extLst>
      <p:ext uri="{BB962C8B-B14F-4D97-AF65-F5344CB8AC3E}">
        <p14:creationId xmlns:p14="http://schemas.microsoft.com/office/powerpoint/2010/main" val="2926889029"/>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iterate type="wd">
                                    <p:tmPct val="15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7AA17F-A5F9-474C-89C0-5B3DFE4C0CE7}"/>
              </a:ext>
            </a:extLst>
          </p:cNvPr>
          <p:cNvSpPr>
            <a:spLocks noGrp="1"/>
          </p:cNvSpPr>
          <p:nvPr>
            <p:ph type="title"/>
          </p:nvPr>
        </p:nvSpPr>
        <p:spPr/>
        <p:txBody>
          <a:bodyPr>
            <a:noAutofit/>
          </a:bodyPr>
          <a:lstStyle/>
          <a:p>
            <a:pPr marL="0" marR="0" lvl="0" indent="0" algn="ctr" defTabSz="914400" rtl="0" eaLnBrk="0" fontAlgn="base" latinLnBrk="0" hangingPunct="0">
              <a:lnSpc>
                <a:spcPct val="100000"/>
              </a:lnSpc>
              <a:spcBef>
                <a:spcPct val="0"/>
              </a:spcBef>
              <a:spcAft>
                <a:spcPct val="0"/>
              </a:spcAft>
              <a:tabLst/>
            </a:pPr>
            <a:r>
              <a:rPr kumimoji="0" lang="en-GB" altLang="en-US" sz="2000" b="1"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NATIONAL PRIORITIES</a:t>
            </a:r>
            <a:br>
              <a:rPr kumimoji="0" lang="en-GB" altLang="en-US" sz="1400" b="0" i="0" u="none" strike="noStrike" cap="none" normalizeH="0" baseline="0" dirty="0">
                <a:ln>
                  <a:noFill/>
                </a:ln>
                <a:solidFill>
                  <a:schemeClr val="tx1"/>
                </a:solidFill>
                <a:effectLst/>
              </a:rPr>
            </a:br>
            <a:r>
              <a:rPr kumimoji="0" lang="en-GB" altLang="en-US" sz="1400" b="1"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Framework on embedding a whole-school approach to emotional and mental well-being</a:t>
            </a:r>
            <a:br>
              <a:rPr kumimoji="0" lang="en-GB" altLang="en-US" sz="1400" b="0" i="0" u="none" strike="noStrike" cap="none" normalizeH="0" baseline="0" dirty="0">
                <a:ln>
                  <a:noFill/>
                </a:ln>
                <a:solidFill>
                  <a:schemeClr val="tx1"/>
                </a:solidFill>
                <a:effectLst/>
              </a:rPr>
            </a:br>
            <a:r>
              <a:rPr kumimoji="0" lang="en-GB" altLang="en-US" sz="1400" b="1"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Cymraeg 2050: A million Welsh speakers</a:t>
            </a:r>
            <a:br>
              <a:rPr kumimoji="0" lang="en-GB" altLang="en-US" sz="1400" b="0" i="0" u="none" strike="noStrike" cap="none" normalizeH="0" baseline="0" dirty="0">
                <a:ln>
                  <a:noFill/>
                </a:ln>
                <a:solidFill>
                  <a:schemeClr val="tx1"/>
                </a:solidFill>
                <a:effectLst/>
              </a:rPr>
            </a:br>
            <a:r>
              <a:rPr kumimoji="0" lang="en-GB" altLang="en-US" sz="1400" b="1"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Additional Learning Needs and Education Tribunal (Wales) Act 2018</a:t>
            </a:r>
            <a:br>
              <a:rPr kumimoji="0" lang="en-GB" altLang="en-US" sz="1400" b="0" i="0" u="none" strike="noStrike" cap="none" normalizeH="0" baseline="0" dirty="0">
                <a:ln>
                  <a:noFill/>
                </a:ln>
                <a:solidFill>
                  <a:schemeClr val="tx1"/>
                </a:solidFill>
                <a:effectLst/>
              </a:rPr>
            </a:br>
            <a:r>
              <a:rPr kumimoji="0" lang="en-GB" altLang="en-US" sz="1400" b="1"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Supporting learner progression: assessment guidance</a:t>
            </a:r>
            <a:br>
              <a:rPr kumimoji="0" lang="en-GB" altLang="en-US" sz="1400" b="0" i="0" u="none" strike="noStrike" cap="none" normalizeH="0" baseline="0" dirty="0">
                <a:ln>
                  <a:noFill/>
                </a:ln>
                <a:solidFill>
                  <a:schemeClr val="tx1"/>
                </a:solidFill>
                <a:effectLst/>
              </a:rPr>
            </a:br>
            <a:endParaRPr lang="en-GB" sz="1400" dirty="0"/>
          </a:p>
        </p:txBody>
      </p:sp>
      <p:pic>
        <p:nvPicPr>
          <p:cNvPr id="8" name="Picture Placeholder 7">
            <a:extLst>
              <a:ext uri="{FF2B5EF4-FFF2-40B4-BE49-F238E27FC236}">
                <a16:creationId xmlns:a16="http://schemas.microsoft.com/office/drawing/2014/main" id="{F39B8F77-D106-41C4-9C60-EA6DA6BCC740}"/>
              </a:ext>
            </a:extLst>
          </p:cNvPr>
          <p:cNvPicPr>
            <a:picLocks noGrp="1" noChangeAspect="1"/>
          </p:cNvPicPr>
          <p:nvPr>
            <p:ph type="pic" sz="quarter" idx="15"/>
          </p:nvPr>
        </p:nvPicPr>
        <p:blipFill>
          <a:blip r:embed="rId3">
            <a:extLst>
              <a:ext uri="{28A0092B-C50C-407E-A947-70E740481C1C}">
                <a14:useLocalDpi xmlns:a14="http://schemas.microsoft.com/office/drawing/2010/main" val="0"/>
              </a:ext>
            </a:extLst>
          </a:blip>
          <a:srcRect l="21860" r="21860"/>
          <a:stretch>
            <a:fillRect/>
          </a:stretch>
        </p:blipFill>
        <p:spPr/>
      </p:pic>
      <p:graphicFrame>
        <p:nvGraphicFramePr>
          <p:cNvPr id="5" name="Content Placeholder 4">
            <a:extLst>
              <a:ext uri="{FF2B5EF4-FFF2-40B4-BE49-F238E27FC236}">
                <a16:creationId xmlns:a16="http://schemas.microsoft.com/office/drawing/2014/main" id="{62B42ADB-27F5-44CB-9902-E5F9223DF719}"/>
              </a:ext>
            </a:extLst>
          </p:cNvPr>
          <p:cNvGraphicFramePr>
            <a:graphicFrameLocks noGrp="1"/>
          </p:cNvGraphicFramePr>
          <p:nvPr>
            <p:ph sz="quarter" idx="14"/>
            <p:extLst>
              <p:ext uri="{D42A27DB-BD31-4B8C-83A1-F6EECF244321}">
                <p14:modId xmlns:p14="http://schemas.microsoft.com/office/powerpoint/2010/main" val="203422192"/>
              </p:ext>
            </p:extLst>
          </p:nvPr>
        </p:nvGraphicFramePr>
        <p:xfrm>
          <a:off x="4162425" y="2438400"/>
          <a:ext cx="7572376" cy="2651715"/>
        </p:xfrm>
        <a:graphic>
          <a:graphicData uri="http://schemas.openxmlformats.org/drawingml/2006/table">
            <a:tbl>
              <a:tblPr firstRow="1" firstCol="1" bandRow="1">
                <a:tableStyleId>{5C22544A-7EE6-4342-B048-85BDC9FD1C3A}</a:tableStyleId>
              </a:tblPr>
              <a:tblGrid>
                <a:gridCol w="2523952">
                  <a:extLst>
                    <a:ext uri="{9D8B030D-6E8A-4147-A177-3AD203B41FA5}">
                      <a16:colId xmlns:a16="http://schemas.microsoft.com/office/drawing/2014/main" val="1328771947"/>
                    </a:ext>
                  </a:extLst>
                </a:gridCol>
                <a:gridCol w="579890">
                  <a:extLst>
                    <a:ext uri="{9D8B030D-6E8A-4147-A177-3AD203B41FA5}">
                      <a16:colId xmlns:a16="http://schemas.microsoft.com/office/drawing/2014/main" val="285196921"/>
                    </a:ext>
                  </a:extLst>
                </a:gridCol>
                <a:gridCol w="579890">
                  <a:extLst>
                    <a:ext uri="{9D8B030D-6E8A-4147-A177-3AD203B41FA5}">
                      <a16:colId xmlns:a16="http://schemas.microsoft.com/office/drawing/2014/main" val="2689964157"/>
                    </a:ext>
                  </a:extLst>
                </a:gridCol>
                <a:gridCol w="3888644">
                  <a:extLst>
                    <a:ext uri="{9D8B030D-6E8A-4147-A177-3AD203B41FA5}">
                      <a16:colId xmlns:a16="http://schemas.microsoft.com/office/drawing/2014/main" val="2571696727"/>
                    </a:ext>
                  </a:extLst>
                </a:gridCol>
              </a:tblGrid>
              <a:tr h="701310">
                <a:tc>
                  <a:txBody>
                    <a:bodyPr/>
                    <a:lstStyle/>
                    <a:p>
                      <a:pPr algn="ctr"/>
                      <a:r>
                        <a:rPr lang="en-GB" sz="900">
                          <a:effectLst/>
                        </a:rPr>
                        <a:t>CONTENT</a:t>
                      </a:r>
                      <a:endParaRPr lang="en-GB" sz="800">
                        <a:effectLst/>
                        <a:latin typeface="Times New Roman" panose="02020603050405020304" pitchFamily="18" charset="0"/>
                        <a:ea typeface="Calibri" panose="020F0502020204030204" pitchFamily="34" charset="0"/>
                      </a:endParaRPr>
                    </a:p>
                  </a:txBody>
                  <a:tcPr marL="54190" marR="54190" marT="0" marB="0"/>
                </a:tc>
                <a:tc gridSpan="2">
                  <a:txBody>
                    <a:bodyPr/>
                    <a:lstStyle/>
                    <a:p>
                      <a:pPr algn="ctr"/>
                      <a:r>
                        <a:rPr lang="en-GB" sz="900">
                          <a:effectLst/>
                        </a:rPr>
                        <a:t>EVIDENCED IN SDP</a:t>
                      </a:r>
                      <a:endParaRPr lang="en-GB" sz="800">
                        <a:effectLst/>
                        <a:latin typeface="Times New Roman" panose="02020603050405020304" pitchFamily="18" charset="0"/>
                        <a:ea typeface="Calibri" panose="020F0502020204030204" pitchFamily="34" charset="0"/>
                      </a:endParaRPr>
                    </a:p>
                  </a:txBody>
                  <a:tcPr marL="54190" marR="54190" marT="0" marB="0"/>
                </a:tc>
                <a:tc hMerge="1">
                  <a:txBody>
                    <a:bodyPr/>
                    <a:lstStyle/>
                    <a:p>
                      <a:endParaRPr lang="en-GB"/>
                    </a:p>
                  </a:txBody>
                  <a:tcPr/>
                </a:tc>
                <a:tc>
                  <a:txBody>
                    <a:bodyPr/>
                    <a:lstStyle/>
                    <a:p>
                      <a:pPr algn="ctr"/>
                      <a:r>
                        <a:rPr lang="en-GB" sz="900">
                          <a:effectLst/>
                        </a:rPr>
                        <a:t>REFERENCE TO STRATEGIC PRIORTY</a:t>
                      </a:r>
                      <a:endParaRPr lang="en-GB" sz="800">
                        <a:effectLst/>
                        <a:latin typeface="Times New Roman" panose="02020603050405020304" pitchFamily="18" charset="0"/>
                        <a:ea typeface="Calibri" panose="020F0502020204030204" pitchFamily="34" charset="0"/>
                      </a:endParaRPr>
                    </a:p>
                  </a:txBody>
                  <a:tcPr marL="54190" marR="54190" marT="0" marB="0"/>
                </a:tc>
                <a:extLst>
                  <a:ext uri="{0D108BD9-81ED-4DB2-BD59-A6C34878D82A}">
                    <a16:rowId xmlns:a16="http://schemas.microsoft.com/office/drawing/2014/main" val="11562445"/>
                  </a:ext>
                </a:extLst>
              </a:tr>
              <a:tr h="606207">
                <a:tc>
                  <a:txBody>
                    <a:bodyPr/>
                    <a:lstStyle/>
                    <a:p>
                      <a:pPr algn="ctr"/>
                      <a:r>
                        <a:rPr lang="en-GB" sz="900">
                          <a:effectLst/>
                        </a:rPr>
                        <a:t>Framework on embedding a whole-school approach to emotional and mental well-being</a:t>
                      </a:r>
                      <a:endParaRPr lang="en-GB" sz="800">
                        <a:effectLst/>
                      </a:endParaRPr>
                    </a:p>
                    <a:p>
                      <a:r>
                        <a:rPr lang="en-GB" sz="800">
                          <a:effectLst/>
                        </a:rPr>
                        <a:t> </a:t>
                      </a:r>
                      <a:endParaRPr lang="en-GB" sz="800">
                        <a:effectLst/>
                        <a:latin typeface="Times New Roman" panose="02020603050405020304" pitchFamily="18" charset="0"/>
                        <a:ea typeface="Calibri" panose="020F0502020204030204" pitchFamily="34" charset="0"/>
                      </a:endParaRPr>
                    </a:p>
                  </a:txBody>
                  <a:tcPr marL="54190" marR="54190" marT="0" marB="0"/>
                </a:tc>
                <a:tc>
                  <a:txBody>
                    <a:bodyPr/>
                    <a:lstStyle/>
                    <a:p>
                      <a:pPr algn="ctr"/>
                      <a:r>
                        <a:rPr lang="en-GB" sz="900">
                          <a:effectLst/>
                        </a:rPr>
                        <a:t>YES</a:t>
                      </a:r>
                      <a:endParaRPr lang="en-GB" sz="800">
                        <a:effectLst/>
                        <a:latin typeface="Times New Roman" panose="02020603050405020304" pitchFamily="18" charset="0"/>
                        <a:ea typeface="Calibri" panose="020F0502020204030204" pitchFamily="34" charset="0"/>
                      </a:endParaRPr>
                    </a:p>
                  </a:txBody>
                  <a:tcPr marL="54190" marR="54190" marT="0" marB="0"/>
                </a:tc>
                <a:tc>
                  <a:txBody>
                    <a:bodyPr/>
                    <a:lstStyle/>
                    <a:p>
                      <a:pPr algn="ctr"/>
                      <a:r>
                        <a:rPr lang="en-GB" sz="900">
                          <a:effectLst/>
                        </a:rPr>
                        <a:t>NO</a:t>
                      </a:r>
                      <a:endParaRPr lang="en-GB" sz="800">
                        <a:effectLst/>
                        <a:latin typeface="Times New Roman" panose="02020603050405020304" pitchFamily="18" charset="0"/>
                        <a:ea typeface="Calibri" panose="020F0502020204030204" pitchFamily="34" charset="0"/>
                      </a:endParaRPr>
                    </a:p>
                  </a:txBody>
                  <a:tcPr marL="54190" marR="54190" marT="0" marB="0"/>
                </a:tc>
                <a:tc>
                  <a:txBody>
                    <a:bodyPr/>
                    <a:lstStyle/>
                    <a:p>
                      <a:r>
                        <a:rPr lang="en-GB" sz="800">
                          <a:effectLst/>
                        </a:rPr>
                        <a:t>Priority 1</a:t>
                      </a:r>
                      <a:endParaRPr lang="en-GB" sz="800">
                        <a:effectLst/>
                        <a:latin typeface="Times New Roman" panose="02020603050405020304" pitchFamily="18" charset="0"/>
                        <a:ea typeface="Calibri" panose="020F0502020204030204" pitchFamily="34" charset="0"/>
                      </a:endParaRPr>
                    </a:p>
                  </a:txBody>
                  <a:tcPr marL="54190" marR="54190" marT="0" marB="0"/>
                </a:tc>
                <a:extLst>
                  <a:ext uri="{0D108BD9-81ED-4DB2-BD59-A6C34878D82A}">
                    <a16:rowId xmlns:a16="http://schemas.microsoft.com/office/drawing/2014/main" val="529405630"/>
                  </a:ext>
                </a:extLst>
              </a:tr>
              <a:tr h="448066">
                <a:tc>
                  <a:txBody>
                    <a:bodyPr/>
                    <a:lstStyle/>
                    <a:p>
                      <a:pPr algn="ctr"/>
                      <a:r>
                        <a:rPr lang="en-GB" sz="900">
                          <a:effectLst/>
                        </a:rPr>
                        <a:t>Cymraeg 2050: A million Welsh speakers</a:t>
                      </a:r>
                      <a:endParaRPr lang="en-GB" sz="800">
                        <a:effectLst/>
                      </a:endParaRPr>
                    </a:p>
                    <a:p>
                      <a:r>
                        <a:rPr lang="en-GB" sz="800">
                          <a:effectLst/>
                        </a:rPr>
                        <a:t> </a:t>
                      </a:r>
                      <a:endParaRPr lang="en-GB" sz="800">
                        <a:effectLst/>
                        <a:latin typeface="Times New Roman" panose="02020603050405020304" pitchFamily="18" charset="0"/>
                        <a:ea typeface="Calibri" panose="020F0502020204030204" pitchFamily="34" charset="0"/>
                      </a:endParaRPr>
                    </a:p>
                  </a:txBody>
                  <a:tcPr marL="54190" marR="54190" marT="0" marB="0"/>
                </a:tc>
                <a:tc>
                  <a:txBody>
                    <a:bodyPr/>
                    <a:lstStyle/>
                    <a:p>
                      <a:pPr algn="ctr"/>
                      <a:r>
                        <a:rPr lang="en-GB" sz="900">
                          <a:effectLst/>
                        </a:rPr>
                        <a:t>YES</a:t>
                      </a:r>
                      <a:endParaRPr lang="en-GB" sz="800">
                        <a:effectLst/>
                        <a:latin typeface="Times New Roman" panose="02020603050405020304" pitchFamily="18" charset="0"/>
                        <a:ea typeface="Calibri" panose="020F0502020204030204" pitchFamily="34" charset="0"/>
                      </a:endParaRPr>
                    </a:p>
                  </a:txBody>
                  <a:tcPr marL="54190" marR="54190" marT="0" marB="0"/>
                </a:tc>
                <a:tc>
                  <a:txBody>
                    <a:bodyPr/>
                    <a:lstStyle/>
                    <a:p>
                      <a:pPr algn="ctr"/>
                      <a:r>
                        <a:rPr lang="en-GB" sz="900">
                          <a:effectLst/>
                        </a:rPr>
                        <a:t>NO</a:t>
                      </a:r>
                      <a:endParaRPr lang="en-GB" sz="800">
                        <a:effectLst/>
                        <a:latin typeface="Times New Roman" panose="02020603050405020304" pitchFamily="18" charset="0"/>
                        <a:ea typeface="Calibri" panose="020F0502020204030204" pitchFamily="34" charset="0"/>
                      </a:endParaRPr>
                    </a:p>
                  </a:txBody>
                  <a:tcPr marL="54190" marR="54190" marT="0" marB="0"/>
                </a:tc>
                <a:tc>
                  <a:txBody>
                    <a:bodyPr/>
                    <a:lstStyle/>
                    <a:p>
                      <a:r>
                        <a:rPr lang="en-GB" sz="800">
                          <a:effectLst/>
                        </a:rPr>
                        <a:t>Priority 2</a:t>
                      </a:r>
                      <a:endParaRPr lang="en-GB" sz="800">
                        <a:effectLst/>
                        <a:latin typeface="Times New Roman" panose="02020603050405020304" pitchFamily="18" charset="0"/>
                        <a:ea typeface="Calibri" panose="020F0502020204030204" pitchFamily="34" charset="0"/>
                      </a:endParaRPr>
                    </a:p>
                  </a:txBody>
                  <a:tcPr marL="54190" marR="54190" marT="0" marB="0"/>
                </a:tc>
                <a:extLst>
                  <a:ext uri="{0D108BD9-81ED-4DB2-BD59-A6C34878D82A}">
                    <a16:rowId xmlns:a16="http://schemas.microsoft.com/office/drawing/2014/main" val="1924130682"/>
                  </a:ext>
                </a:extLst>
              </a:tr>
              <a:tr h="448066">
                <a:tc>
                  <a:txBody>
                    <a:bodyPr/>
                    <a:lstStyle/>
                    <a:p>
                      <a:pPr algn="ctr"/>
                      <a:r>
                        <a:rPr lang="en-GB" sz="900">
                          <a:effectLst/>
                        </a:rPr>
                        <a:t>Additional Learning Needs and Education Tribunal (Wales) Act 2018</a:t>
                      </a:r>
                      <a:endParaRPr lang="en-GB" sz="800">
                        <a:effectLst/>
                      </a:endParaRPr>
                    </a:p>
                    <a:p>
                      <a:r>
                        <a:rPr lang="en-GB" sz="800">
                          <a:effectLst/>
                        </a:rPr>
                        <a:t> </a:t>
                      </a:r>
                      <a:endParaRPr lang="en-GB" sz="800">
                        <a:effectLst/>
                        <a:latin typeface="Times New Roman" panose="02020603050405020304" pitchFamily="18" charset="0"/>
                        <a:ea typeface="Calibri" panose="020F0502020204030204" pitchFamily="34" charset="0"/>
                      </a:endParaRPr>
                    </a:p>
                  </a:txBody>
                  <a:tcPr marL="54190" marR="54190" marT="0" marB="0"/>
                </a:tc>
                <a:tc>
                  <a:txBody>
                    <a:bodyPr/>
                    <a:lstStyle/>
                    <a:p>
                      <a:pPr algn="ctr"/>
                      <a:r>
                        <a:rPr lang="en-GB" sz="900">
                          <a:effectLst/>
                        </a:rPr>
                        <a:t>YES</a:t>
                      </a:r>
                      <a:endParaRPr lang="en-GB" sz="800">
                        <a:effectLst/>
                        <a:latin typeface="Times New Roman" panose="02020603050405020304" pitchFamily="18" charset="0"/>
                        <a:ea typeface="Calibri" panose="020F0502020204030204" pitchFamily="34" charset="0"/>
                      </a:endParaRPr>
                    </a:p>
                  </a:txBody>
                  <a:tcPr marL="54190" marR="54190" marT="0" marB="0"/>
                </a:tc>
                <a:tc>
                  <a:txBody>
                    <a:bodyPr/>
                    <a:lstStyle/>
                    <a:p>
                      <a:pPr algn="ctr"/>
                      <a:r>
                        <a:rPr lang="en-GB" sz="900">
                          <a:effectLst/>
                        </a:rPr>
                        <a:t>NO</a:t>
                      </a:r>
                      <a:endParaRPr lang="en-GB" sz="800">
                        <a:effectLst/>
                        <a:latin typeface="Times New Roman" panose="02020603050405020304" pitchFamily="18" charset="0"/>
                        <a:ea typeface="Calibri" panose="020F0502020204030204" pitchFamily="34" charset="0"/>
                      </a:endParaRPr>
                    </a:p>
                  </a:txBody>
                  <a:tcPr marL="54190" marR="54190" marT="0" marB="0"/>
                </a:tc>
                <a:tc>
                  <a:txBody>
                    <a:bodyPr/>
                    <a:lstStyle/>
                    <a:p>
                      <a:r>
                        <a:rPr lang="en-GB" sz="800">
                          <a:effectLst/>
                        </a:rPr>
                        <a:t>Priority 3</a:t>
                      </a:r>
                      <a:endParaRPr lang="en-GB" sz="800">
                        <a:effectLst/>
                        <a:latin typeface="Times New Roman" panose="02020603050405020304" pitchFamily="18" charset="0"/>
                        <a:ea typeface="Calibri" panose="020F0502020204030204" pitchFamily="34" charset="0"/>
                      </a:endParaRPr>
                    </a:p>
                  </a:txBody>
                  <a:tcPr marL="54190" marR="54190" marT="0" marB="0"/>
                </a:tc>
                <a:extLst>
                  <a:ext uri="{0D108BD9-81ED-4DB2-BD59-A6C34878D82A}">
                    <a16:rowId xmlns:a16="http://schemas.microsoft.com/office/drawing/2014/main" val="2285875656"/>
                  </a:ext>
                </a:extLst>
              </a:tr>
              <a:tr h="448066">
                <a:tc>
                  <a:txBody>
                    <a:bodyPr/>
                    <a:lstStyle/>
                    <a:p>
                      <a:pPr algn="ctr"/>
                      <a:r>
                        <a:rPr lang="en-GB" sz="900">
                          <a:effectLst/>
                        </a:rPr>
                        <a:t>Supporting learner progression: assessment guidance</a:t>
                      </a:r>
                      <a:endParaRPr lang="en-GB" sz="800">
                        <a:effectLst/>
                      </a:endParaRPr>
                    </a:p>
                    <a:p>
                      <a:r>
                        <a:rPr lang="en-GB" sz="800">
                          <a:effectLst/>
                        </a:rPr>
                        <a:t> </a:t>
                      </a:r>
                      <a:endParaRPr lang="en-GB" sz="800">
                        <a:effectLst/>
                        <a:latin typeface="Times New Roman" panose="02020603050405020304" pitchFamily="18" charset="0"/>
                        <a:ea typeface="Calibri" panose="020F0502020204030204" pitchFamily="34" charset="0"/>
                      </a:endParaRPr>
                    </a:p>
                  </a:txBody>
                  <a:tcPr marL="54190" marR="54190" marT="0" marB="0"/>
                </a:tc>
                <a:tc>
                  <a:txBody>
                    <a:bodyPr/>
                    <a:lstStyle/>
                    <a:p>
                      <a:pPr algn="ctr"/>
                      <a:r>
                        <a:rPr lang="en-GB" sz="900">
                          <a:effectLst/>
                        </a:rPr>
                        <a:t>YES</a:t>
                      </a:r>
                      <a:endParaRPr lang="en-GB" sz="800">
                        <a:effectLst/>
                        <a:latin typeface="Times New Roman" panose="02020603050405020304" pitchFamily="18" charset="0"/>
                        <a:ea typeface="Calibri" panose="020F0502020204030204" pitchFamily="34" charset="0"/>
                      </a:endParaRPr>
                    </a:p>
                  </a:txBody>
                  <a:tcPr marL="54190" marR="54190" marT="0" marB="0"/>
                </a:tc>
                <a:tc>
                  <a:txBody>
                    <a:bodyPr/>
                    <a:lstStyle/>
                    <a:p>
                      <a:pPr algn="ctr"/>
                      <a:r>
                        <a:rPr lang="en-GB" sz="900">
                          <a:effectLst/>
                        </a:rPr>
                        <a:t>NO</a:t>
                      </a:r>
                      <a:endParaRPr lang="en-GB" sz="800">
                        <a:effectLst/>
                        <a:latin typeface="Times New Roman" panose="02020603050405020304" pitchFamily="18" charset="0"/>
                        <a:ea typeface="Calibri" panose="020F0502020204030204" pitchFamily="34" charset="0"/>
                      </a:endParaRPr>
                    </a:p>
                  </a:txBody>
                  <a:tcPr marL="54190" marR="54190" marT="0" marB="0"/>
                </a:tc>
                <a:tc>
                  <a:txBody>
                    <a:bodyPr/>
                    <a:lstStyle/>
                    <a:p>
                      <a:r>
                        <a:rPr lang="en-GB" sz="800" dirty="0">
                          <a:effectLst/>
                        </a:rPr>
                        <a:t>Priority 3 and Priority 4</a:t>
                      </a:r>
                      <a:endParaRPr lang="en-GB" sz="800" dirty="0">
                        <a:effectLst/>
                        <a:latin typeface="Times New Roman" panose="02020603050405020304" pitchFamily="18" charset="0"/>
                        <a:ea typeface="Calibri" panose="020F0502020204030204" pitchFamily="34" charset="0"/>
                      </a:endParaRPr>
                    </a:p>
                  </a:txBody>
                  <a:tcPr marL="54190" marR="54190" marT="0" marB="0"/>
                </a:tc>
                <a:extLst>
                  <a:ext uri="{0D108BD9-81ED-4DB2-BD59-A6C34878D82A}">
                    <a16:rowId xmlns:a16="http://schemas.microsoft.com/office/drawing/2014/main" val="3941887491"/>
                  </a:ext>
                </a:extLst>
              </a:tr>
            </a:tbl>
          </a:graphicData>
        </a:graphic>
      </p:graphicFrame>
      <p:pic>
        <p:nvPicPr>
          <p:cNvPr id="6" name="Graphic 5" descr="House with solid fill">
            <a:hlinkClick r:id="rId4" action="ppaction://hlinksldjump"/>
            <a:extLst>
              <a:ext uri="{FF2B5EF4-FFF2-40B4-BE49-F238E27FC236}">
                <a16:creationId xmlns:a16="http://schemas.microsoft.com/office/drawing/2014/main" id="{39A11362-BB08-47D1-9877-44BCFA5800A5}"/>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152400" y="6161604"/>
            <a:ext cx="609600" cy="543996"/>
          </a:xfrm>
          <a:prstGeom prst="rect">
            <a:avLst/>
          </a:prstGeom>
        </p:spPr>
      </p:pic>
    </p:spTree>
    <p:extLst>
      <p:ext uri="{BB962C8B-B14F-4D97-AF65-F5344CB8AC3E}">
        <p14:creationId xmlns:p14="http://schemas.microsoft.com/office/powerpoint/2010/main" val="276014105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2D363F-10FF-427A-7783-1C7CC285C1B7}"/>
              </a:ext>
            </a:extLst>
          </p:cNvPr>
          <p:cNvSpPr>
            <a:spLocks noGrp="1"/>
          </p:cNvSpPr>
          <p:nvPr>
            <p:ph type="title"/>
          </p:nvPr>
        </p:nvSpPr>
        <p:spPr>
          <a:xfrm>
            <a:off x="3619499" y="76200"/>
            <a:ext cx="7809657" cy="681336"/>
          </a:xfrm>
        </p:spPr>
        <p:txBody>
          <a:bodyPr anchor="t">
            <a:normAutofit/>
          </a:bodyPr>
          <a:lstStyle/>
          <a:p>
            <a:r>
              <a:rPr lang="en-US" dirty="0"/>
              <a:t>National Priorities</a:t>
            </a:r>
          </a:p>
        </p:txBody>
      </p:sp>
      <p:pic>
        <p:nvPicPr>
          <p:cNvPr id="12" name="Picture Placeholder 11">
            <a:extLst>
              <a:ext uri="{FF2B5EF4-FFF2-40B4-BE49-F238E27FC236}">
                <a16:creationId xmlns:a16="http://schemas.microsoft.com/office/drawing/2014/main" id="{A6FC0387-AA6E-4525-A8D5-FF6083B4E6B5}"/>
              </a:ext>
            </a:extLst>
          </p:cNvPr>
          <p:cNvPicPr>
            <a:picLocks noGrp="1" noChangeAspect="1"/>
          </p:cNvPicPr>
          <p:nvPr>
            <p:ph type="pic" sz="quarter" idx="15"/>
          </p:nvPr>
        </p:nvPicPr>
        <p:blipFill rotWithShape="1">
          <a:blip r:embed="rId3"/>
          <a:srcRect l="31020" r="31020"/>
          <a:stretch/>
        </p:blipFill>
        <p:spPr>
          <a:xfrm>
            <a:off x="0" y="0"/>
            <a:ext cx="3352800" cy="6100763"/>
          </a:xfrm>
        </p:spPr>
      </p:pic>
      <p:sp>
        <p:nvSpPr>
          <p:cNvPr id="4" name="Content Placeholder 3">
            <a:extLst>
              <a:ext uri="{FF2B5EF4-FFF2-40B4-BE49-F238E27FC236}">
                <a16:creationId xmlns:a16="http://schemas.microsoft.com/office/drawing/2014/main" id="{9AE468BE-5FEE-20AA-A49B-3061B6BE6341}"/>
              </a:ext>
            </a:extLst>
          </p:cNvPr>
          <p:cNvSpPr>
            <a:spLocks noGrp="1"/>
          </p:cNvSpPr>
          <p:nvPr>
            <p:ph sz="quarter" idx="14"/>
            <p:extLst>
              <p:ext uri="{E7BDC344-281C-4309-B0C6-D0EE65EED2A8}">
                <p202:designPr xmlns:p202="http://schemas.microsoft.com/office/powerpoint/2020/02/main">
                  <p202:designTagLst>
                    <p202:designTag name="ARCH:1:CLS" val="InformationBlock"/>
                    <p202:designTag name="ARCH:1:VSVAR" val="TitledTextBox"/>
                  </p202:designTagLst>
                </p202:designPr>
              </p:ext>
            </p:extLst>
          </p:nvPr>
        </p:nvSpPr>
        <p:spPr>
          <a:xfrm>
            <a:off x="3581400" y="990600"/>
            <a:ext cx="8305800" cy="5791200"/>
          </a:xfrm>
        </p:spPr>
        <p:txBody>
          <a:bodyPr>
            <a:normAutofit fontScale="25000" lnSpcReduction="20000"/>
          </a:bodyPr>
          <a:lstStyle/>
          <a:p>
            <a:pPr marL="0" indent="0">
              <a:buNone/>
            </a:pPr>
            <a:r>
              <a:rPr lang="en-GB" sz="4000" b="1" i="1" dirty="0">
                <a:solidFill>
                  <a:schemeClr val="bg1"/>
                </a:solidFill>
              </a:rPr>
              <a:t>Curriculum for Wales: The context for improvement.  Vision for Successful Schools under the Curriculum for Wales </a:t>
            </a:r>
            <a:endParaRPr lang="en-GB" sz="4000" dirty="0">
              <a:solidFill>
                <a:schemeClr val="bg1"/>
              </a:solidFill>
            </a:endParaRPr>
          </a:p>
          <a:p>
            <a:pPr marL="0" indent="0">
              <a:buNone/>
            </a:pPr>
            <a:r>
              <a:rPr lang="en-GB" sz="4000" dirty="0">
                <a:solidFill>
                  <a:schemeClr val="bg1"/>
                </a:solidFill>
              </a:rPr>
              <a:t>Learner Progress is central to the Curriculum for Wales, so progression needs to have similar importance within evaluation and improvement activities, and accountability processes.  The School Improvement Guidance suggests that schools use the following 2 questions as a starting point for their improvement activities:-</a:t>
            </a:r>
          </a:p>
          <a:p>
            <a:pPr marL="0" indent="0">
              <a:buNone/>
            </a:pPr>
            <a:r>
              <a:rPr lang="en-GB" sz="4000" dirty="0">
                <a:solidFill>
                  <a:schemeClr val="bg1"/>
                </a:solidFill>
              </a:rPr>
              <a:t> </a:t>
            </a:r>
          </a:p>
          <a:p>
            <a:r>
              <a:rPr lang="en-GB" sz="4000" b="1" i="1" dirty="0">
                <a:solidFill>
                  <a:schemeClr val="bg1"/>
                </a:solidFill>
              </a:rPr>
              <a:t>1. Are learners progressing in the ways described in the principles of progression, supporting them to develop towards the four purposes?</a:t>
            </a:r>
            <a:endParaRPr lang="en-GB" sz="4000" dirty="0">
              <a:solidFill>
                <a:schemeClr val="bg1"/>
              </a:solidFill>
            </a:endParaRPr>
          </a:p>
          <a:p>
            <a:r>
              <a:rPr lang="en-GB" sz="4000" b="1" i="1" dirty="0">
                <a:solidFill>
                  <a:schemeClr val="bg1"/>
                </a:solidFill>
              </a:rPr>
              <a:t>2. Is the pace of learners’ progress in line with the expectations of teachers and the curriculum?</a:t>
            </a:r>
            <a:endParaRPr lang="en-GB" sz="4000" dirty="0">
              <a:solidFill>
                <a:schemeClr val="bg1"/>
              </a:solidFill>
            </a:endParaRPr>
          </a:p>
          <a:p>
            <a:pPr marL="0" indent="0">
              <a:buNone/>
            </a:pPr>
            <a:r>
              <a:rPr lang="en-GB" sz="4000" dirty="0">
                <a:solidFill>
                  <a:schemeClr val="bg1"/>
                </a:solidFill>
              </a:rPr>
              <a:t> </a:t>
            </a:r>
          </a:p>
          <a:p>
            <a:pPr marL="0" indent="0">
              <a:buNone/>
            </a:pPr>
            <a:r>
              <a:rPr lang="en-GB" sz="4000" dirty="0">
                <a:solidFill>
                  <a:schemeClr val="bg1"/>
                </a:solidFill>
              </a:rPr>
              <a:t>The new ‘national priorities’ which schools must have regard to when setting their improvement priorities, will be:-</a:t>
            </a:r>
          </a:p>
          <a:p>
            <a:endParaRPr lang="en-GB" sz="4000" dirty="0">
              <a:solidFill>
                <a:schemeClr val="bg1"/>
              </a:solidFill>
            </a:endParaRPr>
          </a:p>
          <a:p>
            <a:pPr lvl="0"/>
            <a:r>
              <a:rPr lang="en-GB" sz="4000" b="1" i="1" dirty="0">
                <a:solidFill>
                  <a:schemeClr val="bg1"/>
                </a:solidFill>
              </a:rPr>
              <a:t>improving pupils’ progression by ensuring their learning is supported by a range of knowledge, skills and experience</a:t>
            </a:r>
            <a:endParaRPr lang="en-GB" sz="4000" dirty="0">
              <a:solidFill>
                <a:schemeClr val="bg1"/>
              </a:solidFill>
            </a:endParaRPr>
          </a:p>
          <a:p>
            <a:pPr lvl="0"/>
            <a:r>
              <a:rPr lang="en-GB" sz="4000" b="1" i="1" dirty="0">
                <a:solidFill>
                  <a:schemeClr val="bg1"/>
                </a:solidFill>
              </a:rPr>
              <a:t>reducing the impact of poverty on learners’ progression and attainment</a:t>
            </a:r>
            <a:endParaRPr lang="en-GB" sz="4000" dirty="0">
              <a:solidFill>
                <a:schemeClr val="bg1"/>
              </a:solidFill>
            </a:endParaRPr>
          </a:p>
          <a:p>
            <a:endParaRPr lang="en-GB" sz="4000" dirty="0">
              <a:solidFill>
                <a:schemeClr val="bg1"/>
              </a:solidFill>
            </a:endParaRPr>
          </a:p>
          <a:p>
            <a:pPr marL="0" indent="0">
              <a:buNone/>
            </a:pPr>
            <a:r>
              <a:rPr lang="en-GB" sz="4000" dirty="0">
                <a:solidFill>
                  <a:schemeClr val="bg1"/>
                </a:solidFill>
              </a:rPr>
              <a:t>To support schools to navigate this new context, 8 contributory factors have been set out describing key attributes that schools that are successfully realising the curriculum will possess.</a:t>
            </a:r>
          </a:p>
          <a:p>
            <a:endParaRPr lang="en-GB" sz="4000" dirty="0">
              <a:solidFill>
                <a:schemeClr val="bg1"/>
              </a:solidFill>
            </a:endParaRPr>
          </a:p>
          <a:p>
            <a:pPr lvl="0" fontAlgn="base"/>
            <a:r>
              <a:rPr lang="en-GB" sz="4000" b="1" i="1" dirty="0">
                <a:solidFill>
                  <a:schemeClr val="bg1"/>
                </a:solidFill>
              </a:rPr>
              <a:t>Enabling all learners, and in particular those from disadvantaged backgrounds, to progress along their own learning pathway and raise their aspirations to achieve their full potential; allied to a range of assessment approaches to understand and support this progress.</a:t>
            </a:r>
            <a:endParaRPr lang="en-GB" sz="4000" dirty="0">
              <a:solidFill>
                <a:schemeClr val="bg1"/>
              </a:solidFill>
            </a:endParaRPr>
          </a:p>
          <a:p>
            <a:pPr lvl="0" fontAlgn="base"/>
            <a:r>
              <a:rPr lang="en-GB" sz="4000" b="1" i="1" dirty="0">
                <a:solidFill>
                  <a:schemeClr val="bg1"/>
                </a:solidFill>
              </a:rPr>
              <a:t>Co-constructing a curriculum, in line with the Curriculum for Wales Framework, which promotes a broad range of knowledge, skills and experiences (including social and interactional experiences) with a clear understanding of why these matter.</a:t>
            </a:r>
            <a:endParaRPr lang="en-GB" sz="4000" dirty="0">
              <a:solidFill>
                <a:schemeClr val="bg1"/>
              </a:solidFill>
            </a:endParaRPr>
          </a:p>
          <a:p>
            <a:pPr lvl="0" fontAlgn="base"/>
            <a:r>
              <a:rPr lang="en-GB" sz="4000" b="1" i="1" dirty="0">
                <a:solidFill>
                  <a:schemeClr val="bg1"/>
                </a:solidFill>
              </a:rPr>
              <a:t>Ensuring the school environment supports learners’ and practitioners’ well-being.</a:t>
            </a:r>
            <a:endParaRPr lang="en-GB" sz="4000" dirty="0">
              <a:solidFill>
                <a:schemeClr val="bg1"/>
              </a:solidFill>
            </a:endParaRPr>
          </a:p>
          <a:p>
            <a:pPr lvl="0" fontAlgn="base"/>
            <a:r>
              <a:rPr lang="en-GB" sz="4000" b="1" i="1" dirty="0">
                <a:solidFill>
                  <a:schemeClr val="bg1"/>
                </a:solidFill>
              </a:rPr>
              <a:t>Supporting practitioners' understanding of what works in curriculum design by investing in the enquiry and pedagogic skills of all staff.</a:t>
            </a:r>
            <a:endParaRPr lang="en-GB" sz="4000" dirty="0">
              <a:solidFill>
                <a:schemeClr val="bg1"/>
              </a:solidFill>
            </a:endParaRPr>
          </a:p>
          <a:p>
            <a:pPr lvl="0" fontAlgn="base"/>
            <a:r>
              <a:rPr lang="en-GB" sz="4000" b="1" i="1" dirty="0">
                <a:solidFill>
                  <a:schemeClr val="bg1"/>
                </a:solidFill>
              </a:rPr>
              <a:t>Enabling ambitious professional learning for all practitioners in a school dedicated to being a learning organisation.</a:t>
            </a:r>
            <a:endParaRPr lang="en-GB" sz="4000" dirty="0">
              <a:solidFill>
                <a:schemeClr val="bg1"/>
              </a:solidFill>
            </a:endParaRPr>
          </a:p>
          <a:p>
            <a:pPr lvl="0" fontAlgn="base"/>
            <a:r>
              <a:rPr lang="en-GB" sz="4000" b="1" i="1" dirty="0">
                <a:solidFill>
                  <a:schemeClr val="bg1"/>
                </a:solidFill>
              </a:rPr>
              <a:t>Embedding reflection, self-evaluation and improvement within schools, with good school leadership as a pre-condition for that.</a:t>
            </a:r>
            <a:endParaRPr lang="en-GB" sz="4000" dirty="0">
              <a:solidFill>
                <a:schemeClr val="bg1"/>
              </a:solidFill>
            </a:endParaRPr>
          </a:p>
          <a:p>
            <a:pPr lvl="0" fontAlgn="base"/>
            <a:r>
              <a:rPr lang="en-GB" sz="4000" b="1" i="1" dirty="0">
                <a:solidFill>
                  <a:schemeClr val="bg1"/>
                </a:solidFill>
              </a:rPr>
              <a:t>Being at the heart of their communities - building better relationships between schools and families, communities and employers, to support and promote educational achievement and excellent employment, next steps education and training.</a:t>
            </a:r>
            <a:endParaRPr lang="en-GB" sz="4000" dirty="0">
              <a:solidFill>
                <a:schemeClr val="bg1"/>
              </a:solidFill>
            </a:endParaRPr>
          </a:p>
          <a:p>
            <a:pPr lvl="0" fontAlgn="base"/>
            <a:r>
              <a:rPr lang="en-GB" sz="4000" b="1" i="1" dirty="0">
                <a:solidFill>
                  <a:schemeClr val="bg1"/>
                </a:solidFill>
              </a:rPr>
              <a:t>Listening to children and young people as they engage with their learning and supporting them in achieving their aspirations.</a:t>
            </a:r>
            <a:endParaRPr lang="en-GB" sz="4000" dirty="0">
              <a:solidFill>
                <a:schemeClr val="bg1"/>
              </a:solidFill>
            </a:endParaRPr>
          </a:p>
          <a:p>
            <a:pPr marL="0" indent="0">
              <a:lnSpc>
                <a:spcPct val="110000"/>
              </a:lnSpc>
              <a:spcBef>
                <a:spcPts val="2500"/>
              </a:spcBef>
              <a:buFont typeface="Arial" panose="020B0604020202020204" pitchFamily="34" charset="0"/>
              <a:buNone/>
            </a:pPr>
            <a:endParaRPr lang="en-US" sz="1000" dirty="0"/>
          </a:p>
        </p:txBody>
      </p:sp>
      <p:pic>
        <p:nvPicPr>
          <p:cNvPr id="5" name="Graphic 4" descr="House with solid fill">
            <a:hlinkClick r:id="rId4" action="ppaction://hlinksldjump"/>
            <a:extLst>
              <a:ext uri="{FF2B5EF4-FFF2-40B4-BE49-F238E27FC236}">
                <a16:creationId xmlns:a16="http://schemas.microsoft.com/office/drawing/2014/main" id="{59F5ED2C-E066-49F4-A6D8-97C483AE4DC6}"/>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152400" y="6161604"/>
            <a:ext cx="609600" cy="543996"/>
          </a:xfrm>
          <a:prstGeom prst="rect">
            <a:avLst/>
          </a:prstGeom>
        </p:spPr>
      </p:pic>
    </p:spTree>
    <p:extLst>
      <p:ext uri="{BB962C8B-B14F-4D97-AF65-F5344CB8AC3E}">
        <p14:creationId xmlns:p14="http://schemas.microsoft.com/office/powerpoint/2010/main" val="3141616516"/>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250"/>
                                  </p:stCondLst>
                                  <p:iterate>
                                    <p:tmPct val="10000"/>
                                  </p:iterate>
                                  <p:childTnLst>
                                    <p:set>
                                      <p:cBhvr>
                                        <p:cTn id="6" dur="1" fill="hold">
                                          <p:stCondLst>
                                            <p:cond delay="0"/>
                                          </p:stCondLst>
                                        </p:cTn>
                                        <p:tgtEl>
                                          <p:spTgt spid="4"/>
                                        </p:tgtEl>
                                        <p:attrNameLst>
                                          <p:attrName>style.visibility</p:attrName>
                                        </p:attrNameLst>
                                      </p:cBhvr>
                                      <p:to>
                                        <p:strVal val="visible"/>
                                      </p:to>
                                    </p:set>
                                    <p:animEffect transition="in" filter="fade">
                                      <p:cBhvr>
                                        <p:cTn id="7" dur="250"/>
                                        <p:tgtEl>
                                          <p:spTgt spid="4"/>
                                        </p:tgtEl>
                                      </p:cBhvr>
                                    </p:animEffect>
                                    <p:anim calcmode="lin" valueType="num">
                                      <p:cBhvr>
                                        <p:cTn id="8" dur="250" fill="hold"/>
                                        <p:tgtEl>
                                          <p:spTgt spid="4"/>
                                        </p:tgtEl>
                                        <p:attrNameLst>
                                          <p:attrName>ppt_x</p:attrName>
                                        </p:attrNameLst>
                                      </p:cBhvr>
                                      <p:tavLst>
                                        <p:tav tm="0">
                                          <p:val>
                                            <p:strVal val="#ppt_x"/>
                                          </p:val>
                                        </p:tav>
                                        <p:tav tm="100000">
                                          <p:val>
                                            <p:strVal val="#ppt_x"/>
                                          </p:val>
                                        </p:tav>
                                      </p:tavLst>
                                    </p:anim>
                                    <p:anim calcmode="lin" valueType="num">
                                      <p:cBhvr>
                                        <p:cTn id="9" dur="25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DF6B1C-FEF7-4919-BFEE-984B38F8E087}"/>
              </a:ext>
            </a:extLst>
          </p:cNvPr>
          <p:cNvSpPr>
            <a:spLocks noGrp="1"/>
          </p:cNvSpPr>
          <p:nvPr>
            <p:ph type="title"/>
          </p:nvPr>
        </p:nvSpPr>
        <p:spPr>
          <a:xfrm>
            <a:off x="4160520" y="533400"/>
            <a:ext cx="7305005" cy="1262217"/>
          </a:xfrm>
        </p:spPr>
        <p:txBody>
          <a:bodyPr>
            <a:noAutofit/>
          </a:bodyPr>
          <a:lstStyle/>
          <a:p>
            <a:pPr algn="ctr"/>
            <a:r>
              <a:rPr lang="en-US" sz="2000" b="1" u="sng" dirty="0">
                <a:effectLst/>
                <a:latin typeface="Arial" panose="020B0604020202020204" pitchFamily="34" charset="0"/>
                <a:ea typeface="Calibri" panose="020F0502020204030204" pitchFamily="34" charset="0"/>
              </a:rPr>
              <a:t>Summary</a:t>
            </a:r>
            <a:r>
              <a:rPr lang="en-GB" sz="2000" b="1" u="sng" dirty="0">
                <a:effectLst/>
                <a:latin typeface="Arial" panose="020B0604020202020204" pitchFamily="34" charset="0"/>
                <a:ea typeface="Calibri" panose="020F0502020204030204" pitchFamily="34" charset="0"/>
              </a:rPr>
              <a:t> of priorities 2026/27</a:t>
            </a:r>
            <a:br>
              <a:rPr lang="en-GB" sz="1200" dirty="0">
                <a:effectLst/>
                <a:latin typeface="Times New Roman" panose="02020603050405020304" pitchFamily="18" charset="0"/>
                <a:ea typeface="Calibri" panose="020F0502020204030204" pitchFamily="34" charset="0"/>
              </a:rPr>
            </a:br>
            <a:r>
              <a:rPr lang="en-US" sz="1200" dirty="0">
                <a:effectLst/>
                <a:latin typeface="Arial" panose="020B0604020202020204" pitchFamily="34" charset="0"/>
                <a:ea typeface="Arial Unicode MS"/>
              </a:rPr>
              <a:t>National priorities underpin our school development: </a:t>
            </a:r>
            <a:br>
              <a:rPr lang="en-GB" sz="1200" dirty="0">
                <a:effectLst/>
                <a:latin typeface="Times New Roman" panose="02020603050405020304" pitchFamily="18" charset="0"/>
                <a:ea typeface="Arial Unicode MS"/>
              </a:rPr>
            </a:br>
            <a:r>
              <a:rPr lang="en-US" sz="1200" dirty="0">
                <a:effectLst/>
                <a:latin typeface="Arial" panose="020B0604020202020204" pitchFamily="34" charset="0"/>
                <a:ea typeface="Arial Unicode MS"/>
              </a:rPr>
              <a:t>improving pupils’ progression by ensuring their learning is supported by a range of knowledge, skills and experience</a:t>
            </a:r>
            <a:br>
              <a:rPr lang="en-GB" sz="1200" dirty="0">
                <a:effectLst/>
                <a:latin typeface="Times New Roman" panose="02020603050405020304" pitchFamily="18" charset="0"/>
                <a:ea typeface="Arial Unicode MS"/>
              </a:rPr>
            </a:br>
            <a:r>
              <a:rPr lang="en-US" sz="1200" dirty="0">
                <a:effectLst/>
                <a:latin typeface="Arial" panose="020B0604020202020204" pitchFamily="34" charset="0"/>
                <a:ea typeface="Arial Unicode MS"/>
              </a:rPr>
              <a:t>reducing the impact of poverty on learners’ progression and attainment</a:t>
            </a:r>
            <a:br>
              <a:rPr lang="en-GB" sz="1200" dirty="0">
                <a:effectLst/>
                <a:latin typeface="Times New Roman" panose="02020603050405020304" pitchFamily="18" charset="0"/>
                <a:ea typeface="Arial Unicode MS"/>
              </a:rPr>
            </a:br>
            <a:endParaRPr lang="en-GB" sz="1200" dirty="0"/>
          </a:p>
        </p:txBody>
      </p:sp>
      <p:pic>
        <p:nvPicPr>
          <p:cNvPr id="7" name="Picture Placeholder 6">
            <a:extLst>
              <a:ext uri="{FF2B5EF4-FFF2-40B4-BE49-F238E27FC236}">
                <a16:creationId xmlns:a16="http://schemas.microsoft.com/office/drawing/2014/main" id="{E8907EAB-B443-45E7-B7FB-975457DEF625}"/>
              </a:ext>
            </a:extLst>
          </p:cNvPr>
          <p:cNvPicPr>
            <a:picLocks noGrp="1" noChangeAspect="1"/>
          </p:cNvPicPr>
          <p:nvPr>
            <p:ph type="pic" sz="quarter" idx="15"/>
          </p:nvPr>
        </p:nvPicPr>
        <p:blipFill>
          <a:blip r:embed="rId3">
            <a:extLst>
              <a:ext uri="{28A0092B-C50C-407E-A947-70E740481C1C}">
                <a14:useLocalDpi xmlns:a14="http://schemas.microsoft.com/office/drawing/2010/main" val="0"/>
              </a:ext>
            </a:extLst>
          </a:blip>
          <a:srcRect l="21860" r="21860"/>
          <a:stretch>
            <a:fillRect/>
          </a:stretch>
        </p:blipFill>
        <p:spPr/>
      </p:pic>
      <p:graphicFrame>
        <p:nvGraphicFramePr>
          <p:cNvPr id="5" name="Content Placeholder 4">
            <a:extLst>
              <a:ext uri="{FF2B5EF4-FFF2-40B4-BE49-F238E27FC236}">
                <a16:creationId xmlns:a16="http://schemas.microsoft.com/office/drawing/2014/main" id="{37204CE7-F339-4121-BAF0-E1ABD23A5BF3}"/>
              </a:ext>
            </a:extLst>
          </p:cNvPr>
          <p:cNvGraphicFramePr>
            <a:graphicFrameLocks noGrp="1"/>
          </p:cNvGraphicFramePr>
          <p:nvPr>
            <p:ph sz="quarter" idx="14"/>
            <p:extLst>
              <p:ext uri="{D42A27DB-BD31-4B8C-83A1-F6EECF244321}">
                <p14:modId xmlns:p14="http://schemas.microsoft.com/office/powerpoint/2010/main" val="148411130"/>
              </p:ext>
            </p:extLst>
          </p:nvPr>
        </p:nvGraphicFramePr>
        <p:xfrm>
          <a:off x="3733800" y="2057400"/>
          <a:ext cx="8153399" cy="4038867"/>
        </p:xfrm>
        <a:graphic>
          <a:graphicData uri="http://schemas.openxmlformats.org/drawingml/2006/table">
            <a:tbl>
              <a:tblPr firstRow="1" firstCol="1" bandRow="1">
                <a:tableStyleId>{5C22544A-7EE6-4342-B048-85BDC9FD1C3A}</a:tableStyleId>
              </a:tblPr>
              <a:tblGrid>
                <a:gridCol w="3964834">
                  <a:extLst>
                    <a:ext uri="{9D8B030D-6E8A-4147-A177-3AD203B41FA5}">
                      <a16:colId xmlns:a16="http://schemas.microsoft.com/office/drawing/2014/main" val="639373877"/>
                    </a:ext>
                  </a:extLst>
                </a:gridCol>
                <a:gridCol w="747694">
                  <a:extLst>
                    <a:ext uri="{9D8B030D-6E8A-4147-A177-3AD203B41FA5}">
                      <a16:colId xmlns:a16="http://schemas.microsoft.com/office/drawing/2014/main" val="2088937707"/>
                    </a:ext>
                  </a:extLst>
                </a:gridCol>
                <a:gridCol w="748222">
                  <a:extLst>
                    <a:ext uri="{9D8B030D-6E8A-4147-A177-3AD203B41FA5}">
                      <a16:colId xmlns:a16="http://schemas.microsoft.com/office/drawing/2014/main" val="3484591553"/>
                    </a:ext>
                  </a:extLst>
                </a:gridCol>
                <a:gridCol w="914963">
                  <a:extLst>
                    <a:ext uri="{9D8B030D-6E8A-4147-A177-3AD203B41FA5}">
                      <a16:colId xmlns:a16="http://schemas.microsoft.com/office/drawing/2014/main" val="1739836379"/>
                    </a:ext>
                  </a:extLst>
                </a:gridCol>
                <a:gridCol w="1777686">
                  <a:extLst>
                    <a:ext uri="{9D8B030D-6E8A-4147-A177-3AD203B41FA5}">
                      <a16:colId xmlns:a16="http://schemas.microsoft.com/office/drawing/2014/main" val="1627815389"/>
                    </a:ext>
                  </a:extLst>
                </a:gridCol>
              </a:tblGrid>
              <a:tr h="735388">
                <a:tc>
                  <a:txBody>
                    <a:bodyPr/>
                    <a:lstStyle/>
                    <a:p>
                      <a:pPr algn="ctr"/>
                      <a:r>
                        <a:rPr lang="en-GB" sz="900" dirty="0">
                          <a:effectLst/>
                        </a:rPr>
                        <a:t>Priority</a:t>
                      </a:r>
                      <a:endParaRPr lang="en-GB" sz="900" dirty="0">
                        <a:effectLst/>
                        <a:latin typeface="Times New Roman" panose="02020603050405020304" pitchFamily="18" charset="0"/>
                        <a:ea typeface="Calibri" panose="020F0502020204030204" pitchFamily="34" charset="0"/>
                      </a:endParaRPr>
                    </a:p>
                  </a:txBody>
                  <a:tcPr marL="51062" marR="51062" marT="0" marB="0"/>
                </a:tc>
                <a:tc gridSpan="3">
                  <a:txBody>
                    <a:bodyPr/>
                    <a:lstStyle/>
                    <a:p>
                      <a:pPr algn="ctr"/>
                      <a:r>
                        <a:rPr lang="en-GB" sz="900">
                          <a:effectLst/>
                        </a:rPr>
                        <a:t>SI Overarching areas for Self-Improvement</a:t>
                      </a:r>
                      <a:endParaRPr lang="en-GB" sz="900">
                        <a:effectLst/>
                        <a:latin typeface="Times New Roman" panose="02020603050405020304" pitchFamily="18" charset="0"/>
                        <a:ea typeface="Calibri" panose="020F0502020204030204" pitchFamily="34" charset="0"/>
                      </a:endParaRPr>
                    </a:p>
                  </a:txBody>
                  <a:tcPr marL="51062" marR="51062" marT="0" marB="0"/>
                </a:tc>
                <a:tc hMerge="1">
                  <a:txBody>
                    <a:bodyPr/>
                    <a:lstStyle/>
                    <a:p>
                      <a:endParaRPr lang="en-GB"/>
                    </a:p>
                  </a:txBody>
                  <a:tcPr/>
                </a:tc>
                <a:tc hMerge="1">
                  <a:txBody>
                    <a:bodyPr/>
                    <a:lstStyle/>
                    <a:p>
                      <a:endParaRPr lang="en-GB"/>
                    </a:p>
                  </a:txBody>
                  <a:tcPr/>
                </a:tc>
                <a:tc>
                  <a:txBody>
                    <a:bodyPr/>
                    <a:lstStyle/>
                    <a:p>
                      <a:pPr algn="ctr"/>
                      <a:r>
                        <a:rPr lang="en-GB" sz="900" dirty="0">
                          <a:effectLst/>
                        </a:rPr>
                        <a:t>UNCRC</a:t>
                      </a:r>
                    </a:p>
                    <a:p>
                      <a:pPr algn="ctr"/>
                      <a:r>
                        <a:rPr lang="en-GB" sz="900" dirty="0">
                          <a:effectLst/>
                        </a:rPr>
                        <a:t>Article</a:t>
                      </a:r>
                    </a:p>
                    <a:p>
                      <a:pPr algn="ctr"/>
                      <a:endParaRPr lang="en-GB" sz="900" dirty="0">
                        <a:effectLst/>
                        <a:latin typeface="Times New Roman" panose="02020603050405020304" pitchFamily="18" charset="0"/>
                        <a:ea typeface="Calibri" panose="020F0502020204030204" pitchFamily="34" charset="0"/>
                      </a:endParaRPr>
                    </a:p>
                    <a:p>
                      <a:pPr algn="ctr"/>
                      <a:endParaRPr lang="en-GB" sz="900" dirty="0">
                        <a:effectLst/>
                        <a:latin typeface="Times New Roman" panose="02020603050405020304" pitchFamily="18" charset="0"/>
                        <a:ea typeface="Calibri" panose="020F0502020204030204" pitchFamily="34" charset="0"/>
                      </a:endParaRPr>
                    </a:p>
                    <a:p>
                      <a:pPr algn="ctr"/>
                      <a:endParaRPr lang="en-GB" sz="900" dirty="0">
                        <a:effectLst/>
                        <a:latin typeface="Times New Roman" panose="02020603050405020304" pitchFamily="18" charset="0"/>
                        <a:ea typeface="Calibri" panose="020F0502020204030204" pitchFamily="34" charset="0"/>
                      </a:endParaRPr>
                    </a:p>
                    <a:p>
                      <a:pPr algn="ctr"/>
                      <a:endParaRPr lang="en-GB" sz="900" dirty="0">
                        <a:effectLst/>
                        <a:latin typeface="Times New Roman" panose="02020603050405020304" pitchFamily="18" charset="0"/>
                        <a:ea typeface="Calibri" panose="020F0502020204030204" pitchFamily="34" charset="0"/>
                      </a:endParaRPr>
                    </a:p>
                  </a:txBody>
                  <a:tcPr marL="51062" marR="51062" marT="0" marB="0"/>
                </a:tc>
                <a:extLst>
                  <a:ext uri="{0D108BD9-81ED-4DB2-BD59-A6C34878D82A}">
                    <a16:rowId xmlns:a16="http://schemas.microsoft.com/office/drawing/2014/main" val="851828378"/>
                  </a:ext>
                </a:extLst>
              </a:tr>
              <a:tr h="872216">
                <a:tc>
                  <a:txBody>
                    <a:bodyPr/>
                    <a:lstStyle/>
                    <a:p>
                      <a:pPr marL="0" lvl="0" indent="0">
                        <a:buFont typeface="+mj-lt"/>
                        <a:buNone/>
                      </a:pPr>
                      <a:r>
                        <a:rPr lang="en-GB" sz="900" b="1" u="sng" dirty="0">
                          <a:solidFill>
                            <a:schemeClr val="tx1"/>
                          </a:solidFill>
                          <a:latin typeface="+mj-lt"/>
                          <a:hlinkClick r:id="rId4">
                            <a:extLst>
                              <a:ext uri="{A12FA001-AC4F-418D-AE19-62706E023703}">
                                <ahyp:hlinkClr xmlns:ahyp="http://schemas.microsoft.com/office/drawing/2018/hyperlinkcolor" val="tx"/>
                              </a:ext>
                            </a:extLst>
                          </a:hlinkClick>
                        </a:rPr>
                        <a:t>Priority 1 -</a:t>
                      </a:r>
                      <a:r>
                        <a:rPr lang="en-GB" sz="900" b="1" u="sng" dirty="0">
                          <a:solidFill>
                            <a:schemeClr val="tx1"/>
                          </a:solidFill>
                          <a:latin typeface="+mj-lt"/>
                        </a:rPr>
                        <a:t> </a:t>
                      </a:r>
                      <a:r>
                        <a:rPr lang="en-GB" sz="900" b="1" dirty="0">
                          <a:solidFill>
                            <a:schemeClr val="tx1"/>
                          </a:solidFill>
                          <a:latin typeface="+mj-lt"/>
                        </a:rPr>
                        <a:t>Teaching and Learning – </a:t>
                      </a:r>
                      <a:r>
                        <a:rPr lang="en-GB" sz="900" b="1" kern="1200" dirty="0">
                          <a:solidFill>
                            <a:schemeClr val="tx1"/>
                          </a:solidFill>
                          <a:latin typeface="+mn-lt"/>
                          <a:ea typeface="+mn-ea"/>
                          <a:cs typeface="+mn-cs"/>
                        </a:rPr>
                        <a:t>Challenge pupils more consistently to apply their skills at an appropriate level across the curriculum, through high quality approaches to teaching and learning. </a:t>
                      </a:r>
                      <a:endParaRPr lang="en-GB" sz="900" dirty="0">
                        <a:solidFill>
                          <a:schemeClr val="tx1"/>
                        </a:solidFill>
                        <a:effectLst/>
                        <a:latin typeface="+mj-lt"/>
                        <a:ea typeface="Calibri" panose="020F0502020204030204" pitchFamily="34" charset="0"/>
                      </a:endParaRPr>
                    </a:p>
                  </a:txBody>
                  <a:tcPr marL="51062" marR="51062" marT="0" marB="0"/>
                </a:tc>
                <a:tc>
                  <a:txBody>
                    <a:bodyPr/>
                    <a:lstStyle/>
                    <a:p>
                      <a:r>
                        <a:rPr lang="en-US" sz="900">
                          <a:effectLst/>
                        </a:rPr>
                        <a:t>Vision and Leadership</a:t>
                      </a:r>
                      <a:endParaRPr lang="en-GB" sz="900">
                        <a:effectLst/>
                        <a:latin typeface="Times New Roman" panose="02020603050405020304" pitchFamily="18" charset="0"/>
                        <a:ea typeface="Arial Unicode MS"/>
                      </a:endParaRPr>
                    </a:p>
                  </a:txBody>
                  <a:tcPr marL="51062" marR="51062" marT="0" marB="0"/>
                </a:tc>
                <a:tc>
                  <a:txBody>
                    <a:bodyPr/>
                    <a:lstStyle/>
                    <a:p>
                      <a:r>
                        <a:rPr lang="en-US" sz="900">
                          <a:effectLst/>
                        </a:rPr>
                        <a:t>Curriculum, Teaching &amp; Learning</a:t>
                      </a:r>
                      <a:endParaRPr lang="en-GB" sz="900">
                        <a:effectLst/>
                        <a:latin typeface="Times New Roman" panose="02020603050405020304" pitchFamily="18" charset="0"/>
                        <a:ea typeface="Arial Unicode MS"/>
                      </a:endParaRPr>
                    </a:p>
                  </a:txBody>
                  <a:tcPr marL="51062" marR="51062" marT="0" marB="0"/>
                </a:tc>
                <a:tc>
                  <a:txBody>
                    <a:bodyPr/>
                    <a:lstStyle/>
                    <a:p>
                      <a:r>
                        <a:rPr lang="en-US" sz="900">
                          <a:effectLst/>
                        </a:rPr>
                        <a:t>Wellbeing, Equity and Improvement</a:t>
                      </a:r>
                      <a:endParaRPr lang="en-GB" sz="900">
                        <a:effectLst/>
                        <a:latin typeface="Times New Roman" panose="02020603050405020304" pitchFamily="18" charset="0"/>
                        <a:ea typeface="Arial Unicode MS"/>
                      </a:endParaRPr>
                    </a:p>
                  </a:txBody>
                  <a:tcPr marL="51062" marR="51062" marT="0" marB="0"/>
                </a:tc>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GB" sz="900" dirty="0">
                          <a:effectLst/>
                        </a:rPr>
                        <a:t>A3 – do the best for a child</a:t>
                      </a:r>
                      <a:endParaRPr lang="en-GB" sz="900" dirty="0">
                        <a:effectLst/>
                        <a:latin typeface="Times New Roman" panose="02020603050405020304" pitchFamily="18" charset="0"/>
                        <a:ea typeface="Calibri" panose="020F0502020204030204" pitchFamily="34" charset="0"/>
                      </a:endParaRPr>
                    </a:p>
                    <a:p>
                      <a:r>
                        <a:rPr lang="en-US" sz="900" dirty="0">
                          <a:effectLst/>
                        </a:rPr>
                        <a:t>A28 – have an education.</a:t>
                      </a:r>
                      <a:endParaRPr lang="en-GB" sz="900" dirty="0">
                        <a:effectLst/>
                      </a:endParaRPr>
                    </a:p>
                    <a:p>
                      <a:pPr marL="0" marR="0" lvl="0" indent="0" algn="l" defTabSz="457200" rtl="0" eaLnBrk="1" fontAlgn="auto" latinLnBrk="0" hangingPunct="1">
                        <a:lnSpc>
                          <a:spcPct val="100000"/>
                        </a:lnSpc>
                        <a:spcBef>
                          <a:spcPts val="0"/>
                        </a:spcBef>
                        <a:spcAft>
                          <a:spcPts val="0"/>
                        </a:spcAft>
                        <a:buClrTx/>
                        <a:buSzTx/>
                        <a:buFontTx/>
                        <a:buNone/>
                        <a:tabLst/>
                        <a:defRPr/>
                      </a:pPr>
                      <a:r>
                        <a:rPr lang="en-US" sz="900" dirty="0">
                          <a:effectLst/>
                        </a:rPr>
                        <a:t>A29 – be the best you can be</a:t>
                      </a:r>
                      <a:endParaRPr lang="en-GB" sz="900" dirty="0">
                        <a:effectLst/>
                      </a:endParaRPr>
                    </a:p>
                    <a:p>
                      <a:endParaRPr lang="en-GB" sz="900" dirty="0">
                        <a:effectLst/>
                      </a:endParaRPr>
                    </a:p>
                  </a:txBody>
                  <a:tcPr marL="51062" marR="51062" marT="0" marB="0"/>
                </a:tc>
                <a:extLst>
                  <a:ext uri="{0D108BD9-81ED-4DB2-BD59-A6C34878D82A}">
                    <a16:rowId xmlns:a16="http://schemas.microsoft.com/office/drawing/2014/main" val="1670856033"/>
                  </a:ext>
                </a:extLst>
              </a:tr>
              <a:tr h="1232804">
                <a:tc>
                  <a:txBody>
                    <a:bodyPr/>
                    <a:lstStyle/>
                    <a:p>
                      <a:pPr marL="0" lvl="0" indent="0">
                        <a:buFont typeface="+mj-lt"/>
                        <a:buNone/>
                      </a:pPr>
                      <a:r>
                        <a:rPr lang="en-GB" sz="900" b="1" u="sng" dirty="0">
                          <a:solidFill>
                            <a:schemeClr val="tx1"/>
                          </a:solidFill>
                          <a:latin typeface="+mj-lt"/>
                          <a:hlinkClick r:id="rId5">
                            <a:extLst>
                              <a:ext uri="{A12FA001-AC4F-418D-AE19-62706E023703}">
                                <ahyp:hlinkClr xmlns:ahyp="http://schemas.microsoft.com/office/drawing/2018/hyperlinkcolor" val="tx"/>
                              </a:ext>
                            </a:extLst>
                          </a:hlinkClick>
                        </a:rPr>
                        <a:t>Priority 2 -</a:t>
                      </a:r>
                      <a:r>
                        <a:rPr lang="en-GB" sz="900" b="1" u="sng" dirty="0">
                          <a:solidFill>
                            <a:schemeClr val="tx1"/>
                          </a:solidFill>
                          <a:latin typeface="+mj-lt"/>
                        </a:rPr>
                        <a:t> </a:t>
                      </a:r>
                      <a:r>
                        <a:rPr lang="en-GB" sz="900" b="1" dirty="0">
                          <a:solidFill>
                            <a:schemeClr val="tx1"/>
                          </a:solidFill>
                          <a:latin typeface="+mj-lt"/>
                        </a:rPr>
                        <a:t>Well-being, care, support and guidance – Ensure pupils attend school, develop their ability to reflect and improve and take responsibility for their learning.</a:t>
                      </a:r>
                      <a:endParaRPr lang="en-GB" sz="900" dirty="0">
                        <a:solidFill>
                          <a:schemeClr val="tx1"/>
                        </a:solidFill>
                        <a:effectLst/>
                        <a:latin typeface="+mj-lt"/>
                        <a:ea typeface="Calibri" panose="020F0502020204030204" pitchFamily="34" charset="0"/>
                      </a:endParaRPr>
                    </a:p>
                  </a:txBody>
                  <a:tcPr marL="51062" marR="51062" marT="0" marB="0"/>
                </a:tc>
                <a:tc>
                  <a:txBody>
                    <a:bodyPr/>
                    <a:lstStyle/>
                    <a:p>
                      <a:r>
                        <a:rPr lang="en-GB" sz="900" dirty="0">
                          <a:effectLst/>
                        </a:rPr>
                        <a:t>Vision and Leadership</a:t>
                      </a:r>
                      <a:endParaRPr lang="en-GB" sz="900" dirty="0">
                        <a:effectLst/>
                        <a:latin typeface="Times New Roman" panose="02020603050405020304" pitchFamily="18" charset="0"/>
                        <a:ea typeface="Calibri" panose="020F0502020204030204" pitchFamily="34" charset="0"/>
                      </a:endParaRPr>
                    </a:p>
                  </a:txBody>
                  <a:tcPr marL="51062" marR="51062" marT="0" marB="0"/>
                </a:tc>
                <a:tc>
                  <a:txBody>
                    <a:bodyPr/>
                    <a:lstStyle/>
                    <a:p>
                      <a:r>
                        <a:rPr lang="en-GB" sz="900">
                          <a:effectLst/>
                        </a:rPr>
                        <a:t>Curriculum, Teaching &amp; Learning</a:t>
                      </a:r>
                      <a:endParaRPr lang="en-GB" sz="900">
                        <a:effectLst/>
                        <a:latin typeface="Times New Roman" panose="02020603050405020304" pitchFamily="18" charset="0"/>
                        <a:ea typeface="Calibri" panose="020F0502020204030204" pitchFamily="34" charset="0"/>
                      </a:endParaRPr>
                    </a:p>
                  </a:txBody>
                  <a:tcPr marL="51062" marR="51062" marT="0" marB="0"/>
                </a:tc>
                <a:tc>
                  <a:txBody>
                    <a:bodyPr/>
                    <a:lstStyle/>
                    <a:p>
                      <a:r>
                        <a:rPr lang="en-GB" sz="900">
                          <a:effectLst/>
                        </a:rPr>
                        <a:t>Wellbeing, Equity and Improvement</a:t>
                      </a:r>
                      <a:endParaRPr lang="en-GB" sz="900">
                        <a:effectLst/>
                        <a:latin typeface="Times New Roman" panose="02020603050405020304" pitchFamily="18" charset="0"/>
                        <a:ea typeface="Calibri" panose="020F0502020204030204" pitchFamily="34" charset="0"/>
                      </a:endParaRPr>
                    </a:p>
                  </a:txBody>
                  <a:tcPr marL="51062" marR="51062" marT="0" marB="0"/>
                </a:tc>
                <a:tc>
                  <a:txBody>
                    <a:bodyPr/>
                    <a:lstStyle/>
                    <a:p>
                      <a:r>
                        <a:rPr lang="en-GB" sz="900" dirty="0">
                          <a:effectLst/>
                        </a:rPr>
                        <a:t>A3 - do the best for a child.</a:t>
                      </a:r>
                    </a:p>
                    <a:p>
                      <a:r>
                        <a:rPr lang="en-GB" sz="900" dirty="0">
                          <a:effectLst/>
                        </a:rPr>
                        <a:t>A7– name and nationality</a:t>
                      </a:r>
                    </a:p>
                    <a:p>
                      <a:pPr marL="0" marR="0" lvl="0" indent="0" algn="l" defTabSz="457200" rtl="0" eaLnBrk="1" fontAlgn="auto" latinLnBrk="0" hangingPunct="1">
                        <a:lnSpc>
                          <a:spcPct val="100000"/>
                        </a:lnSpc>
                        <a:spcBef>
                          <a:spcPts val="0"/>
                        </a:spcBef>
                        <a:spcAft>
                          <a:spcPts val="0"/>
                        </a:spcAft>
                        <a:buClrTx/>
                        <a:buSzTx/>
                        <a:buFontTx/>
                        <a:buNone/>
                        <a:tabLst/>
                        <a:defRPr/>
                      </a:pPr>
                      <a:r>
                        <a:rPr lang="en-US" sz="900" dirty="0">
                          <a:effectLst/>
                        </a:rPr>
                        <a:t>A8 - belonging and identity</a:t>
                      </a:r>
                    </a:p>
                    <a:p>
                      <a:pPr marL="0" marR="0" lvl="0" indent="0" algn="l" defTabSz="457200" rtl="0" eaLnBrk="1" fontAlgn="auto" latinLnBrk="0" hangingPunct="1">
                        <a:lnSpc>
                          <a:spcPct val="100000"/>
                        </a:lnSpc>
                        <a:spcBef>
                          <a:spcPts val="0"/>
                        </a:spcBef>
                        <a:spcAft>
                          <a:spcPts val="0"/>
                        </a:spcAft>
                        <a:buClrTx/>
                        <a:buSzTx/>
                        <a:buFontTx/>
                        <a:buNone/>
                        <a:tabLst/>
                        <a:defRPr/>
                      </a:pPr>
                      <a:r>
                        <a:rPr lang="en-GB" sz="900" dirty="0">
                          <a:effectLst/>
                        </a:rPr>
                        <a:t>A12 - say what you think should happen and be listened to.</a:t>
                      </a:r>
                      <a:endParaRPr lang="en-GB" sz="900" dirty="0">
                        <a:effectLst/>
                        <a:latin typeface="Times New Roman" panose="02020603050405020304" pitchFamily="18" charset="0"/>
                        <a:ea typeface="Calibri" panose="020F0502020204030204" pitchFamily="34" charset="0"/>
                      </a:endParaRPr>
                    </a:p>
                    <a:p>
                      <a:r>
                        <a:rPr lang="en-GB" sz="900" dirty="0">
                          <a:effectLst/>
                        </a:rPr>
                        <a:t>A14 – have a religion</a:t>
                      </a:r>
                    </a:p>
                    <a:p>
                      <a:r>
                        <a:rPr lang="en-GB" sz="900" dirty="0">
                          <a:effectLst/>
                        </a:rPr>
                        <a:t>A19 – be safe</a:t>
                      </a:r>
                    </a:p>
                    <a:p>
                      <a:r>
                        <a:rPr lang="en-US" sz="900" dirty="0">
                          <a:effectLst/>
                        </a:rPr>
                        <a:t>A28 – have an education.</a:t>
                      </a:r>
                      <a:endParaRPr lang="en-GB" sz="900" dirty="0">
                        <a:effectLst/>
                      </a:endParaRPr>
                    </a:p>
                    <a:p>
                      <a:pPr marL="0" marR="0" lvl="0" indent="0" algn="l" defTabSz="457200" rtl="0" eaLnBrk="1" fontAlgn="auto" latinLnBrk="0" hangingPunct="1">
                        <a:lnSpc>
                          <a:spcPct val="100000"/>
                        </a:lnSpc>
                        <a:spcBef>
                          <a:spcPts val="0"/>
                        </a:spcBef>
                        <a:spcAft>
                          <a:spcPts val="0"/>
                        </a:spcAft>
                        <a:buClrTx/>
                        <a:buSzTx/>
                        <a:buFontTx/>
                        <a:buNone/>
                        <a:tabLst/>
                        <a:defRPr/>
                      </a:pPr>
                      <a:r>
                        <a:rPr lang="en-US" sz="900" dirty="0">
                          <a:effectLst/>
                        </a:rPr>
                        <a:t>A29 – be the best you can be</a:t>
                      </a:r>
                      <a:endParaRPr lang="en-GB" sz="900" dirty="0">
                        <a:effectLst/>
                      </a:endParaRPr>
                    </a:p>
                    <a:p>
                      <a:endParaRPr lang="en-GB" sz="900" dirty="0">
                        <a:effectLst/>
                      </a:endParaRPr>
                    </a:p>
                    <a:p>
                      <a:endParaRPr lang="en-GB" sz="900" dirty="0">
                        <a:effectLst/>
                        <a:latin typeface="Times New Roman" panose="02020603050405020304" pitchFamily="18" charset="0"/>
                        <a:ea typeface="Arial Unicode MS"/>
                      </a:endParaRPr>
                    </a:p>
                  </a:txBody>
                  <a:tcPr marL="51062" marR="51062" marT="0" marB="0"/>
                </a:tc>
                <a:extLst>
                  <a:ext uri="{0D108BD9-81ED-4DB2-BD59-A6C34878D82A}">
                    <a16:rowId xmlns:a16="http://schemas.microsoft.com/office/drawing/2014/main" val="98488777"/>
                  </a:ext>
                </a:extLst>
              </a:tr>
              <a:tr h="697771">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GB" sz="900" b="1" u="sng" dirty="0">
                          <a:solidFill>
                            <a:schemeClr val="tx1"/>
                          </a:solidFill>
                          <a:latin typeface="+mj-lt"/>
                          <a:hlinkClick r:id="rId6">
                            <a:extLst>
                              <a:ext uri="{A12FA001-AC4F-418D-AE19-62706E023703}">
                                <ahyp:hlinkClr xmlns:ahyp="http://schemas.microsoft.com/office/drawing/2018/hyperlinkcolor" val="tx"/>
                              </a:ext>
                            </a:extLst>
                          </a:hlinkClick>
                        </a:rPr>
                        <a:t>Priority 3 -</a:t>
                      </a:r>
                      <a:r>
                        <a:rPr lang="en-GB" sz="900" b="1" dirty="0">
                          <a:solidFill>
                            <a:schemeClr val="tx1"/>
                          </a:solidFill>
                          <a:latin typeface="+mj-lt"/>
                        </a:rPr>
                        <a:t> Leading and Improving – </a:t>
                      </a:r>
                      <a:br>
                        <a:rPr lang="en-GB" sz="900" b="1" dirty="0">
                          <a:solidFill>
                            <a:schemeClr val="tx1"/>
                          </a:solidFill>
                          <a:latin typeface="+mj-lt"/>
                        </a:rPr>
                      </a:br>
                      <a:r>
                        <a:rPr lang="en-GB" sz="900" b="1" dirty="0">
                          <a:solidFill>
                            <a:schemeClr val="tx1"/>
                          </a:solidFill>
                          <a:latin typeface="+mj-lt"/>
                        </a:rPr>
                        <a:t>Sharpen self-evaluation and improvement processes so that the school has a clear understanding of their impact on outcomes for pupils.</a:t>
                      </a:r>
                      <a:endParaRPr lang="en-GB" sz="900" dirty="0">
                        <a:solidFill>
                          <a:schemeClr val="tx1"/>
                        </a:solidFill>
                        <a:latin typeface="+mj-lt"/>
                      </a:endParaRPr>
                    </a:p>
                    <a:p>
                      <a:pPr marL="194310"/>
                      <a:r>
                        <a:rPr lang="en-GB" sz="900" dirty="0">
                          <a:effectLst/>
                          <a:latin typeface="+mj-lt"/>
                        </a:rPr>
                        <a:t> </a:t>
                      </a:r>
                      <a:endParaRPr lang="en-GB" sz="900" dirty="0">
                        <a:effectLst/>
                        <a:latin typeface="+mj-lt"/>
                        <a:ea typeface="Calibri" panose="020F0502020204030204" pitchFamily="34" charset="0"/>
                      </a:endParaRPr>
                    </a:p>
                  </a:txBody>
                  <a:tcPr marL="51062" marR="51062" marT="0" marB="0"/>
                </a:tc>
                <a:tc>
                  <a:txBody>
                    <a:bodyPr/>
                    <a:lstStyle/>
                    <a:p>
                      <a:r>
                        <a:rPr lang="en-GB" sz="900">
                          <a:effectLst/>
                        </a:rPr>
                        <a:t>Vision and Leadership</a:t>
                      </a:r>
                      <a:endParaRPr lang="en-GB" sz="900">
                        <a:effectLst/>
                        <a:latin typeface="Times New Roman" panose="02020603050405020304" pitchFamily="18" charset="0"/>
                        <a:ea typeface="Calibri" panose="020F0502020204030204" pitchFamily="34" charset="0"/>
                      </a:endParaRPr>
                    </a:p>
                  </a:txBody>
                  <a:tcPr marL="51062" marR="51062" marT="0" marB="0"/>
                </a:tc>
                <a:tc>
                  <a:txBody>
                    <a:bodyPr/>
                    <a:lstStyle/>
                    <a:p>
                      <a:r>
                        <a:rPr lang="en-GB" sz="900">
                          <a:effectLst/>
                        </a:rPr>
                        <a:t>Curriculum, Teaching &amp; Learning</a:t>
                      </a:r>
                      <a:endParaRPr lang="en-GB" sz="900">
                        <a:effectLst/>
                        <a:latin typeface="Times New Roman" panose="02020603050405020304" pitchFamily="18" charset="0"/>
                        <a:ea typeface="Calibri" panose="020F0502020204030204" pitchFamily="34" charset="0"/>
                      </a:endParaRPr>
                    </a:p>
                  </a:txBody>
                  <a:tcPr marL="51062" marR="51062" marT="0" marB="0"/>
                </a:tc>
                <a:tc>
                  <a:txBody>
                    <a:bodyPr/>
                    <a:lstStyle/>
                    <a:p>
                      <a:r>
                        <a:rPr lang="en-GB" sz="900">
                          <a:effectLst/>
                        </a:rPr>
                        <a:t>Wellbeing, Equity and Improvement</a:t>
                      </a:r>
                      <a:endParaRPr lang="en-GB" sz="900">
                        <a:effectLst/>
                        <a:latin typeface="Times New Roman" panose="02020603050405020304" pitchFamily="18" charset="0"/>
                        <a:ea typeface="Calibri" panose="020F0502020204030204" pitchFamily="34" charset="0"/>
                      </a:endParaRPr>
                    </a:p>
                  </a:txBody>
                  <a:tcPr marL="51062" marR="51062" marT="0" marB="0"/>
                </a:tc>
                <a:tc>
                  <a:txBody>
                    <a:bodyPr/>
                    <a:lstStyle/>
                    <a:p>
                      <a:r>
                        <a:rPr lang="en-GB" sz="900" dirty="0">
                          <a:effectLst/>
                        </a:rPr>
                        <a:t>A3 - do the best for a child</a:t>
                      </a:r>
                    </a:p>
                    <a:p>
                      <a:pPr marL="0" marR="0" lvl="0" indent="0" algn="l" defTabSz="457200" rtl="0" eaLnBrk="1" fontAlgn="auto" latinLnBrk="0" hangingPunct="1">
                        <a:lnSpc>
                          <a:spcPct val="100000"/>
                        </a:lnSpc>
                        <a:spcBef>
                          <a:spcPts val="0"/>
                        </a:spcBef>
                        <a:spcAft>
                          <a:spcPts val="0"/>
                        </a:spcAft>
                        <a:buClrTx/>
                        <a:buSzTx/>
                        <a:buFontTx/>
                        <a:buNone/>
                        <a:tabLst/>
                        <a:defRPr/>
                      </a:pPr>
                      <a:r>
                        <a:rPr lang="en-US" sz="900" dirty="0">
                          <a:effectLst/>
                        </a:rPr>
                        <a:t>A28 – have an education.</a:t>
                      </a:r>
                      <a:endParaRPr lang="en-GB" sz="900" dirty="0">
                        <a:effectLst/>
                      </a:endParaRPr>
                    </a:p>
                    <a:p>
                      <a:r>
                        <a:rPr lang="en-US" sz="900" dirty="0">
                          <a:effectLst/>
                        </a:rPr>
                        <a:t>A29 – be the best you can be</a:t>
                      </a:r>
                      <a:endParaRPr lang="en-GB" sz="900" dirty="0">
                        <a:effectLst/>
                      </a:endParaRPr>
                    </a:p>
                    <a:p>
                      <a:endParaRPr lang="en-GB" sz="900" dirty="0">
                        <a:effectLst/>
                        <a:latin typeface="Times New Roman" panose="02020603050405020304" pitchFamily="18" charset="0"/>
                        <a:ea typeface="Calibri" panose="020F0502020204030204" pitchFamily="34" charset="0"/>
                      </a:endParaRPr>
                    </a:p>
                  </a:txBody>
                  <a:tcPr marL="51062" marR="51062" marT="0" marB="0"/>
                </a:tc>
                <a:extLst>
                  <a:ext uri="{0D108BD9-81ED-4DB2-BD59-A6C34878D82A}">
                    <a16:rowId xmlns:a16="http://schemas.microsoft.com/office/drawing/2014/main" val="881573065"/>
                  </a:ext>
                </a:extLst>
              </a:tr>
            </a:tbl>
          </a:graphicData>
        </a:graphic>
      </p:graphicFrame>
      <p:pic>
        <p:nvPicPr>
          <p:cNvPr id="6" name="Graphic 5" descr="House with solid fill">
            <a:hlinkClick r:id="rId7" action="ppaction://hlinksldjump"/>
            <a:extLst>
              <a:ext uri="{FF2B5EF4-FFF2-40B4-BE49-F238E27FC236}">
                <a16:creationId xmlns:a16="http://schemas.microsoft.com/office/drawing/2014/main" id="{2AFC4A09-27C9-40C1-8C41-0A23DDF56E8C}"/>
              </a:ext>
            </a:extLst>
          </p:cNvPr>
          <p:cNvPicPr>
            <a:picLocks noChangeAspect="1"/>
          </p:cNvPicPr>
          <p:nvPr/>
        </p:nvPicPr>
        <p:blipFill>
          <a:blip r:embed="rId8">
            <a:extLst>
              <a:ext uri="{28A0092B-C50C-407E-A947-70E740481C1C}">
                <a14:useLocalDpi xmlns:a14="http://schemas.microsoft.com/office/drawing/2010/main" val="0"/>
              </a:ext>
              <a:ext uri="{96DAC541-7B7A-43D3-8B79-37D633B846F1}">
                <asvg:svgBlip xmlns:asvg="http://schemas.microsoft.com/office/drawing/2016/SVG/main" r:embed="rId9"/>
              </a:ext>
            </a:extLst>
          </a:blip>
          <a:stretch>
            <a:fillRect/>
          </a:stretch>
        </p:blipFill>
        <p:spPr>
          <a:xfrm>
            <a:off x="152400" y="6161604"/>
            <a:ext cx="609600" cy="543996"/>
          </a:xfrm>
          <a:prstGeom prst="rect">
            <a:avLst/>
          </a:prstGeom>
        </p:spPr>
      </p:pic>
    </p:spTree>
    <p:extLst>
      <p:ext uri="{BB962C8B-B14F-4D97-AF65-F5344CB8AC3E}">
        <p14:creationId xmlns:p14="http://schemas.microsoft.com/office/powerpoint/2010/main" val="94416326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DF6B1C-FEF7-4919-BFEE-984B38F8E087}"/>
              </a:ext>
            </a:extLst>
          </p:cNvPr>
          <p:cNvSpPr>
            <a:spLocks noGrp="1"/>
          </p:cNvSpPr>
          <p:nvPr>
            <p:ph type="title"/>
          </p:nvPr>
        </p:nvSpPr>
        <p:spPr>
          <a:xfrm>
            <a:off x="4160520" y="533400"/>
            <a:ext cx="7305005" cy="1262217"/>
          </a:xfrm>
        </p:spPr>
        <p:txBody>
          <a:bodyPr>
            <a:noAutofit/>
          </a:bodyPr>
          <a:lstStyle/>
          <a:p>
            <a:pPr algn="ctr"/>
            <a:r>
              <a:rPr lang="en-US" sz="2000" b="1" u="sng" dirty="0" err="1">
                <a:effectLst/>
                <a:latin typeface="Arial" panose="020B0604020202020204" pitchFamily="34" charset="0"/>
                <a:ea typeface="Calibri" panose="020F0502020204030204" pitchFamily="34" charset="0"/>
              </a:rPr>
              <a:t>Estyn</a:t>
            </a:r>
            <a:r>
              <a:rPr lang="en-US" sz="2000" b="1" u="sng" dirty="0">
                <a:effectLst/>
                <a:latin typeface="Arial" panose="020B0604020202020204" pitchFamily="34" charset="0"/>
                <a:ea typeface="Calibri" panose="020F0502020204030204" pitchFamily="34" charset="0"/>
              </a:rPr>
              <a:t> Recommendations </a:t>
            </a:r>
            <a:r>
              <a:rPr lang="en-US" sz="2000" b="1" u="sng" dirty="0">
                <a:latin typeface="Arial" panose="020B0604020202020204" pitchFamily="34" charset="0"/>
                <a:ea typeface="Calibri" panose="020F0502020204030204" pitchFamily="34" charset="0"/>
              </a:rPr>
              <a:t>January </a:t>
            </a:r>
            <a:r>
              <a:rPr lang="en-GB" sz="2000" b="1" u="sng" dirty="0">
                <a:effectLst/>
                <a:latin typeface="Arial" panose="020B0604020202020204" pitchFamily="34" charset="0"/>
                <a:ea typeface="Calibri" panose="020F0502020204030204" pitchFamily="34" charset="0"/>
              </a:rPr>
              <a:t>2026</a:t>
            </a:r>
            <a:br>
              <a:rPr lang="en-GB" sz="1200" dirty="0">
                <a:effectLst/>
                <a:latin typeface="Times New Roman" panose="02020603050405020304" pitchFamily="18" charset="0"/>
                <a:ea typeface="Calibri" panose="020F0502020204030204" pitchFamily="34" charset="0"/>
              </a:rPr>
            </a:br>
            <a:br>
              <a:rPr lang="en-GB" sz="1200" dirty="0">
                <a:effectLst/>
                <a:latin typeface="Times New Roman" panose="02020603050405020304" pitchFamily="18" charset="0"/>
                <a:ea typeface="Arial Unicode MS"/>
              </a:rPr>
            </a:br>
            <a:endParaRPr lang="en-GB" sz="1200" dirty="0"/>
          </a:p>
        </p:txBody>
      </p:sp>
      <p:pic>
        <p:nvPicPr>
          <p:cNvPr id="7" name="Picture Placeholder 6">
            <a:extLst>
              <a:ext uri="{FF2B5EF4-FFF2-40B4-BE49-F238E27FC236}">
                <a16:creationId xmlns:a16="http://schemas.microsoft.com/office/drawing/2014/main" id="{E8907EAB-B443-45E7-B7FB-975457DEF625}"/>
              </a:ext>
            </a:extLst>
          </p:cNvPr>
          <p:cNvPicPr>
            <a:picLocks noGrp="1" noChangeAspect="1"/>
          </p:cNvPicPr>
          <p:nvPr>
            <p:ph type="pic" sz="quarter" idx="15"/>
          </p:nvPr>
        </p:nvPicPr>
        <p:blipFill>
          <a:blip r:embed="rId3">
            <a:extLst>
              <a:ext uri="{28A0092B-C50C-407E-A947-70E740481C1C}">
                <a14:useLocalDpi xmlns:a14="http://schemas.microsoft.com/office/drawing/2010/main" val="0"/>
              </a:ext>
            </a:extLst>
          </a:blip>
          <a:srcRect l="21860" r="21860"/>
          <a:stretch>
            <a:fillRect/>
          </a:stretch>
        </p:blipFill>
        <p:spPr/>
      </p:pic>
      <p:graphicFrame>
        <p:nvGraphicFramePr>
          <p:cNvPr id="5" name="Content Placeholder 4">
            <a:extLst>
              <a:ext uri="{FF2B5EF4-FFF2-40B4-BE49-F238E27FC236}">
                <a16:creationId xmlns:a16="http://schemas.microsoft.com/office/drawing/2014/main" id="{37204CE7-F339-4121-BAF0-E1ABD23A5BF3}"/>
              </a:ext>
            </a:extLst>
          </p:cNvPr>
          <p:cNvGraphicFramePr>
            <a:graphicFrameLocks noGrp="1"/>
          </p:cNvGraphicFramePr>
          <p:nvPr>
            <p:ph sz="quarter" idx="14"/>
            <p:extLst>
              <p:ext uri="{D42A27DB-BD31-4B8C-83A1-F6EECF244321}">
                <p14:modId xmlns:p14="http://schemas.microsoft.com/office/powerpoint/2010/main" val="522463156"/>
              </p:ext>
            </p:extLst>
          </p:nvPr>
        </p:nvGraphicFramePr>
        <p:xfrm>
          <a:off x="4495800" y="1524000"/>
          <a:ext cx="6781799" cy="4583205"/>
        </p:xfrm>
        <a:graphic>
          <a:graphicData uri="http://schemas.openxmlformats.org/drawingml/2006/table">
            <a:tbl>
              <a:tblPr firstRow="1" firstCol="1" bandRow="1">
                <a:tableStyleId>{5C22544A-7EE6-4342-B048-85BDC9FD1C3A}</a:tableStyleId>
              </a:tblPr>
              <a:tblGrid>
                <a:gridCol w="2707530">
                  <a:extLst>
                    <a:ext uri="{9D8B030D-6E8A-4147-A177-3AD203B41FA5}">
                      <a16:colId xmlns:a16="http://schemas.microsoft.com/office/drawing/2014/main" val="639373877"/>
                    </a:ext>
                  </a:extLst>
                </a:gridCol>
                <a:gridCol w="721469">
                  <a:extLst>
                    <a:ext uri="{9D8B030D-6E8A-4147-A177-3AD203B41FA5}">
                      <a16:colId xmlns:a16="http://schemas.microsoft.com/office/drawing/2014/main" val="2088937707"/>
                    </a:ext>
                  </a:extLst>
                </a:gridCol>
                <a:gridCol w="762000">
                  <a:extLst>
                    <a:ext uri="{9D8B030D-6E8A-4147-A177-3AD203B41FA5}">
                      <a16:colId xmlns:a16="http://schemas.microsoft.com/office/drawing/2014/main" val="3484591553"/>
                    </a:ext>
                  </a:extLst>
                </a:gridCol>
                <a:gridCol w="914400">
                  <a:extLst>
                    <a:ext uri="{9D8B030D-6E8A-4147-A177-3AD203B41FA5}">
                      <a16:colId xmlns:a16="http://schemas.microsoft.com/office/drawing/2014/main" val="1739836379"/>
                    </a:ext>
                  </a:extLst>
                </a:gridCol>
                <a:gridCol w="990600">
                  <a:extLst>
                    <a:ext uri="{9D8B030D-6E8A-4147-A177-3AD203B41FA5}">
                      <a16:colId xmlns:a16="http://schemas.microsoft.com/office/drawing/2014/main" val="1627815389"/>
                    </a:ext>
                  </a:extLst>
                </a:gridCol>
                <a:gridCol w="685800">
                  <a:extLst>
                    <a:ext uri="{9D8B030D-6E8A-4147-A177-3AD203B41FA5}">
                      <a16:colId xmlns:a16="http://schemas.microsoft.com/office/drawing/2014/main" val="2626689765"/>
                    </a:ext>
                  </a:extLst>
                </a:gridCol>
              </a:tblGrid>
              <a:tr h="916641">
                <a:tc>
                  <a:txBody>
                    <a:bodyPr/>
                    <a:lstStyle/>
                    <a:p>
                      <a:pPr algn="ctr"/>
                      <a:r>
                        <a:rPr lang="en-GB" sz="900" dirty="0">
                          <a:effectLst/>
                          <a:latin typeface="Times New Roman" panose="02020603050405020304" pitchFamily="18" charset="0"/>
                          <a:ea typeface="Calibri" panose="020F0502020204030204" pitchFamily="34" charset="0"/>
                        </a:rPr>
                        <a:t>Recommendation</a:t>
                      </a:r>
                    </a:p>
                  </a:txBody>
                  <a:tcPr marL="51062" marR="51062" marT="0" marB="0"/>
                </a:tc>
                <a:tc gridSpan="3">
                  <a:txBody>
                    <a:bodyPr/>
                    <a:lstStyle/>
                    <a:p>
                      <a:pPr algn="ctr"/>
                      <a:r>
                        <a:rPr lang="en-GB" sz="900">
                          <a:effectLst/>
                        </a:rPr>
                        <a:t>SI Overarching areas for Self-Improvement</a:t>
                      </a:r>
                      <a:endParaRPr lang="en-GB" sz="900">
                        <a:effectLst/>
                        <a:latin typeface="Times New Roman" panose="02020603050405020304" pitchFamily="18" charset="0"/>
                        <a:ea typeface="Calibri" panose="020F0502020204030204" pitchFamily="34" charset="0"/>
                      </a:endParaRPr>
                    </a:p>
                  </a:txBody>
                  <a:tcPr marL="51062" marR="51062" marT="0" marB="0"/>
                </a:tc>
                <a:tc hMerge="1">
                  <a:txBody>
                    <a:bodyPr/>
                    <a:lstStyle/>
                    <a:p>
                      <a:endParaRPr lang="en-GB"/>
                    </a:p>
                  </a:txBody>
                  <a:tcPr/>
                </a:tc>
                <a:tc hMerge="1">
                  <a:txBody>
                    <a:bodyPr/>
                    <a:lstStyle/>
                    <a:p>
                      <a:endParaRPr lang="en-GB"/>
                    </a:p>
                  </a:txBody>
                  <a:tcPr/>
                </a:tc>
                <a:tc>
                  <a:txBody>
                    <a:bodyPr/>
                    <a:lstStyle/>
                    <a:p>
                      <a:pPr algn="ctr"/>
                      <a:r>
                        <a:rPr lang="en-GB" sz="900" dirty="0">
                          <a:effectLst/>
                        </a:rPr>
                        <a:t>UNCRC</a:t>
                      </a:r>
                    </a:p>
                    <a:p>
                      <a:pPr algn="ctr"/>
                      <a:r>
                        <a:rPr lang="en-GB" sz="900" dirty="0">
                          <a:effectLst/>
                        </a:rPr>
                        <a:t>Article</a:t>
                      </a:r>
                    </a:p>
                    <a:p>
                      <a:pPr algn="ctr"/>
                      <a:endParaRPr lang="en-GB" sz="900" dirty="0">
                        <a:effectLst/>
                        <a:latin typeface="Times New Roman" panose="02020603050405020304" pitchFamily="18" charset="0"/>
                        <a:ea typeface="Calibri" panose="020F0502020204030204" pitchFamily="34" charset="0"/>
                      </a:endParaRPr>
                    </a:p>
                    <a:p>
                      <a:pPr algn="ctr"/>
                      <a:endParaRPr lang="en-GB" sz="900" dirty="0">
                        <a:effectLst/>
                        <a:latin typeface="Times New Roman" panose="02020603050405020304" pitchFamily="18" charset="0"/>
                        <a:ea typeface="Calibri" panose="020F0502020204030204" pitchFamily="34" charset="0"/>
                      </a:endParaRPr>
                    </a:p>
                    <a:p>
                      <a:pPr algn="ctr"/>
                      <a:endParaRPr lang="en-GB" sz="900" dirty="0">
                        <a:effectLst/>
                        <a:latin typeface="Times New Roman" panose="02020603050405020304" pitchFamily="18" charset="0"/>
                        <a:ea typeface="Calibri" panose="020F0502020204030204" pitchFamily="34" charset="0"/>
                      </a:endParaRPr>
                    </a:p>
                    <a:p>
                      <a:pPr algn="ctr"/>
                      <a:endParaRPr lang="en-GB" sz="900" dirty="0">
                        <a:effectLst/>
                        <a:latin typeface="Times New Roman" panose="02020603050405020304" pitchFamily="18" charset="0"/>
                        <a:ea typeface="Calibri" panose="020F0502020204030204" pitchFamily="34" charset="0"/>
                      </a:endParaRPr>
                    </a:p>
                  </a:txBody>
                  <a:tcPr marL="51062" marR="51062" marT="0" marB="0"/>
                </a:tc>
                <a:tc>
                  <a:txBody>
                    <a:bodyPr/>
                    <a:lstStyle/>
                    <a:p>
                      <a:pPr algn="ctr"/>
                      <a:r>
                        <a:rPr lang="en-GB" sz="900" dirty="0">
                          <a:effectLst/>
                          <a:latin typeface="Times New Roman" panose="02020603050405020304" pitchFamily="18" charset="0"/>
                          <a:ea typeface="Calibri" panose="020F0502020204030204" pitchFamily="34" charset="0"/>
                        </a:rPr>
                        <a:t>Progress</a:t>
                      </a:r>
                    </a:p>
                  </a:txBody>
                  <a:tcPr marL="51062" marR="51062" marT="0" marB="0"/>
                </a:tc>
                <a:extLst>
                  <a:ext uri="{0D108BD9-81ED-4DB2-BD59-A6C34878D82A}">
                    <a16:rowId xmlns:a16="http://schemas.microsoft.com/office/drawing/2014/main" val="851828378"/>
                  </a:ext>
                </a:extLst>
              </a:tr>
              <a:tr h="2138829">
                <a:tc>
                  <a:txBody>
                    <a:bodyPr/>
                    <a:lstStyle/>
                    <a:p>
                      <a:pPr marL="0" lvl="0" indent="0">
                        <a:buFont typeface="+mj-lt"/>
                        <a:buNone/>
                      </a:pPr>
                      <a:r>
                        <a:rPr lang="en-GB" sz="900" dirty="0">
                          <a:effectLst/>
                        </a:rPr>
                        <a:t>1. To c</a:t>
                      </a:r>
                      <a:r>
                        <a:rPr lang="en-GB" sz="900" b="1" i="0" u="none" strike="noStrike" noProof="0" dirty="0" err="1">
                          <a:solidFill>
                            <a:srgbClr val="FFFFFF"/>
                          </a:solidFill>
                          <a:effectLst/>
                          <a:latin typeface="+mn-lt"/>
                        </a:rPr>
                        <a:t>hallenge</a:t>
                      </a:r>
                      <a:r>
                        <a:rPr lang="en-GB" sz="900" b="1" i="0" u="none" strike="noStrike" noProof="0" dirty="0">
                          <a:solidFill>
                            <a:srgbClr val="FFFFFF"/>
                          </a:solidFill>
                          <a:effectLst/>
                          <a:latin typeface="+mn-lt"/>
                        </a:rPr>
                        <a:t> pupils more consistently to apply their skills at an appropriate level across the curriculum.</a:t>
                      </a:r>
                      <a:endParaRPr lang="en-GB" sz="900" dirty="0">
                        <a:effectLst/>
                        <a:latin typeface="Times New Roman" panose="02020603050405020304" pitchFamily="18" charset="0"/>
                        <a:ea typeface="Calibri" panose="020F0502020204030204" pitchFamily="34" charset="0"/>
                      </a:endParaRPr>
                    </a:p>
                  </a:txBody>
                  <a:tcPr marL="51062" marR="51062" marT="0" marB="0"/>
                </a:tc>
                <a:tc>
                  <a:txBody>
                    <a:bodyPr/>
                    <a:lstStyle/>
                    <a:p>
                      <a:r>
                        <a:rPr lang="en-US" sz="900">
                          <a:effectLst/>
                        </a:rPr>
                        <a:t>Vision and Leadership</a:t>
                      </a:r>
                      <a:endParaRPr lang="en-GB" sz="900">
                        <a:effectLst/>
                        <a:latin typeface="Times New Roman" panose="02020603050405020304" pitchFamily="18" charset="0"/>
                        <a:ea typeface="Arial Unicode MS"/>
                      </a:endParaRPr>
                    </a:p>
                  </a:txBody>
                  <a:tcPr marL="51062" marR="51062" marT="0" marB="0"/>
                </a:tc>
                <a:tc>
                  <a:txBody>
                    <a:bodyPr/>
                    <a:lstStyle/>
                    <a:p>
                      <a:r>
                        <a:rPr lang="en-US" sz="900">
                          <a:effectLst/>
                        </a:rPr>
                        <a:t>Curriculum, Teaching &amp; Learning</a:t>
                      </a:r>
                      <a:endParaRPr lang="en-GB" sz="900">
                        <a:effectLst/>
                        <a:latin typeface="Times New Roman" panose="02020603050405020304" pitchFamily="18" charset="0"/>
                        <a:ea typeface="Arial Unicode MS"/>
                      </a:endParaRPr>
                    </a:p>
                  </a:txBody>
                  <a:tcPr marL="51062" marR="51062" marT="0" marB="0"/>
                </a:tc>
                <a:tc>
                  <a:txBody>
                    <a:bodyPr/>
                    <a:lstStyle/>
                    <a:p>
                      <a:r>
                        <a:rPr lang="en-US" sz="900">
                          <a:effectLst/>
                        </a:rPr>
                        <a:t>Wellbeing, Equity and Improvement</a:t>
                      </a:r>
                      <a:endParaRPr lang="en-GB" sz="900">
                        <a:effectLst/>
                        <a:latin typeface="Times New Roman" panose="02020603050405020304" pitchFamily="18" charset="0"/>
                        <a:ea typeface="Arial Unicode MS"/>
                      </a:endParaRPr>
                    </a:p>
                  </a:txBody>
                  <a:tcPr marL="51062" marR="51062" marT="0" marB="0"/>
                </a:tc>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GB" sz="900" dirty="0">
                          <a:effectLst/>
                        </a:rPr>
                        <a:t>A3 - do the best for a child.</a:t>
                      </a:r>
                    </a:p>
                    <a:p>
                      <a:r>
                        <a:rPr lang="en-US" sz="900" dirty="0">
                          <a:effectLst/>
                        </a:rPr>
                        <a:t>A8 - belonging and identity.</a:t>
                      </a:r>
                      <a:endParaRPr lang="en-GB" sz="900" dirty="0">
                        <a:effectLst/>
                      </a:endParaRPr>
                    </a:p>
                    <a:p>
                      <a:r>
                        <a:rPr lang="en-GB" sz="900" dirty="0">
                          <a:effectLst/>
                        </a:rPr>
                        <a:t>A12 - say what you think should happen and be listened to.</a:t>
                      </a:r>
                    </a:p>
                    <a:p>
                      <a:pPr marL="0" marR="0" lvl="0" indent="0" algn="l" defTabSz="457200" rtl="0" eaLnBrk="1" fontAlgn="auto" latinLnBrk="0" hangingPunct="1">
                        <a:lnSpc>
                          <a:spcPct val="100000"/>
                        </a:lnSpc>
                        <a:spcBef>
                          <a:spcPts val="0"/>
                        </a:spcBef>
                        <a:spcAft>
                          <a:spcPts val="0"/>
                        </a:spcAft>
                        <a:buClrTx/>
                        <a:buSzTx/>
                        <a:buFontTx/>
                        <a:buNone/>
                        <a:tabLst/>
                        <a:defRPr/>
                      </a:pPr>
                      <a:r>
                        <a:rPr lang="en-US" sz="900" dirty="0">
                          <a:effectLst/>
                        </a:rPr>
                        <a:t>A28 – have an education.</a:t>
                      </a:r>
                      <a:endParaRPr lang="en-GB" sz="900" dirty="0">
                        <a:effectLst/>
                      </a:endParaRPr>
                    </a:p>
                    <a:p>
                      <a:r>
                        <a:rPr lang="en-US" sz="900" dirty="0">
                          <a:effectLst/>
                        </a:rPr>
                        <a:t>A29 – be the best you can be.</a:t>
                      </a:r>
                      <a:endParaRPr lang="en-GB" sz="900" dirty="0">
                        <a:effectLst/>
                      </a:endParaRPr>
                    </a:p>
                    <a:p>
                      <a:endParaRPr lang="en-GB" sz="900" dirty="0">
                        <a:effectLst/>
                        <a:latin typeface="Times New Roman" panose="02020603050405020304" pitchFamily="18" charset="0"/>
                        <a:ea typeface="Calibri" panose="020F0502020204030204" pitchFamily="34" charset="0"/>
                      </a:endParaRPr>
                    </a:p>
                  </a:txBody>
                  <a:tcPr marL="51062" marR="51062" marT="0" marB="0"/>
                </a:tc>
                <a:tc>
                  <a:txBody>
                    <a:bodyPr/>
                    <a:lstStyle/>
                    <a:p>
                      <a:endParaRPr lang="en-GB" sz="900" dirty="0">
                        <a:effectLst/>
                        <a:latin typeface="Times New Roman" panose="02020603050405020304" pitchFamily="18" charset="0"/>
                        <a:ea typeface="Calibri" panose="020F0502020204030204" pitchFamily="34" charset="0"/>
                      </a:endParaRPr>
                    </a:p>
                  </a:txBody>
                  <a:tcPr marL="51062" marR="51062" marT="0" marB="0">
                    <a:solidFill>
                      <a:srgbClr val="FFC000"/>
                    </a:solidFill>
                  </a:tcPr>
                </a:tc>
                <a:extLst>
                  <a:ext uri="{0D108BD9-81ED-4DB2-BD59-A6C34878D82A}">
                    <a16:rowId xmlns:a16="http://schemas.microsoft.com/office/drawing/2014/main" val="1670856033"/>
                  </a:ext>
                </a:extLst>
              </a:tr>
              <a:tr h="1527735">
                <a:tc>
                  <a:txBody>
                    <a:bodyPr/>
                    <a:lstStyle/>
                    <a:p>
                      <a:pPr marL="0" marR="0" lvl="0" indent="0" algn="l" defTabSz="457200" rtl="0" eaLnBrk="1" fontAlgn="auto" latinLnBrk="0" hangingPunct="1">
                        <a:lnSpc>
                          <a:spcPct val="100000"/>
                        </a:lnSpc>
                        <a:spcBef>
                          <a:spcPts val="0"/>
                        </a:spcBef>
                        <a:spcAft>
                          <a:spcPts val="0"/>
                        </a:spcAft>
                        <a:buClrTx/>
                        <a:buSzTx/>
                        <a:buFont typeface="+mj-lt"/>
                        <a:buNone/>
                        <a:tabLst/>
                        <a:defRPr/>
                      </a:pPr>
                      <a:r>
                        <a:rPr lang="en-GB" sz="900" dirty="0">
                          <a:effectLst/>
                        </a:rPr>
                        <a:t>2. To sharpen</a:t>
                      </a:r>
                      <a:r>
                        <a:rPr lang="en-GB" sz="900" b="1" i="0" u="none" strike="noStrike" noProof="0" dirty="0">
                          <a:solidFill>
                            <a:srgbClr val="FFFFFF"/>
                          </a:solidFill>
                          <a:effectLst/>
                          <a:latin typeface="+mn-lt"/>
                        </a:rPr>
                        <a:t> self-evaluation and improvement processes so that the school has a clear understanding of their impact on outcomes for pupils.</a:t>
                      </a:r>
                      <a:endParaRPr lang="en-GB" sz="900" dirty="0">
                        <a:effectLst/>
                      </a:endParaRPr>
                    </a:p>
                    <a:p>
                      <a:pPr marL="0" lvl="0" indent="0">
                        <a:buFont typeface="+mj-lt"/>
                        <a:buNone/>
                      </a:pPr>
                      <a:endParaRPr lang="en-GB" sz="900" dirty="0">
                        <a:effectLst/>
                        <a:latin typeface="Times New Roman" panose="02020603050405020304" pitchFamily="18" charset="0"/>
                        <a:ea typeface="Calibri" panose="020F0502020204030204" pitchFamily="34" charset="0"/>
                      </a:endParaRPr>
                    </a:p>
                  </a:txBody>
                  <a:tcPr marL="51062" marR="51062" marT="0" marB="0"/>
                </a:tc>
                <a:tc>
                  <a:txBody>
                    <a:bodyPr/>
                    <a:lstStyle/>
                    <a:p>
                      <a:r>
                        <a:rPr lang="en-GB" sz="900">
                          <a:effectLst/>
                        </a:rPr>
                        <a:t>Vision and Leadership</a:t>
                      </a:r>
                      <a:endParaRPr lang="en-GB" sz="900">
                        <a:effectLst/>
                        <a:latin typeface="Times New Roman" panose="02020603050405020304" pitchFamily="18" charset="0"/>
                        <a:ea typeface="Calibri" panose="020F0502020204030204" pitchFamily="34" charset="0"/>
                      </a:endParaRPr>
                    </a:p>
                  </a:txBody>
                  <a:tcPr marL="51062" marR="51062" marT="0" marB="0"/>
                </a:tc>
                <a:tc>
                  <a:txBody>
                    <a:bodyPr/>
                    <a:lstStyle/>
                    <a:p>
                      <a:r>
                        <a:rPr lang="en-GB" sz="900">
                          <a:effectLst/>
                        </a:rPr>
                        <a:t>Curriculum, Teaching &amp; Learning</a:t>
                      </a:r>
                      <a:endParaRPr lang="en-GB" sz="900">
                        <a:effectLst/>
                        <a:latin typeface="Times New Roman" panose="02020603050405020304" pitchFamily="18" charset="0"/>
                        <a:ea typeface="Calibri" panose="020F0502020204030204" pitchFamily="34" charset="0"/>
                      </a:endParaRPr>
                    </a:p>
                  </a:txBody>
                  <a:tcPr marL="51062" marR="51062" marT="0" marB="0"/>
                </a:tc>
                <a:tc>
                  <a:txBody>
                    <a:bodyPr/>
                    <a:lstStyle/>
                    <a:p>
                      <a:r>
                        <a:rPr lang="en-GB" sz="900">
                          <a:effectLst/>
                        </a:rPr>
                        <a:t>Wellbeing, Equity and Improvement</a:t>
                      </a:r>
                      <a:endParaRPr lang="en-GB" sz="900">
                        <a:effectLst/>
                        <a:latin typeface="Times New Roman" panose="02020603050405020304" pitchFamily="18" charset="0"/>
                        <a:ea typeface="Calibri" panose="020F0502020204030204" pitchFamily="34" charset="0"/>
                      </a:endParaRPr>
                    </a:p>
                  </a:txBody>
                  <a:tcPr marL="51062" marR="51062" marT="0" marB="0"/>
                </a:tc>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GB" sz="900" dirty="0">
                          <a:effectLst/>
                        </a:rPr>
                        <a:t>A3 - do the best for a child.</a:t>
                      </a:r>
                    </a:p>
                    <a:p>
                      <a:pPr marL="0" marR="0" lvl="0" indent="0" algn="l" defTabSz="457200" rtl="0" eaLnBrk="1" fontAlgn="auto" latinLnBrk="0" hangingPunct="1">
                        <a:lnSpc>
                          <a:spcPct val="100000"/>
                        </a:lnSpc>
                        <a:spcBef>
                          <a:spcPts val="0"/>
                        </a:spcBef>
                        <a:spcAft>
                          <a:spcPts val="0"/>
                        </a:spcAft>
                        <a:buClrTx/>
                        <a:buSzTx/>
                        <a:buFontTx/>
                        <a:buNone/>
                        <a:tabLst/>
                        <a:defRPr/>
                      </a:pPr>
                      <a:r>
                        <a:rPr lang="en-US" sz="900" dirty="0">
                          <a:effectLst/>
                        </a:rPr>
                        <a:t>A8 – identity.</a:t>
                      </a:r>
                      <a:endParaRPr lang="en-GB" sz="900" dirty="0">
                        <a:effectLst/>
                        <a:latin typeface="Times New Roman" panose="02020603050405020304" pitchFamily="18" charset="0"/>
                        <a:ea typeface="Arial Unicode MS"/>
                      </a:endParaRPr>
                    </a:p>
                    <a:p>
                      <a:pPr marL="0" marR="0" lvl="0" indent="0" algn="l" defTabSz="457200" rtl="0" eaLnBrk="1" fontAlgn="auto" latinLnBrk="0" hangingPunct="1">
                        <a:lnSpc>
                          <a:spcPct val="100000"/>
                        </a:lnSpc>
                        <a:spcBef>
                          <a:spcPts val="0"/>
                        </a:spcBef>
                        <a:spcAft>
                          <a:spcPts val="0"/>
                        </a:spcAft>
                        <a:buClrTx/>
                        <a:buSzTx/>
                        <a:buFontTx/>
                        <a:buNone/>
                        <a:tabLst/>
                        <a:defRPr/>
                      </a:pPr>
                      <a:r>
                        <a:rPr lang="en-GB" sz="900" dirty="0">
                          <a:effectLst/>
                        </a:rPr>
                        <a:t>A14 – have a religion.</a:t>
                      </a:r>
                    </a:p>
                    <a:p>
                      <a:r>
                        <a:rPr lang="en-US" sz="900" dirty="0">
                          <a:effectLst/>
                        </a:rPr>
                        <a:t>A29 – be the best you can be.</a:t>
                      </a:r>
                      <a:endParaRPr lang="en-GB" sz="900" dirty="0">
                        <a:effectLst/>
                      </a:endParaRPr>
                    </a:p>
                    <a:p>
                      <a:r>
                        <a:rPr lang="en-US" sz="900" dirty="0">
                          <a:effectLst/>
                        </a:rPr>
                        <a:t>A28 – have an education.</a:t>
                      </a:r>
                      <a:endParaRPr lang="en-GB" sz="900" dirty="0">
                        <a:effectLst/>
                      </a:endParaRPr>
                    </a:p>
                  </a:txBody>
                  <a:tcPr marL="51062" marR="51062" marT="0" marB="0"/>
                </a:tc>
                <a:tc>
                  <a:txBody>
                    <a:bodyPr/>
                    <a:lstStyle/>
                    <a:p>
                      <a:endParaRPr lang="en-GB" sz="900" dirty="0">
                        <a:effectLst/>
                      </a:endParaRPr>
                    </a:p>
                  </a:txBody>
                  <a:tcPr marL="51062" marR="51062" marT="0" marB="0">
                    <a:solidFill>
                      <a:srgbClr val="FFC000"/>
                    </a:solidFill>
                  </a:tcPr>
                </a:tc>
                <a:extLst>
                  <a:ext uri="{0D108BD9-81ED-4DB2-BD59-A6C34878D82A}">
                    <a16:rowId xmlns:a16="http://schemas.microsoft.com/office/drawing/2014/main" val="98488777"/>
                  </a:ext>
                </a:extLst>
              </a:tr>
            </a:tbl>
          </a:graphicData>
        </a:graphic>
      </p:graphicFrame>
      <p:pic>
        <p:nvPicPr>
          <p:cNvPr id="6" name="Graphic 5" descr="House with solid fill">
            <a:hlinkClick r:id="rId4" action="ppaction://hlinksldjump"/>
            <a:extLst>
              <a:ext uri="{FF2B5EF4-FFF2-40B4-BE49-F238E27FC236}">
                <a16:creationId xmlns:a16="http://schemas.microsoft.com/office/drawing/2014/main" id="{2AFC4A09-27C9-40C1-8C41-0A23DDF56E8C}"/>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152400" y="6161604"/>
            <a:ext cx="609600" cy="543996"/>
          </a:xfrm>
          <a:prstGeom prst="rect">
            <a:avLst/>
          </a:prstGeom>
        </p:spPr>
      </p:pic>
    </p:spTree>
    <p:extLst>
      <p:ext uri="{BB962C8B-B14F-4D97-AF65-F5344CB8AC3E}">
        <p14:creationId xmlns:p14="http://schemas.microsoft.com/office/powerpoint/2010/main" val="12633618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7C2B72-6C13-8A40-5CD4-80B70BBE92A2}"/>
              </a:ext>
            </a:extLst>
          </p:cNvPr>
          <p:cNvSpPr>
            <a:spLocks noGrp="1"/>
          </p:cNvSpPr>
          <p:nvPr>
            <p:ph type="title"/>
          </p:nvPr>
        </p:nvSpPr>
        <p:spPr/>
        <p:txBody>
          <a:bodyPr anchor="t">
            <a:normAutofit/>
          </a:bodyPr>
          <a:lstStyle/>
          <a:p>
            <a:r>
              <a:rPr lang="en-US" dirty="0"/>
              <a:t>Priorities Overview</a:t>
            </a:r>
          </a:p>
        </p:txBody>
      </p:sp>
      <p:pic>
        <p:nvPicPr>
          <p:cNvPr id="8" name="Picture Placeholder 7">
            <a:extLst>
              <a:ext uri="{FF2B5EF4-FFF2-40B4-BE49-F238E27FC236}">
                <a16:creationId xmlns:a16="http://schemas.microsoft.com/office/drawing/2014/main" id="{1C97C733-D7A3-4FD6-B990-8F9C681C9174}"/>
              </a:ext>
            </a:extLst>
          </p:cNvPr>
          <p:cNvPicPr>
            <a:picLocks noGrp="1" noChangeAspect="1"/>
          </p:cNvPicPr>
          <p:nvPr>
            <p:ph type="pic" sz="quarter" idx="15"/>
          </p:nvPr>
        </p:nvPicPr>
        <p:blipFill rotWithShape="1">
          <a:blip r:embed="rId3"/>
          <a:srcRect l="21440" r="21440"/>
          <a:stretch/>
        </p:blipFill>
        <p:spPr/>
      </p:pic>
      <p:sp>
        <p:nvSpPr>
          <p:cNvPr id="4" name="Content Placeholder 3">
            <a:extLst>
              <a:ext uri="{FF2B5EF4-FFF2-40B4-BE49-F238E27FC236}">
                <a16:creationId xmlns:a16="http://schemas.microsoft.com/office/drawing/2014/main" id="{9793B4A1-B521-B589-F9F5-121FABF3D9F6}"/>
              </a:ext>
            </a:extLst>
          </p:cNvPr>
          <p:cNvSpPr>
            <a:spLocks noGrp="1"/>
          </p:cNvSpPr>
          <p:nvPr>
            <p:ph sz="quarter" idx="14"/>
            <p:extLst>
              <p:ext uri="{E7BDC344-281C-4309-B0C6-D0EE65EED2A8}">
                <p202:designPr xmlns:p202="http://schemas.microsoft.com/office/powerpoint/2020/02/main">
                  <p202:designTagLst>
                    <p202:designTag name="ARCH:1:CLS" val="InformationBlock"/>
                    <p202:designTag name="ARCH:1:VSVAR" val="TitledTextBox"/>
                  </p202:designTagLst>
                </p202:designPr>
              </p:ext>
            </p:extLst>
          </p:nvPr>
        </p:nvSpPr>
        <p:spPr>
          <a:xfrm>
            <a:off x="4163095" y="1600200"/>
            <a:ext cx="7305005" cy="4514081"/>
          </a:xfrm>
        </p:spPr>
        <p:txBody>
          <a:bodyPr>
            <a:normAutofit fontScale="55000" lnSpcReduction="20000"/>
          </a:bodyPr>
          <a:lstStyle/>
          <a:p>
            <a:pPr marL="0" indent="0">
              <a:lnSpc>
                <a:spcPct val="110000"/>
              </a:lnSpc>
              <a:spcBef>
                <a:spcPts val="2500"/>
              </a:spcBef>
              <a:buNone/>
            </a:pPr>
            <a:r>
              <a:rPr lang="en-GB" sz="3600" b="1" u="sng" dirty="0">
                <a:solidFill>
                  <a:schemeClr val="tx1"/>
                </a:solidFill>
                <a:hlinkClick r:id="rId4">
                  <a:extLst>
                    <a:ext uri="{A12FA001-AC4F-418D-AE19-62706E023703}">
                      <ahyp:hlinkClr xmlns:ahyp="http://schemas.microsoft.com/office/drawing/2018/hyperlinkcolor" val="tx"/>
                    </a:ext>
                  </a:extLst>
                </a:hlinkClick>
              </a:rPr>
              <a:t>Priority 1 -</a:t>
            </a:r>
            <a:r>
              <a:rPr lang="en-GB" sz="3600" b="1" u="sng" dirty="0">
                <a:solidFill>
                  <a:schemeClr val="tx1"/>
                </a:solidFill>
              </a:rPr>
              <a:t> </a:t>
            </a:r>
            <a:r>
              <a:rPr lang="en-GB" sz="3600" b="1" dirty="0">
                <a:solidFill>
                  <a:schemeClr val="tx1"/>
                </a:solidFill>
              </a:rPr>
              <a:t>Teaching and Learning – Challenge pupils more consistently to apply their skills at an appropriate level across the curriculum, through high quality approaches to teaching and learning. </a:t>
            </a:r>
          </a:p>
          <a:p>
            <a:pPr marL="0" indent="0">
              <a:lnSpc>
                <a:spcPct val="110000"/>
              </a:lnSpc>
              <a:spcBef>
                <a:spcPts val="2500"/>
              </a:spcBef>
              <a:buNone/>
            </a:pPr>
            <a:r>
              <a:rPr lang="en-GB" sz="3600" b="1" u="sng" dirty="0">
                <a:solidFill>
                  <a:schemeClr val="tx1"/>
                </a:solidFill>
                <a:hlinkClick r:id="rId5">
                  <a:extLst>
                    <a:ext uri="{A12FA001-AC4F-418D-AE19-62706E023703}">
                      <ahyp:hlinkClr xmlns:ahyp="http://schemas.microsoft.com/office/drawing/2018/hyperlinkcolor" val="tx"/>
                    </a:ext>
                  </a:extLst>
                </a:hlinkClick>
              </a:rPr>
              <a:t>Priority 2 -</a:t>
            </a:r>
            <a:r>
              <a:rPr lang="en-GB" sz="3600" b="1" u="sng" dirty="0">
                <a:solidFill>
                  <a:schemeClr val="tx1"/>
                </a:solidFill>
              </a:rPr>
              <a:t> </a:t>
            </a:r>
            <a:r>
              <a:rPr lang="en-GB" sz="3600" b="1" dirty="0">
                <a:solidFill>
                  <a:schemeClr val="tx1"/>
                </a:solidFill>
              </a:rPr>
              <a:t>Well-being, care, support and guidance – Ensure pupils attend school, develop their ability to reflect and improve and take responsibility for their learning.</a:t>
            </a:r>
          </a:p>
          <a:p>
            <a:pPr marL="0" indent="0">
              <a:lnSpc>
                <a:spcPct val="110000"/>
              </a:lnSpc>
              <a:spcBef>
                <a:spcPts val="2500"/>
              </a:spcBef>
              <a:buNone/>
            </a:pPr>
            <a:r>
              <a:rPr lang="en-GB" sz="3600" b="1" u="sng" dirty="0">
                <a:solidFill>
                  <a:schemeClr val="tx1"/>
                </a:solidFill>
                <a:hlinkClick r:id="rId6">
                  <a:extLst>
                    <a:ext uri="{A12FA001-AC4F-418D-AE19-62706E023703}">
                      <ahyp:hlinkClr xmlns:ahyp="http://schemas.microsoft.com/office/drawing/2018/hyperlinkcolor" val="tx"/>
                    </a:ext>
                  </a:extLst>
                </a:hlinkClick>
              </a:rPr>
              <a:t>Priority 3 -</a:t>
            </a:r>
            <a:r>
              <a:rPr lang="en-GB" sz="3600" b="1" dirty="0">
                <a:solidFill>
                  <a:schemeClr val="tx1"/>
                </a:solidFill>
              </a:rPr>
              <a:t> Leading and Improving – </a:t>
            </a:r>
            <a:br>
              <a:rPr lang="en-GB" sz="3600" b="1" dirty="0">
                <a:solidFill>
                  <a:schemeClr val="tx1"/>
                </a:solidFill>
              </a:rPr>
            </a:br>
            <a:r>
              <a:rPr lang="en-GB" sz="3600" b="1" dirty="0">
                <a:solidFill>
                  <a:schemeClr val="tx1"/>
                </a:solidFill>
              </a:rPr>
              <a:t>Sharpen self-evaluation and improvement processes so that the school has a clear understanding of their impact on outcomes for pupils.</a:t>
            </a:r>
            <a:endParaRPr lang="en-GB" sz="3600" dirty="0">
              <a:solidFill>
                <a:schemeClr val="tx1"/>
              </a:solidFill>
            </a:endParaRPr>
          </a:p>
          <a:p>
            <a:pPr marL="0" indent="0">
              <a:lnSpc>
                <a:spcPct val="110000"/>
              </a:lnSpc>
              <a:spcBef>
                <a:spcPts val="2500"/>
              </a:spcBef>
              <a:buFont typeface="Arial" panose="020B0604020202020204" pitchFamily="34" charset="0"/>
              <a:buNone/>
            </a:pPr>
            <a:endParaRPr lang="en-US" dirty="0"/>
          </a:p>
        </p:txBody>
      </p:sp>
      <p:pic>
        <p:nvPicPr>
          <p:cNvPr id="5" name="Graphic 4" descr="House with solid fill">
            <a:hlinkClick r:id="rId7" action="ppaction://hlinksldjump"/>
            <a:extLst>
              <a:ext uri="{FF2B5EF4-FFF2-40B4-BE49-F238E27FC236}">
                <a16:creationId xmlns:a16="http://schemas.microsoft.com/office/drawing/2014/main" id="{FA600777-0CCD-4647-BA98-702BB582EEAA}"/>
              </a:ext>
            </a:extLst>
          </p:cNvPr>
          <p:cNvPicPr>
            <a:picLocks noChangeAspect="1"/>
          </p:cNvPicPr>
          <p:nvPr/>
        </p:nvPicPr>
        <p:blipFill>
          <a:blip r:embed="rId8">
            <a:extLst>
              <a:ext uri="{28A0092B-C50C-407E-A947-70E740481C1C}">
                <a14:useLocalDpi xmlns:a14="http://schemas.microsoft.com/office/drawing/2010/main" val="0"/>
              </a:ext>
              <a:ext uri="{96DAC541-7B7A-43D3-8B79-37D633B846F1}">
                <asvg:svgBlip xmlns:asvg="http://schemas.microsoft.com/office/drawing/2016/SVG/main" r:embed="rId9"/>
              </a:ext>
            </a:extLst>
          </a:blip>
          <a:stretch>
            <a:fillRect/>
          </a:stretch>
        </p:blipFill>
        <p:spPr>
          <a:xfrm>
            <a:off x="152400" y="6161604"/>
            <a:ext cx="609600" cy="543996"/>
          </a:xfrm>
          <a:prstGeom prst="rect">
            <a:avLst/>
          </a:prstGeom>
        </p:spPr>
      </p:pic>
    </p:spTree>
    <p:extLst>
      <p:ext uri="{BB962C8B-B14F-4D97-AF65-F5344CB8AC3E}">
        <p14:creationId xmlns:p14="http://schemas.microsoft.com/office/powerpoint/2010/main" val="960012375"/>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250"/>
                                  </p:stCondLst>
                                  <p:iterate>
                                    <p:tmPct val="10000"/>
                                  </p:iterate>
                                  <p:childTnLst>
                                    <p:set>
                                      <p:cBhvr>
                                        <p:cTn id="6" dur="1" fill="hold">
                                          <p:stCondLst>
                                            <p:cond delay="0"/>
                                          </p:stCondLst>
                                        </p:cTn>
                                        <p:tgtEl>
                                          <p:spTgt spid="4"/>
                                        </p:tgtEl>
                                        <p:attrNameLst>
                                          <p:attrName>style.visibility</p:attrName>
                                        </p:attrNameLst>
                                      </p:cBhvr>
                                      <p:to>
                                        <p:strVal val="visible"/>
                                      </p:to>
                                    </p:set>
                                    <p:animEffect transition="in" filter="fade">
                                      <p:cBhvr>
                                        <p:cTn id="7" dur="250"/>
                                        <p:tgtEl>
                                          <p:spTgt spid="4"/>
                                        </p:tgtEl>
                                      </p:cBhvr>
                                    </p:animEffect>
                                    <p:anim calcmode="lin" valueType="num">
                                      <p:cBhvr>
                                        <p:cTn id="8" dur="250" fill="hold"/>
                                        <p:tgtEl>
                                          <p:spTgt spid="4"/>
                                        </p:tgtEl>
                                        <p:attrNameLst>
                                          <p:attrName>ppt_x</p:attrName>
                                        </p:attrNameLst>
                                      </p:cBhvr>
                                      <p:tavLst>
                                        <p:tav tm="0">
                                          <p:val>
                                            <p:strVal val="#ppt_x"/>
                                          </p:val>
                                        </p:tav>
                                        <p:tav tm="100000">
                                          <p:val>
                                            <p:strVal val="#ppt_x"/>
                                          </p:val>
                                        </p:tav>
                                      </p:tavLst>
                                    </p:anim>
                                    <p:anim calcmode="lin" valueType="num">
                                      <p:cBhvr>
                                        <p:cTn id="9" dur="25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FF2431-8596-4BD1-8461-EA066BCEC24F}"/>
              </a:ext>
            </a:extLst>
          </p:cNvPr>
          <p:cNvSpPr>
            <a:spLocks noGrp="1"/>
          </p:cNvSpPr>
          <p:nvPr>
            <p:ph type="title"/>
          </p:nvPr>
        </p:nvSpPr>
        <p:spPr>
          <a:xfrm>
            <a:off x="3962400" y="437043"/>
            <a:ext cx="7305005" cy="972657"/>
          </a:xfrm>
        </p:spPr>
        <p:txBody>
          <a:bodyPr/>
          <a:lstStyle/>
          <a:p>
            <a:r>
              <a:rPr lang="en-GB" dirty="0"/>
              <a:t>Child Friendly SDP</a:t>
            </a:r>
          </a:p>
        </p:txBody>
      </p:sp>
      <p:pic>
        <p:nvPicPr>
          <p:cNvPr id="6" name="Content Placeholder 5">
            <a:extLst>
              <a:ext uri="{FF2B5EF4-FFF2-40B4-BE49-F238E27FC236}">
                <a16:creationId xmlns:a16="http://schemas.microsoft.com/office/drawing/2014/main" id="{0E9072DB-D626-418E-9E1D-0F4B249391E5}"/>
              </a:ext>
            </a:extLst>
          </p:cNvPr>
          <p:cNvPicPr>
            <a:picLocks noGrp="1" noChangeAspect="1"/>
          </p:cNvPicPr>
          <p:nvPr>
            <p:ph sz="quarter" idx="14"/>
          </p:nvPr>
        </p:nvPicPr>
        <p:blipFill>
          <a:blip r:embed="rId2"/>
          <a:stretch>
            <a:fillRect/>
          </a:stretch>
        </p:blipFill>
        <p:spPr>
          <a:xfrm>
            <a:off x="3542518" y="1600200"/>
            <a:ext cx="7924800" cy="4897679"/>
          </a:xfrm>
        </p:spPr>
      </p:pic>
      <p:sp>
        <p:nvSpPr>
          <p:cNvPr id="4" name="Picture Placeholder 3">
            <a:extLst>
              <a:ext uri="{FF2B5EF4-FFF2-40B4-BE49-F238E27FC236}">
                <a16:creationId xmlns:a16="http://schemas.microsoft.com/office/drawing/2014/main" id="{1BF0A4A9-EAEA-C9BE-2530-80DD3F87D59C}"/>
              </a:ext>
            </a:extLst>
          </p:cNvPr>
          <p:cNvSpPr>
            <a:spLocks noGrp="1"/>
          </p:cNvSpPr>
          <p:nvPr>
            <p:ph type="pic" sz="quarter" idx="15"/>
          </p:nvPr>
        </p:nvSpPr>
        <p:spPr>
          <a:xfrm>
            <a:off x="15782" y="146039"/>
            <a:ext cx="3493008" cy="6107204"/>
          </a:xfrm>
        </p:spPr>
      </p:sp>
      <p:pic>
        <p:nvPicPr>
          <p:cNvPr id="7" name="Picture 6">
            <a:extLst>
              <a:ext uri="{FF2B5EF4-FFF2-40B4-BE49-F238E27FC236}">
                <a16:creationId xmlns:a16="http://schemas.microsoft.com/office/drawing/2014/main" id="{D0FC9DC0-A776-200C-0F6D-51B98A3ABF37}"/>
              </a:ext>
            </a:extLst>
          </p:cNvPr>
          <p:cNvPicPr>
            <a:picLocks noChangeAspect="1"/>
          </p:cNvPicPr>
          <p:nvPr/>
        </p:nvPicPr>
        <p:blipFill>
          <a:blip r:embed="rId3"/>
          <a:stretch>
            <a:fillRect/>
          </a:stretch>
        </p:blipFill>
        <p:spPr>
          <a:xfrm>
            <a:off x="16239" y="604756"/>
            <a:ext cx="3476769" cy="1671905"/>
          </a:xfrm>
          <a:prstGeom prst="rect">
            <a:avLst/>
          </a:prstGeom>
        </p:spPr>
      </p:pic>
      <p:pic>
        <p:nvPicPr>
          <p:cNvPr id="12" name="Picture 11">
            <a:extLst>
              <a:ext uri="{FF2B5EF4-FFF2-40B4-BE49-F238E27FC236}">
                <a16:creationId xmlns:a16="http://schemas.microsoft.com/office/drawing/2014/main" id="{644637B1-DCFF-E0B9-97E1-3F89E04D3A63}"/>
              </a:ext>
            </a:extLst>
          </p:cNvPr>
          <p:cNvPicPr>
            <a:picLocks noChangeAspect="1"/>
          </p:cNvPicPr>
          <p:nvPr/>
        </p:nvPicPr>
        <p:blipFill>
          <a:blip r:embed="rId4"/>
          <a:stretch>
            <a:fillRect/>
          </a:stretch>
        </p:blipFill>
        <p:spPr>
          <a:xfrm>
            <a:off x="35769" y="2657662"/>
            <a:ext cx="3372177" cy="1533338"/>
          </a:xfrm>
          <a:prstGeom prst="rect">
            <a:avLst/>
          </a:prstGeom>
        </p:spPr>
      </p:pic>
      <p:pic>
        <p:nvPicPr>
          <p:cNvPr id="14" name="Picture 13">
            <a:extLst>
              <a:ext uri="{FF2B5EF4-FFF2-40B4-BE49-F238E27FC236}">
                <a16:creationId xmlns:a16="http://schemas.microsoft.com/office/drawing/2014/main" id="{BFA3338F-5D28-26A2-780A-CDBB686C93B9}"/>
              </a:ext>
            </a:extLst>
          </p:cNvPr>
          <p:cNvPicPr>
            <a:picLocks noChangeAspect="1"/>
          </p:cNvPicPr>
          <p:nvPr/>
        </p:nvPicPr>
        <p:blipFill>
          <a:blip r:embed="rId5"/>
          <a:stretch>
            <a:fillRect/>
          </a:stretch>
        </p:blipFill>
        <p:spPr>
          <a:xfrm>
            <a:off x="139991" y="4572000"/>
            <a:ext cx="3229264" cy="1176313"/>
          </a:xfrm>
          <a:prstGeom prst="rect">
            <a:avLst/>
          </a:prstGeom>
        </p:spPr>
      </p:pic>
    </p:spTree>
    <p:extLst>
      <p:ext uri="{BB962C8B-B14F-4D97-AF65-F5344CB8AC3E}">
        <p14:creationId xmlns:p14="http://schemas.microsoft.com/office/powerpoint/2010/main" val="185166577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3CEA27-4584-E8F2-EA85-154BC44D09AD}"/>
              </a:ext>
            </a:extLst>
          </p:cNvPr>
          <p:cNvSpPr>
            <a:spLocks noGrp="1"/>
          </p:cNvSpPr>
          <p:nvPr>
            <p:ph type="title"/>
          </p:nvPr>
        </p:nvSpPr>
        <p:spPr/>
        <p:txBody>
          <a:bodyPr anchor="b">
            <a:normAutofit/>
          </a:bodyPr>
          <a:lstStyle/>
          <a:p>
            <a:r>
              <a:rPr lang="en-US"/>
              <a:t>Detailed Strategic Priorities</a:t>
            </a:r>
          </a:p>
        </p:txBody>
      </p:sp>
    </p:spTree>
    <p:extLst>
      <p:ext uri="{BB962C8B-B14F-4D97-AF65-F5344CB8AC3E}">
        <p14:creationId xmlns:p14="http://schemas.microsoft.com/office/powerpoint/2010/main" val="285785382"/>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0D454F-7B8D-F3EF-F86C-8EE2E73E336D}"/>
              </a:ext>
            </a:extLst>
          </p:cNvPr>
          <p:cNvSpPr>
            <a:spLocks noGrp="1"/>
          </p:cNvSpPr>
          <p:nvPr>
            <p:ph type="title"/>
          </p:nvPr>
        </p:nvSpPr>
        <p:spPr/>
        <p:txBody>
          <a:bodyPr anchor="t">
            <a:normAutofit fontScale="90000"/>
          </a:bodyPr>
          <a:lstStyle/>
          <a:p>
            <a:br>
              <a:rPr lang="en-US" b="1" u="sng" dirty="0">
                <a:latin typeface="Arial Rounded MT Bold" panose="020F0704030504030204" pitchFamily="34" charset="0"/>
              </a:rPr>
            </a:br>
            <a:r>
              <a:rPr lang="en-US" b="1" u="sng" dirty="0">
                <a:latin typeface="Arial Rounded MT Bold" panose="020F0704030504030204" pitchFamily="34" charset="0"/>
              </a:rPr>
              <a:t>Priority 1</a:t>
            </a:r>
            <a:br>
              <a:rPr lang="en-US" b="1" dirty="0">
                <a:latin typeface="Arial Rounded MT Bold" panose="020F0704030504030204" pitchFamily="34" charset="0"/>
              </a:rPr>
            </a:br>
            <a:r>
              <a:rPr lang="en-GB" sz="2700" b="1" dirty="0">
                <a:solidFill>
                  <a:schemeClr val="tx1"/>
                </a:solidFill>
                <a:latin typeface="Arial Rounded MT Bold" panose="020F0704030504030204" pitchFamily="34" charset="0"/>
              </a:rPr>
              <a:t>Teaching and Learning –challenge pupils more consistently to apply their skills at an appropriate level across the curriculum, THROUGH HIGH QUALITY APPROACHES TO TEACHING AND </a:t>
            </a:r>
            <a:r>
              <a:rPr lang="en-GB" sz="2700" b="1" dirty="0" err="1">
                <a:solidFill>
                  <a:schemeClr val="tx1"/>
                </a:solidFill>
                <a:latin typeface="Arial Rounded MT Bold" panose="020F0704030504030204" pitchFamily="34" charset="0"/>
              </a:rPr>
              <a:t>lEARNING</a:t>
            </a:r>
            <a:r>
              <a:rPr lang="en-GB" sz="2700" b="1" dirty="0">
                <a:solidFill>
                  <a:schemeClr val="tx1"/>
                </a:solidFill>
                <a:latin typeface="Arial Rounded MT Bold" panose="020F0704030504030204" pitchFamily="34" charset="0"/>
              </a:rPr>
              <a:t>. </a:t>
            </a:r>
            <a:br>
              <a:rPr lang="en-GB" sz="3200" dirty="0">
                <a:effectLst/>
                <a:latin typeface="Times New Roman" panose="02020603050405020304" pitchFamily="18" charset="0"/>
                <a:ea typeface="Calibri" panose="020F0502020204030204" pitchFamily="34" charset="0"/>
              </a:rPr>
            </a:br>
            <a:br>
              <a:rPr lang="en-US" b="1" dirty="0">
                <a:latin typeface="Arial Rounded MT Bold" panose="020F0704030504030204" pitchFamily="34" charset="0"/>
              </a:rPr>
            </a:br>
            <a:endParaRPr lang="en-US" dirty="0"/>
          </a:p>
        </p:txBody>
      </p:sp>
      <p:pic>
        <p:nvPicPr>
          <p:cNvPr id="10" name="Picture 9">
            <a:extLst>
              <a:ext uri="{FF2B5EF4-FFF2-40B4-BE49-F238E27FC236}">
                <a16:creationId xmlns:a16="http://schemas.microsoft.com/office/drawing/2014/main" id="{755EFD16-555C-4D37-9630-9DB3D42238FA}"/>
              </a:ext>
            </a:extLst>
          </p:cNvPr>
          <p:cNvPicPr>
            <a:picLocks noChangeAspect="1"/>
          </p:cNvPicPr>
          <p:nvPr/>
        </p:nvPicPr>
        <p:blipFill>
          <a:blip r:embed="rId3"/>
          <a:stretch>
            <a:fillRect/>
          </a:stretch>
        </p:blipFill>
        <p:spPr>
          <a:xfrm>
            <a:off x="5715000" y="995023"/>
            <a:ext cx="6106377" cy="4867954"/>
          </a:xfrm>
          <a:prstGeom prst="rect">
            <a:avLst/>
          </a:prstGeom>
        </p:spPr>
      </p:pic>
      <p:pic>
        <p:nvPicPr>
          <p:cNvPr id="4" name="Graphic 3" descr="House with solid fill">
            <a:hlinkClick r:id="rId4" action="ppaction://hlinksldjump"/>
            <a:extLst>
              <a:ext uri="{FF2B5EF4-FFF2-40B4-BE49-F238E27FC236}">
                <a16:creationId xmlns:a16="http://schemas.microsoft.com/office/drawing/2014/main" id="{F42D4690-94E6-4495-A7A2-2457612D7F33}"/>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152400" y="6161604"/>
            <a:ext cx="609600" cy="543996"/>
          </a:xfrm>
          <a:prstGeom prst="rect">
            <a:avLst/>
          </a:prstGeom>
        </p:spPr>
      </p:pic>
    </p:spTree>
    <p:extLst>
      <p:ext uri="{BB962C8B-B14F-4D97-AF65-F5344CB8AC3E}">
        <p14:creationId xmlns:p14="http://schemas.microsoft.com/office/powerpoint/2010/main" val="2469753819"/>
      </p:ext>
    </p:extLst>
  </p:cSld>
  <p:clrMapOvr>
    <a:masterClrMapping/>
  </p:clrMapOvr>
  <p:transition>
    <p:fade/>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3FB3A5-E843-C9B2-18C9-0351B29738B3}"/>
            </a:ext>
          </a:extLst>
        </p:cNvPr>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DE628509-12EB-6A81-5536-A69BC01AD42B}"/>
              </a:ext>
            </a:extLst>
          </p:cNvPr>
          <p:cNvPicPr>
            <a:picLocks noGrp="1" noChangeAspect="1"/>
          </p:cNvPicPr>
          <p:nvPr>
            <p:ph type="pic" sz="quarter" idx="15"/>
          </p:nvPr>
        </p:nvPicPr>
        <p:blipFill>
          <a:blip r:embed="rId3">
            <a:extLst>
              <a:ext uri="{28A0092B-C50C-407E-A947-70E740481C1C}">
                <a14:useLocalDpi xmlns:a14="http://schemas.microsoft.com/office/drawing/2010/main" val="0"/>
              </a:ext>
            </a:extLst>
          </a:blip>
          <a:srcRect t="14064" b="14064"/>
          <a:stretch/>
        </p:blipFill>
        <p:spPr>
          <a:xfrm>
            <a:off x="0" y="1"/>
            <a:ext cx="3124200" cy="1905000"/>
          </a:xfrm>
        </p:spPr>
      </p:pic>
      <p:graphicFrame>
        <p:nvGraphicFramePr>
          <p:cNvPr id="11" name="Content Placeholder 10">
            <a:extLst>
              <a:ext uri="{FF2B5EF4-FFF2-40B4-BE49-F238E27FC236}">
                <a16:creationId xmlns:a16="http://schemas.microsoft.com/office/drawing/2014/main" id="{D048E935-E31E-AFF9-FE59-1F1DDB5509F5}"/>
              </a:ext>
            </a:extLst>
          </p:cNvPr>
          <p:cNvGraphicFramePr>
            <a:graphicFrameLocks noGrp="1"/>
          </p:cNvGraphicFramePr>
          <p:nvPr>
            <p:ph sz="quarter" idx="14"/>
            <p:extLst>
              <p:ext uri="{D42A27DB-BD31-4B8C-83A1-F6EECF244321}">
                <p14:modId xmlns:p14="http://schemas.microsoft.com/office/powerpoint/2010/main" val="2911294725"/>
              </p:ext>
            </p:extLst>
          </p:nvPr>
        </p:nvGraphicFramePr>
        <p:xfrm>
          <a:off x="266712" y="1933380"/>
          <a:ext cx="11658576" cy="4851109"/>
        </p:xfrm>
        <a:graphic>
          <a:graphicData uri="http://schemas.openxmlformats.org/drawingml/2006/table">
            <a:tbl>
              <a:tblPr firstRow="1" firstCol="1" bandRow="1">
                <a:tableStyleId>{5C22544A-7EE6-4342-B048-85BDC9FD1C3A}</a:tableStyleId>
              </a:tblPr>
              <a:tblGrid>
                <a:gridCol w="1137778">
                  <a:extLst>
                    <a:ext uri="{9D8B030D-6E8A-4147-A177-3AD203B41FA5}">
                      <a16:colId xmlns:a16="http://schemas.microsoft.com/office/drawing/2014/main" val="749082422"/>
                    </a:ext>
                  </a:extLst>
                </a:gridCol>
                <a:gridCol w="855945">
                  <a:extLst>
                    <a:ext uri="{9D8B030D-6E8A-4147-A177-3AD203B41FA5}">
                      <a16:colId xmlns:a16="http://schemas.microsoft.com/office/drawing/2014/main" val="3038653344"/>
                    </a:ext>
                  </a:extLst>
                </a:gridCol>
                <a:gridCol w="6607477">
                  <a:extLst>
                    <a:ext uri="{9D8B030D-6E8A-4147-A177-3AD203B41FA5}">
                      <a16:colId xmlns:a16="http://schemas.microsoft.com/office/drawing/2014/main" val="1471081294"/>
                    </a:ext>
                  </a:extLst>
                </a:gridCol>
                <a:gridCol w="563670">
                  <a:extLst>
                    <a:ext uri="{9D8B030D-6E8A-4147-A177-3AD203B41FA5}">
                      <a16:colId xmlns:a16="http://schemas.microsoft.com/office/drawing/2014/main" val="1407728861"/>
                    </a:ext>
                  </a:extLst>
                </a:gridCol>
                <a:gridCol w="299568">
                  <a:extLst>
                    <a:ext uri="{9D8B030D-6E8A-4147-A177-3AD203B41FA5}">
                      <a16:colId xmlns:a16="http://schemas.microsoft.com/office/drawing/2014/main" val="91046603"/>
                    </a:ext>
                  </a:extLst>
                </a:gridCol>
                <a:gridCol w="551142">
                  <a:extLst>
                    <a:ext uri="{9D8B030D-6E8A-4147-A177-3AD203B41FA5}">
                      <a16:colId xmlns:a16="http://schemas.microsoft.com/office/drawing/2014/main" val="518082189"/>
                    </a:ext>
                  </a:extLst>
                </a:gridCol>
                <a:gridCol w="1642996">
                  <a:extLst>
                    <a:ext uri="{9D8B030D-6E8A-4147-A177-3AD203B41FA5}">
                      <a16:colId xmlns:a16="http://schemas.microsoft.com/office/drawing/2014/main" val="1926326638"/>
                    </a:ext>
                  </a:extLst>
                </a:gridCol>
              </a:tblGrid>
              <a:tr h="733026">
                <a:tc>
                  <a:txBody>
                    <a:bodyPr/>
                    <a:lstStyle/>
                    <a:p>
                      <a:r>
                        <a:rPr lang="en-GB" sz="600" dirty="0">
                          <a:effectLst/>
                        </a:rPr>
                        <a:t>Sub Priorities</a:t>
                      </a:r>
                    </a:p>
                    <a:p>
                      <a:pPr lvl="0">
                        <a:buNone/>
                      </a:pPr>
                      <a:endParaRPr lang="en-GB" sz="600" dirty="0">
                        <a:effectLst/>
                      </a:endParaRPr>
                    </a:p>
                    <a:p>
                      <a:pPr lvl="0">
                        <a:buNone/>
                      </a:pPr>
                      <a:endParaRPr lang="en-GB" sz="600" dirty="0">
                        <a:effectLst/>
                      </a:endParaRPr>
                    </a:p>
                    <a:p>
                      <a:pPr lvl="0">
                        <a:buNone/>
                      </a:pPr>
                      <a:r>
                        <a:rPr lang="en-GB" sz="1000" b="1" i="0" u="none" strike="noStrike" noProof="0" dirty="0">
                          <a:solidFill>
                            <a:srgbClr val="FFFFFF"/>
                          </a:solidFill>
                          <a:effectLst/>
                          <a:latin typeface="Century Gothic"/>
                        </a:rPr>
                        <a:t>Estyn Recommendation</a:t>
                      </a:r>
                      <a:endParaRPr lang="en-GB" sz="1000" dirty="0"/>
                    </a:p>
                  </a:txBody>
                  <a:tcPr marL="8838" marR="8838" marT="0" marB="0">
                    <a:solidFill>
                      <a:srgbClr val="FFC000"/>
                    </a:solidFill>
                  </a:tcPr>
                </a:tc>
                <a:tc>
                  <a:txBody>
                    <a:bodyPr/>
                    <a:lstStyle/>
                    <a:p>
                      <a:r>
                        <a:rPr lang="en-GB" sz="600" dirty="0">
                          <a:effectLst/>
                        </a:rPr>
                        <a:t>Intended Impact/</a:t>
                      </a:r>
                    </a:p>
                    <a:p>
                      <a:r>
                        <a:rPr lang="en-GB" sz="600" dirty="0">
                          <a:effectLst/>
                        </a:rPr>
                        <a:t>Success Criteria</a:t>
                      </a:r>
                      <a:endParaRPr lang="en-GB" sz="600" dirty="0">
                        <a:effectLst/>
                        <a:latin typeface="Times New Roman"/>
                        <a:ea typeface="Calibri"/>
                      </a:endParaRPr>
                    </a:p>
                  </a:txBody>
                  <a:tcPr marL="8838" marR="8838" marT="0" marB="0">
                    <a:solidFill>
                      <a:srgbClr val="FFC000"/>
                    </a:solidFill>
                  </a:tcPr>
                </a:tc>
                <a:tc>
                  <a:txBody>
                    <a:bodyPr/>
                    <a:lstStyle/>
                    <a:p>
                      <a:r>
                        <a:rPr lang="en-GB" sz="600" dirty="0">
                          <a:effectLst/>
                        </a:rPr>
                        <a:t>Key Actions</a:t>
                      </a:r>
                      <a:endParaRPr lang="en-GB" sz="600">
                        <a:effectLst/>
                        <a:latin typeface="Times New Roman"/>
                        <a:ea typeface="Calibri"/>
                      </a:endParaRPr>
                    </a:p>
                  </a:txBody>
                  <a:tcPr marL="8838" marR="8838" marT="0" marB="0">
                    <a:solidFill>
                      <a:srgbClr val="FFC000"/>
                    </a:solidFill>
                  </a:tcPr>
                </a:tc>
                <a:tc>
                  <a:txBody>
                    <a:bodyPr/>
                    <a:lstStyle/>
                    <a:p>
                      <a:r>
                        <a:rPr lang="en-GB" sz="600" dirty="0">
                          <a:effectLst/>
                        </a:rPr>
                        <a:t>Lead Person</a:t>
                      </a:r>
                    </a:p>
                    <a:p>
                      <a:r>
                        <a:rPr lang="en-GB" sz="600" dirty="0">
                          <a:effectLst/>
                        </a:rPr>
                        <a:t>(to include governors)</a:t>
                      </a:r>
                      <a:endParaRPr lang="en-GB" sz="600">
                        <a:effectLst/>
                        <a:latin typeface="Times New Roman"/>
                        <a:ea typeface="Calibri"/>
                      </a:endParaRPr>
                    </a:p>
                  </a:txBody>
                  <a:tcPr marL="8838" marR="8838" marT="0" marB="0">
                    <a:solidFill>
                      <a:srgbClr val="FFC000"/>
                    </a:solidFill>
                  </a:tcPr>
                </a:tc>
                <a:tc>
                  <a:txBody>
                    <a:bodyPr/>
                    <a:lstStyle/>
                    <a:p>
                      <a:r>
                        <a:rPr lang="en-GB" sz="600" dirty="0">
                          <a:effectLst/>
                        </a:rPr>
                        <a:t>Time-</a:t>
                      </a:r>
                      <a:endParaRPr lang="en-GB" sz="600" dirty="0">
                        <a:effectLst/>
                        <a:latin typeface="Times New Roman"/>
                        <a:ea typeface="Calibri"/>
                      </a:endParaRPr>
                    </a:p>
                    <a:p>
                      <a:pPr lvl="0">
                        <a:buNone/>
                      </a:pPr>
                      <a:r>
                        <a:rPr lang="en-GB" sz="600" dirty="0">
                          <a:effectLst/>
                        </a:rPr>
                        <a:t>line</a:t>
                      </a:r>
                      <a:endParaRPr lang="en-GB" sz="600" dirty="0">
                        <a:effectLst/>
                        <a:latin typeface="Times New Roman"/>
                        <a:ea typeface="Calibri"/>
                      </a:endParaRPr>
                    </a:p>
                  </a:txBody>
                  <a:tcPr marL="8838" marR="8838" marT="0" marB="0">
                    <a:solidFill>
                      <a:srgbClr val="FFC000"/>
                    </a:solidFill>
                  </a:tcPr>
                </a:tc>
                <a:tc>
                  <a:txBody>
                    <a:bodyPr/>
                    <a:lstStyle/>
                    <a:p>
                      <a:r>
                        <a:rPr lang="en-GB" sz="600" dirty="0">
                          <a:effectLst/>
                        </a:rPr>
                        <a:t>Funding</a:t>
                      </a:r>
                    </a:p>
                    <a:p>
                      <a:r>
                        <a:rPr lang="en-GB" sz="600" dirty="0">
                          <a:effectLst/>
                        </a:rPr>
                        <a:t>(to include grant funding)</a:t>
                      </a:r>
                      <a:endParaRPr lang="en-GB" sz="600">
                        <a:effectLst/>
                        <a:latin typeface="Times New Roman"/>
                        <a:ea typeface="Calibri"/>
                      </a:endParaRPr>
                    </a:p>
                  </a:txBody>
                  <a:tcPr marL="8838" marR="8838" marT="0" marB="0">
                    <a:solidFill>
                      <a:srgbClr val="FFC000"/>
                    </a:solidFill>
                  </a:tcPr>
                </a:tc>
                <a:tc>
                  <a:txBody>
                    <a:bodyPr/>
                    <a:lstStyle/>
                    <a:p>
                      <a:r>
                        <a:rPr lang="en-GB" sz="600" dirty="0">
                          <a:effectLst/>
                        </a:rPr>
                        <a:t>Link to Monitoring/Self Evaluation Activities that will give you evidence of impact on pupils</a:t>
                      </a:r>
                    </a:p>
                    <a:p>
                      <a:r>
                        <a:rPr lang="en-GB" sz="600" dirty="0">
                          <a:effectLst/>
                        </a:rPr>
                        <a:t>(Reference documents or pages of documents from quality assurance timetable)</a:t>
                      </a:r>
                      <a:endParaRPr lang="en-GB" sz="600" dirty="0">
                        <a:effectLst/>
                        <a:latin typeface="Times New Roman"/>
                        <a:ea typeface="Calibri"/>
                      </a:endParaRPr>
                    </a:p>
                  </a:txBody>
                  <a:tcPr marL="8838" marR="8838" marT="0" marB="0">
                    <a:solidFill>
                      <a:srgbClr val="FFC000"/>
                    </a:solidFill>
                  </a:tcPr>
                </a:tc>
                <a:extLst>
                  <a:ext uri="{0D108BD9-81ED-4DB2-BD59-A6C34878D82A}">
                    <a16:rowId xmlns:a16="http://schemas.microsoft.com/office/drawing/2014/main" val="265590638"/>
                  </a:ext>
                </a:extLst>
              </a:tr>
              <a:tr h="2359068">
                <a:tc>
                  <a:txBody>
                    <a:bodyPr/>
                    <a:lstStyle/>
                    <a:p>
                      <a:r>
                        <a:rPr lang="en-GB" sz="800" dirty="0">
                          <a:effectLst/>
                        </a:rPr>
                        <a:t>a) To c</a:t>
                      </a:r>
                      <a:r>
                        <a:rPr lang="en-GB" sz="800" b="1" i="0" u="none" strike="noStrike" noProof="0" dirty="0">
                          <a:solidFill>
                            <a:srgbClr val="FFFFFF"/>
                          </a:solidFill>
                          <a:effectLst/>
                          <a:latin typeface="Century Gothic"/>
                        </a:rPr>
                        <a:t>hallenge pupils more consistently to apply their skills at an appropriate level across the curriculum.</a:t>
                      </a:r>
                      <a:endParaRPr lang="en-GB" sz="800" dirty="0">
                        <a:effectLst/>
                      </a:endParaRPr>
                    </a:p>
                  </a:txBody>
                  <a:tcPr marL="8838" marR="8838" marT="0" marB="0">
                    <a:solidFill>
                      <a:srgbClr val="FFC000"/>
                    </a:solidFill>
                  </a:tcPr>
                </a:tc>
                <a:tc>
                  <a:txBody>
                    <a:bodyPr/>
                    <a:lstStyle/>
                    <a:p>
                      <a:r>
                        <a:rPr lang="en-GB" sz="800" dirty="0">
                          <a:solidFill>
                            <a:schemeClr val="bg1"/>
                          </a:solidFill>
                          <a:effectLst/>
                        </a:rPr>
                        <a:t>Pupils offered/</a:t>
                      </a:r>
                    </a:p>
                    <a:p>
                      <a:r>
                        <a:rPr lang="en-GB" sz="800" dirty="0">
                          <a:solidFill>
                            <a:schemeClr val="bg1"/>
                          </a:solidFill>
                          <a:effectLst/>
                        </a:rPr>
                        <a:t>accessing tasks that challenge their skills at an appropriate level across the curriculum, both when learning indoors and outdoors.</a:t>
                      </a:r>
                    </a:p>
                    <a:p>
                      <a:r>
                        <a:rPr lang="en-GB" sz="800" dirty="0">
                          <a:solidFill>
                            <a:schemeClr val="bg1"/>
                          </a:solidFill>
                          <a:effectLst/>
                        </a:rPr>
                        <a:t>Pupils demonstrating increased confidence when applying their skills across the curriculum.</a:t>
                      </a:r>
                    </a:p>
                  </a:txBody>
                  <a:tcPr marL="8838" marR="8838" marT="0" marB="0">
                    <a:solidFill>
                      <a:schemeClr val="accent5">
                        <a:lumMod val="20000"/>
                        <a:lumOff val="80000"/>
                      </a:schemeClr>
                    </a:solidFill>
                  </a:tcPr>
                </a:tc>
                <a:tc>
                  <a:txBody>
                    <a:bodyPr/>
                    <a:lstStyle/>
                    <a:p>
                      <a:pPr lvl="0" algn="l">
                        <a:lnSpc>
                          <a:spcPct val="100000"/>
                        </a:lnSpc>
                        <a:spcBef>
                          <a:spcPts val="0"/>
                        </a:spcBef>
                        <a:spcAft>
                          <a:spcPts val="0"/>
                        </a:spcAft>
                        <a:buNone/>
                      </a:pPr>
                      <a:r>
                        <a:rPr lang="en-GB" sz="800" b="0" i="0" u="none" strike="noStrike" noProof="0">
                          <a:solidFill>
                            <a:schemeClr val="bg1"/>
                          </a:solidFill>
                          <a:effectLst/>
                          <a:latin typeface="Century Gothic"/>
                        </a:rPr>
                        <a:t>Additional </a:t>
                      </a:r>
                      <a:r>
                        <a:rPr lang="en-GB" sz="800" b="0" i="0" u="none" strike="noStrike" noProof="0" dirty="0">
                          <a:solidFill>
                            <a:schemeClr val="bg1"/>
                          </a:solidFill>
                          <a:effectLst/>
                          <a:latin typeface="Century Gothic"/>
                        </a:rPr>
                        <a:t>training for staff from the LA Performance Specialists.</a:t>
                      </a:r>
                    </a:p>
                    <a:p>
                      <a:pPr lvl="0" algn="l">
                        <a:lnSpc>
                          <a:spcPct val="100000"/>
                        </a:lnSpc>
                        <a:spcBef>
                          <a:spcPts val="0"/>
                        </a:spcBef>
                        <a:spcAft>
                          <a:spcPts val="0"/>
                        </a:spcAft>
                        <a:buNone/>
                      </a:pPr>
                      <a:r>
                        <a:rPr lang="en-GB" sz="800" b="0" i="0" u="none" strike="noStrike" noProof="0" dirty="0">
                          <a:solidFill>
                            <a:schemeClr val="bg1"/>
                          </a:solidFill>
                          <a:effectLst/>
                          <a:latin typeface="Century Gothic"/>
                        </a:rPr>
                        <a:t>Lower Phase </a:t>
                      </a:r>
                      <a:endParaRPr lang="en-US" sz="800" dirty="0">
                        <a:solidFill>
                          <a:schemeClr val="bg1"/>
                        </a:solidFill>
                      </a:endParaRPr>
                    </a:p>
                    <a:p>
                      <a:pPr lvl="0" algn="l">
                        <a:lnSpc>
                          <a:spcPct val="100000"/>
                        </a:lnSpc>
                        <a:spcBef>
                          <a:spcPts val="0"/>
                        </a:spcBef>
                        <a:spcAft>
                          <a:spcPts val="0"/>
                        </a:spcAft>
                        <a:buNone/>
                      </a:pPr>
                      <a:r>
                        <a:rPr lang="en-GB" sz="800" b="0" i="0" u="none" strike="noStrike" noProof="0" dirty="0">
                          <a:solidFill>
                            <a:schemeClr val="bg1"/>
                          </a:solidFill>
                          <a:effectLst/>
                          <a:latin typeface="Century Gothic"/>
                        </a:rPr>
                        <a:t>Lower Phase staff to ensure differentiated level of challenge offered. Staff to continue to observe and monitor pupil progress, noting which pupils access the higher level of challenge. Staff to ensure pupils can apply their </a:t>
                      </a:r>
                      <a:r>
                        <a:rPr lang="en-GB" sz="800" b="0" i="0" u="none" strike="noStrike" noProof="0" dirty="0">
                          <a:solidFill>
                            <a:schemeClr val="bg1"/>
                          </a:solidFill>
                          <a:effectLst/>
                          <a:latin typeface="+mn-lt"/>
                        </a:rPr>
                        <a:t>Literacy/ Numeracy and DCF skills </a:t>
                      </a:r>
                      <a:r>
                        <a:rPr lang="en-GB" sz="800" b="0" i="0" u="none" strike="noStrike" noProof="0" dirty="0">
                          <a:solidFill>
                            <a:schemeClr val="bg1"/>
                          </a:solidFill>
                          <a:effectLst/>
                          <a:latin typeface="Century Gothic"/>
                        </a:rPr>
                        <a:t>in focused lessons and the provision areas.</a:t>
                      </a:r>
                    </a:p>
                    <a:p>
                      <a:pPr lvl="0" algn="l">
                        <a:lnSpc>
                          <a:spcPct val="100000"/>
                        </a:lnSpc>
                        <a:spcBef>
                          <a:spcPts val="0"/>
                        </a:spcBef>
                        <a:spcAft>
                          <a:spcPts val="0"/>
                        </a:spcAft>
                        <a:buNone/>
                      </a:pPr>
                      <a:r>
                        <a:rPr lang="en-GB" sz="800" b="0" i="0" u="none" strike="noStrike" noProof="0" dirty="0">
                          <a:solidFill>
                            <a:schemeClr val="bg1"/>
                          </a:solidFill>
                          <a:effectLst/>
                          <a:latin typeface="Century Gothic"/>
                        </a:rPr>
                        <a:t>In addition staff to ensure the development of the physical skills of pupils (gross/fine motor) – via indoor and outdoor provision. </a:t>
                      </a:r>
                      <a:endParaRPr lang="en-GB" sz="800" dirty="0">
                        <a:solidFill>
                          <a:schemeClr val="bg1"/>
                        </a:solidFill>
                      </a:endParaRPr>
                    </a:p>
                    <a:p>
                      <a:pPr lvl="0" algn="l">
                        <a:lnSpc>
                          <a:spcPct val="100000"/>
                        </a:lnSpc>
                        <a:spcBef>
                          <a:spcPts val="0"/>
                        </a:spcBef>
                        <a:spcAft>
                          <a:spcPts val="0"/>
                        </a:spcAft>
                        <a:buNone/>
                      </a:pPr>
                      <a:r>
                        <a:rPr lang="en-GB" sz="800" b="0" i="0" u="none" strike="noStrike" noProof="0" dirty="0">
                          <a:solidFill>
                            <a:schemeClr val="bg1"/>
                          </a:solidFill>
                          <a:effectLst/>
                          <a:latin typeface="Century Gothic"/>
                        </a:rPr>
                        <a:t>Staff to continue to develop the Reception/Year 1 outdoor areas and garden in order to support outdoor learning opportunities and experiences for pupils.  </a:t>
                      </a:r>
                      <a:endParaRPr lang="en-GB" sz="800" dirty="0">
                        <a:solidFill>
                          <a:schemeClr val="bg1"/>
                        </a:solidFill>
                      </a:endParaRPr>
                    </a:p>
                    <a:p>
                      <a:pPr lvl="0" algn="l">
                        <a:lnSpc>
                          <a:spcPct val="100000"/>
                        </a:lnSpc>
                        <a:spcBef>
                          <a:spcPts val="0"/>
                        </a:spcBef>
                        <a:spcAft>
                          <a:spcPts val="0"/>
                        </a:spcAft>
                        <a:buNone/>
                      </a:pPr>
                      <a:endParaRPr lang="en-GB" sz="800" b="0" i="0" u="none" strike="noStrike" noProof="0" dirty="0">
                        <a:solidFill>
                          <a:schemeClr val="bg1"/>
                        </a:solidFill>
                        <a:effectLst/>
                        <a:latin typeface="Century Gothic"/>
                      </a:endParaRPr>
                    </a:p>
                    <a:p>
                      <a:pPr lvl="0" algn="l">
                        <a:lnSpc>
                          <a:spcPct val="100000"/>
                        </a:lnSpc>
                        <a:spcBef>
                          <a:spcPts val="0"/>
                        </a:spcBef>
                        <a:spcAft>
                          <a:spcPts val="0"/>
                        </a:spcAft>
                        <a:buNone/>
                      </a:pPr>
                      <a:r>
                        <a:rPr lang="en-GB" sz="800" b="0" i="0" u="none" strike="noStrike" noProof="0" dirty="0">
                          <a:solidFill>
                            <a:schemeClr val="bg1"/>
                          </a:solidFill>
                          <a:effectLst/>
                          <a:latin typeface="Century Gothic"/>
                        </a:rPr>
                        <a:t>Upper Phase</a:t>
                      </a:r>
                      <a:endParaRPr lang="en-GB" sz="800" dirty="0">
                        <a:solidFill>
                          <a:schemeClr val="bg1"/>
                        </a:solidFill>
                      </a:endParaRPr>
                    </a:p>
                    <a:p>
                      <a:pPr lvl="0" algn="l">
                        <a:lnSpc>
                          <a:spcPct val="100000"/>
                        </a:lnSpc>
                        <a:spcBef>
                          <a:spcPts val="0"/>
                        </a:spcBef>
                        <a:spcAft>
                          <a:spcPts val="0"/>
                        </a:spcAft>
                        <a:buNone/>
                      </a:pPr>
                      <a:r>
                        <a:rPr lang="en-GB" sz="800" b="0" i="0" u="none" strike="noStrike" noProof="0" dirty="0">
                          <a:solidFill>
                            <a:schemeClr val="bg1"/>
                          </a:solidFill>
                          <a:effectLst/>
                          <a:latin typeface="Century Gothic"/>
                        </a:rPr>
                        <a:t>To re-visit Focused tasks/Missions/skills challenges and how these are outlined/delivered. Practitioners to consider a carousel approach to skill development. Practitioners to monitor and intervene when needed to ensure those higher levels of challenge are being offered/accessed. </a:t>
                      </a:r>
                      <a:endParaRPr lang="en-GB" sz="800" dirty="0">
                        <a:solidFill>
                          <a:schemeClr val="bg1"/>
                        </a:solidFill>
                      </a:endParaRPr>
                    </a:p>
                    <a:p>
                      <a:pPr lvl="0" algn="l">
                        <a:lnSpc>
                          <a:spcPct val="100000"/>
                        </a:lnSpc>
                        <a:spcBef>
                          <a:spcPts val="0"/>
                        </a:spcBef>
                        <a:spcAft>
                          <a:spcPts val="0"/>
                        </a:spcAft>
                        <a:buNone/>
                      </a:pPr>
                      <a:endParaRPr lang="en-GB" sz="800" b="0" i="0" u="none" strike="noStrike" noProof="0" dirty="0">
                        <a:solidFill>
                          <a:schemeClr val="bg1"/>
                        </a:solidFill>
                        <a:effectLst/>
                        <a:latin typeface="Century Gothic"/>
                      </a:endParaRPr>
                    </a:p>
                    <a:p>
                      <a:pPr lvl="0" algn="l">
                        <a:lnSpc>
                          <a:spcPct val="100000"/>
                        </a:lnSpc>
                        <a:spcBef>
                          <a:spcPts val="0"/>
                        </a:spcBef>
                        <a:spcAft>
                          <a:spcPts val="0"/>
                        </a:spcAft>
                        <a:buNone/>
                      </a:pPr>
                      <a:r>
                        <a:rPr lang="en-GB" sz="800" b="0" i="0" u="none" strike="noStrike" noProof="0" dirty="0">
                          <a:solidFill>
                            <a:schemeClr val="bg1"/>
                          </a:solidFill>
                          <a:effectLst/>
                          <a:latin typeface="Century Gothic"/>
                        </a:rPr>
                        <a:t>Staff to utilise the updated Upper Phase proformas/templates – with skills identified / extension activities and learner and teacher assessment opportunities.   </a:t>
                      </a:r>
                    </a:p>
                    <a:p>
                      <a:pPr lvl="0" algn="l">
                        <a:lnSpc>
                          <a:spcPct val="100000"/>
                        </a:lnSpc>
                        <a:spcBef>
                          <a:spcPts val="0"/>
                        </a:spcBef>
                        <a:spcAft>
                          <a:spcPts val="0"/>
                        </a:spcAft>
                        <a:buNone/>
                      </a:pPr>
                      <a:r>
                        <a:rPr lang="en-GB" sz="800" b="0" i="0" u="none" strike="noStrike" noProof="0" dirty="0">
                          <a:solidFill>
                            <a:schemeClr val="bg1"/>
                          </a:solidFill>
                          <a:effectLst/>
                          <a:latin typeface="Century Gothic"/>
                        </a:rPr>
                        <a:t>Upper Phase staff to also consider further enhancing their provision to ensure they are offering the following resources/opportunities for pupils to access: </a:t>
                      </a:r>
                      <a:endParaRPr lang="en-GB" sz="800" dirty="0">
                        <a:solidFill>
                          <a:schemeClr val="bg1"/>
                        </a:solidFill>
                      </a:endParaRPr>
                    </a:p>
                    <a:p>
                      <a:pPr lvl="0" algn="l">
                        <a:lnSpc>
                          <a:spcPct val="100000"/>
                        </a:lnSpc>
                        <a:spcBef>
                          <a:spcPts val="0"/>
                        </a:spcBef>
                        <a:spcAft>
                          <a:spcPts val="0"/>
                        </a:spcAft>
                        <a:buNone/>
                      </a:pPr>
                      <a:r>
                        <a:rPr lang="en-GB" sz="800" b="0" i="0" u="none" strike="noStrike" noProof="0" dirty="0">
                          <a:solidFill>
                            <a:schemeClr val="bg1"/>
                          </a:solidFill>
                          <a:effectLst/>
                          <a:latin typeface="Century Gothic"/>
                        </a:rPr>
                        <a:t>Maths -  Cuisenaire / Numicon, Base Ten, Fraction board, Template boards, Challenges, Reasoning and problem-solving challenges </a:t>
                      </a:r>
                      <a:endParaRPr lang="en-GB" sz="800" dirty="0">
                        <a:solidFill>
                          <a:schemeClr val="bg1"/>
                        </a:solidFill>
                      </a:endParaRPr>
                    </a:p>
                    <a:p>
                      <a:pPr lvl="0" algn="l">
                        <a:lnSpc>
                          <a:spcPct val="100000"/>
                        </a:lnSpc>
                        <a:spcBef>
                          <a:spcPts val="0"/>
                        </a:spcBef>
                        <a:spcAft>
                          <a:spcPts val="0"/>
                        </a:spcAft>
                        <a:buNone/>
                      </a:pPr>
                      <a:r>
                        <a:rPr lang="en-GB" sz="800" b="0" i="0" u="none" strike="noStrike" noProof="0" dirty="0">
                          <a:solidFill>
                            <a:schemeClr val="bg1"/>
                          </a:solidFill>
                          <a:effectLst/>
                          <a:latin typeface="Century Gothic"/>
                        </a:rPr>
                        <a:t>Welsh - Welsh books, dictionaries, sentence patterns, Welsh alphabet, text type challenges</a:t>
                      </a:r>
                      <a:endParaRPr lang="en-GB" sz="800" dirty="0">
                        <a:solidFill>
                          <a:schemeClr val="bg1"/>
                        </a:solidFill>
                      </a:endParaRPr>
                    </a:p>
                    <a:p>
                      <a:pPr lvl="0" algn="l">
                        <a:lnSpc>
                          <a:spcPct val="100000"/>
                        </a:lnSpc>
                        <a:spcBef>
                          <a:spcPts val="0"/>
                        </a:spcBef>
                        <a:spcAft>
                          <a:spcPts val="0"/>
                        </a:spcAft>
                        <a:buNone/>
                      </a:pPr>
                      <a:r>
                        <a:rPr lang="en-GB" sz="800" b="0" i="0" u="none" strike="noStrike" noProof="0" dirty="0">
                          <a:solidFill>
                            <a:schemeClr val="bg1"/>
                          </a:solidFill>
                          <a:effectLst/>
                          <a:latin typeface="Century Gothic"/>
                        </a:rPr>
                        <a:t>Science and Technology -  Science resources, circuits, mirrors, magnifiers, </a:t>
                      </a:r>
                      <a:r>
                        <a:rPr lang="en-GB" sz="800" b="0" i="0" u="none" strike="noStrike" noProof="0" dirty="0" err="1">
                          <a:solidFill>
                            <a:schemeClr val="bg1"/>
                          </a:solidFill>
                          <a:effectLst/>
                          <a:latin typeface="Century Gothic"/>
                        </a:rPr>
                        <a:t>micro:bits</a:t>
                      </a:r>
                      <a:r>
                        <a:rPr lang="en-GB" sz="800" b="0" i="0" u="none" strike="noStrike" noProof="0" dirty="0">
                          <a:solidFill>
                            <a:schemeClr val="bg1"/>
                          </a:solidFill>
                          <a:effectLst/>
                          <a:latin typeface="Century Gothic"/>
                        </a:rPr>
                        <a:t>, green screen, STEM challenges </a:t>
                      </a:r>
                      <a:endParaRPr lang="en-GB" sz="800" dirty="0">
                        <a:solidFill>
                          <a:schemeClr val="bg1"/>
                        </a:solidFill>
                      </a:endParaRPr>
                    </a:p>
                    <a:p>
                      <a:pPr lvl="0" algn="l">
                        <a:lnSpc>
                          <a:spcPct val="100000"/>
                        </a:lnSpc>
                        <a:spcBef>
                          <a:spcPts val="0"/>
                        </a:spcBef>
                        <a:spcAft>
                          <a:spcPts val="0"/>
                        </a:spcAft>
                        <a:buNone/>
                      </a:pPr>
                      <a:r>
                        <a:rPr lang="en-GB" sz="800" b="0" i="0" u="none" strike="noStrike" noProof="0" dirty="0">
                          <a:solidFill>
                            <a:schemeClr val="bg1"/>
                          </a:solidFill>
                          <a:effectLst/>
                          <a:latin typeface="Century Gothic"/>
                        </a:rPr>
                        <a:t>Thinking area - Books linked to topic, artefacts linked to topic, globes/maps </a:t>
                      </a:r>
                      <a:endParaRPr lang="en-GB" sz="800" dirty="0">
                        <a:solidFill>
                          <a:schemeClr val="bg1"/>
                        </a:solidFill>
                      </a:endParaRPr>
                    </a:p>
                    <a:p>
                      <a:pPr lvl="0" algn="l">
                        <a:lnSpc>
                          <a:spcPct val="100000"/>
                        </a:lnSpc>
                        <a:spcBef>
                          <a:spcPts val="0"/>
                        </a:spcBef>
                        <a:spcAft>
                          <a:spcPts val="0"/>
                        </a:spcAft>
                        <a:buNone/>
                      </a:pPr>
                      <a:r>
                        <a:rPr lang="en-GB" sz="800" b="0" i="0" u="none" strike="noStrike" noProof="0" dirty="0">
                          <a:solidFill>
                            <a:schemeClr val="bg1"/>
                          </a:solidFill>
                          <a:effectLst/>
                          <a:latin typeface="Century Gothic"/>
                        </a:rPr>
                        <a:t>Construction - Lego/Knex </a:t>
                      </a:r>
                      <a:endParaRPr lang="en-GB" sz="800" dirty="0">
                        <a:solidFill>
                          <a:schemeClr val="bg1"/>
                        </a:solidFill>
                      </a:endParaRPr>
                    </a:p>
                    <a:p>
                      <a:pPr lvl="0" algn="l">
                        <a:lnSpc>
                          <a:spcPct val="100000"/>
                        </a:lnSpc>
                        <a:spcBef>
                          <a:spcPts val="0"/>
                        </a:spcBef>
                        <a:spcAft>
                          <a:spcPts val="0"/>
                        </a:spcAft>
                        <a:buNone/>
                      </a:pPr>
                      <a:r>
                        <a:rPr lang="en-GB" sz="800" b="0" i="0" u="none" strike="noStrike" noProof="0" dirty="0">
                          <a:solidFill>
                            <a:schemeClr val="bg1"/>
                          </a:solidFill>
                          <a:effectLst/>
                          <a:latin typeface="Century Gothic"/>
                        </a:rPr>
                        <a:t>Creative - Paints, pencils, chalk, charcoal, work linked to different artists </a:t>
                      </a:r>
                      <a:endParaRPr lang="en-GB" sz="800" dirty="0">
                        <a:solidFill>
                          <a:schemeClr val="bg1"/>
                        </a:solidFill>
                      </a:endParaRPr>
                    </a:p>
                    <a:p>
                      <a:pPr lvl="0" algn="l">
                        <a:lnSpc>
                          <a:spcPct val="100000"/>
                        </a:lnSpc>
                        <a:spcBef>
                          <a:spcPts val="0"/>
                        </a:spcBef>
                        <a:spcAft>
                          <a:spcPts val="0"/>
                        </a:spcAft>
                        <a:buNone/>
                      </a:pPr>
                      <a:r>
                        <a:rPr lang="en-GB" sz="800" b="0" i="0" u="none" strike="noStrike" noProof="0" dirty="0">
                          <a:solidFill>
                            <a:schemeClr val="bg1"/>
                          </a:solidFill>
                          <a:effectLst/>
                          <a:latin typeface="Century Gothic"/>
                        </a:rPr>
                        <a:t>Calm Area/ Mindfulness/ Sensory - Sensory boxes, fidgets, play dough </a:t>
                      </a:r>
                      <a:endParaRPr lang="en-GB" sz="800" dirty="0">
                        <a:solidFill>
                          <a:schemeClr val="bg1"/>
                        </a:solidFill>
                      </a:endParaRPr>
                    </a:p>
                    <a:p>
                      <a:pPr lvl="0" algn="l">
                        <a:lnSpc>
                          <a:spcPct val="100000"/>
                        </a:lnSpc>
                        <a:spcBef>
                          <a:spcPts val="0"/>
                        </a:spcBef>
                        <a:spcAft>
                          <a:spcPts val="0"/>
                        </a:spcAft>
                        <a:buNone/>
                      </a:pPr>
                      <a:r>
                        <a:rPr lang="en-GB" sz="800" b="0" i="0" u="none" strike="noStrike" noProof="0" dirty="0">
                          <a:solidFill>
                            <a:schemeClr val="bg1"/>
                          </a:solidFill>
                          <a:effectLst/>
                          <a:latin typeface="Century Gothic"/>
                        </a:rPr>
                        <a:t>Literacy - Text type challenges, Letter-Join challenges/login information, range of paper, pencils and envelopes, dictionaries/thesaurus, text type skeletons</a:t>
                      </a:r>
                      <a:endParaRPr lang="en-GB" sz="800" dirty="0">
                        <a:solidFill>
                          <a:schemeClr val="bg1"/>
                        </a:solidFill>
                      </a:endParaRPr>
                    </a:p>
                    <a:p>
                      <a:pPr lvl="0" algn="l">
                        <a:lnSpc>
                          <a:spcPct val="100000"/>
                        </a:lnSpc>
                        <a:spcBef>
                          <a:spcPts val="0"/>
                        </a:spcBef>
                        <a:spcAft>
                          <a:spcPts val="0"/>
                        </a:spcAft>
                        <a:buNone/>
                      </a:pPr>
                      <a:r>
                        <a:rPr lang="en-GB" sz="800" b="0" i="0" u="none" strike="noStrike" noProof="0" dirty="0">
                          <a:solidFill>
                            <a:schemeClr val="bg1"/>
                          </a:solidFill>
                          <a:effectLst/>
                          <a:latin typeface="Century Gothic"/>
                        </a:rPr>
                        <a:t>Upper Phase to create new 'Skills' books for pupils where they can record their independent work.</a:t>
                      </a:r>
                    </a:p>
                    <a:p>
                      <a:pPr lvl="0">
                        <a:buNone/>
                      </a:pPr>
                      <a:endParaRPr lang="en-GB" sz="800" dirty="0">
                        <a:solidFill>
                          <a:schemeClr val="bg1"/>
                        </a:solidFill>
                        <a:effectLst/>
                      </a:endParaRPr>
                    </a:p>
                  </a:txBody>
                  <a:tcPr marL="8838" marR="8838" marT="0" marB="0">
                    <a:solidFill>
                      <a:schemeClr val="accent5">
                        <a:lumMod val="20000"/>
                        <a:lumOff val="80000"/>
                      </a:schemeClr>
                    </a:solidFill>
                  </a:tcPr>
                </a:tc>
                <a:tc>
                  <a:txBody>
                    <a:bodyPr/>
                    <a:lstStyle/>
                    <a:p>
                      <a:r>
                        <a:rPr lang="en-GB" sz="800" dirty="0">
                          <a:solidFill>
                            <a:schemeClr val="bg1"/>
                          </a:solidFill>
                          <a:effectLst/>
                        </a:rPr>
                        <a:t>Leaders and all teaching staff.</a:t>
                      </a:r>
                      <a:endParaRPr lang="en-GB" sz="800" dirty="0">
                        <a:solidFill>
                          <a:schemeClr val="bg1"/>
                        </a:solidFill>
                        <a:effectLst/>
                        <a:latin typeface="Times New Roman"/>
                        <a:ea typeface="Calibri"/>
                      </a:endParaRPr>
                    </a:p>
                  </a:txBody>
                  <a:tcPr marL="8838" marR="8838" marT="0" marB="0">
                    <a:solidFill>
                      <a:schemeClr val="accent5">
                        <a:lumMod val="20000"/>
                        <a:lumOff val="80000"/>
                      </a:schemeClr>
                    </a:solidFill>
                  </a:tcPr>
                </a:tc>
                <a:tc>
                  <a:txBody>
                    <a:bodyPr/>
                    <a:lstStyle/>
                    <a:p>
                      <a:r>
                        <a:rPr lang="en-GB" sz="800" dirty="0">
                          <a:solidFill>
                            <a:schemeClr val="bg1"/>
                          </a:solidFill>
                          <a:effectLst/>
                        </a:rPr>
                        <a:t>Sept 26 - July 27</a:t>
                      </a:r>
                      <a:endParaRPr lang="en-GB" sz="800" dirty="0">
                        <a:solidFill>
                          <a:schemeClr val="bg1"/>
                        </a:solidFill>
                        <a:effectLst/>
                        <a:latin typeface="Times New Roman"/>
                        <a:ea typeface="Calibri"/>
                      </a:endParaRPr>
                    </a:p>
                  </a:txBody>
                  <a:tcPr marL="8838" marR="8838" marT="0" marB="0">
                    <a:solidFill>
                      <a:schemeClr val="accent5">
                        <a:lumMod val="20000"/>
                        <a:lumOff val="80000"/>
                      </a:schemeClr>
                    </a:solidFill>
                  </a:tcPr>
                </a:tc>
                <a:tc>
                  <a:txBody>
                    <a:bodyPr/>
                    <a:lstStyle/>
                    <a:p>
                      <a:r>
                        <a:rPr lang="en-GB" sz="800" dirty="0">
                          <a:solidFill>
                            <a:schemeClr val="bg1"/>
                          </a:solidFill>
                          <a:effectLst/>
                        </a:rPr>
                        <a:t>Curriculum support funding</a:t>
                      </a:r>
                      <a:endParaRPr lang="en-GB" sz="800" dirty="0">
                        <a:solidFill>
                          <a:schemeClr val="bg1"/>
                        </a:solidFill>
                        <a:effectLst/>
                        <a:latin typeface="Times New Roman"/>
                        <a:ea typeface="Calibri"/>
                      </a:endParaRPr>
                    </a:p>
                  </a:txBody>
                  <a:tcPr marL="8838" marR="8838" marT="0" marB="0">
                    <a:solidFill>
                      <a:schemeClr val="accent5">
                        <a:lumMod val="20000"/>
                        <a:lumOff val="80000"/>
                      </a:schemeClr>
                    </a:solidFill>
                  </a:tcPr>
                </a:tc>
                <a:tc>
                  <a:txBody>
                    <a:bodyPr/>
                    <a:lstStyle/>
                    <a:p>
                      <a:r>
                        <a:rPr lang="en-GB" sz="800" dirty="0">
                          <a:solidFill>
                            <a:schemeClr val="bg1"/>
                          </a:solidFill>
                          <a:effectLst/>
                        </a:rPr>
                        <a:t>SLT self-evaluation reports.</a:t>
                      </a:r>
                      <a:endParaRPr lang="en-US" sz="800" dirty="0">
                        <a:solidFill>
                          <a:schemeClr val="bg1"/>
                        </a:solidFill>
                      </a:endParaRPr>
                    </a:p>
                    <a:p>
                      <a:pPr lvl="0">
                        <a:buNone/>
                      </a:pPr>
                      <a:r>
                        <a:rPr lang="en-GB" sz="800" dirty="0" err="1">
                          <a:solidFill>
                            <a:schemeClr val="bg1"/>
                          </a:solidFill>
                          <a:effectLst/>
                        </a:rPr>
                        <a:t>AoLE</a:t>
                      </a:r>
                      <a:r>
                        <a:rPr lang="en-GB" sz="800" dirty="0">
                          <a:solidFill>
                            <a:schemeClr val="bg1"/>
                          </a:solidFill>
                          <a:effectLst/>
                        </a:rPr>
                        <a:t> monitoring and listening to pupils.</a:t>
                      </a:r>
                    </a:p>
                    <a:p>
                      <a:pPr lvl="0">
                        <a:buNone/>
                      </a:pPr>
                      <a:r>
                        <a:rPr lang="en-GB" sz="800" dirty="0">
                          <a:solidFill>
                            <a:schemeClr val="bg1"/>
                          </a:solidFill>
                          <a:effectLst/>
                        </a:rPr>
                        <a:t>Reports to governors.</a:t>
                      </a:r>
                    </a:p>
                    <a:p>
                      <a:pPr lvl="0">
                        <a:buNone/>
                      </a:pPr>
                      <a:r>
                        <a:rPr lang="en-GB" sz="800" dirty="0">
                          <a:solidFill>
                            <a:schemeClr val="bg1"/>
                          </a:solidFill>
                          <a:effectLst/>
                        </a:rPr>
                        <a:t>Planning, pupil books/work. </a:t>
                      </a:r>
                      <a:endParaRPr lang="en-GB" sz="800" dirty="0">
                        <a:solidFill>
                          <a:schemeClr val="bg1"/>
                        </a:solidFill>
                        <a:effectLst/>
                        <a:latin typeface="Times New Roman"/>
                        <a:ea typeface="Calibri"/>
                      </a:endParaRPr>
                    </a:p>
                  </a:txBody>
                  <a:tcPr marL="8838" marR="8838" marT="0" marB="0">
                    <a:solidFill>
                      <a:schemeClr val="accent5">
                        <a:lumMod val="20000"/>
                        <a:lumOff val="80000"/>
                      </a:schemeClr>
                    </a:solidFill>
                  </a:tcPr>
                </a:tc>
                <a:extLst>
                  <a:ext uri="{0D108BD9-81ED-4DB2-BD59-A6C34878D82A}">
                    <a16:rowId xmlns:a16="http://schemas.microsoft.com/office/drawing/2014/main" val="182514905"/>
                  </a:ext>
                </a:extLst>
              </a:tr>
              <a:tr h="582403">
                <a:tc gridSpan="7">
                  <a:txBody>
                    <a:bodyPr/>
                    <a:lstStyle/>
                    <a:p>
                      <a:r>
                        <a:rPr lang="en-GB" sz="600" dirty="0">
                          <a:effectLst/>
                        </a:rPr>
                        <a:t>Evaluation (Continuous)</a:t>
                      </a:r>
                    </a:p>
                    <a:p>
                      <a:r>
                        <a:rPr lang="en-GB" sz="600" u="sng" dirty="0">
                          <a:effectLst/>
                          <a:latin typeface="+mn-lt"/>
                          <a:ea typeface="+mn-ea"/>
                        </a:rPr>
                        <a:t>Autumn Term</a:t>
                      </a:r>
                      <a:endParaRPr lang="en-GB" sz="600" dirty="0">
                        <a:effectLst/>
                        <a:latin typeface="Times New Roman"/>
                        <a:ea typeface="Calibri"/>
                      </a:endParaRPr>
                    </a:p>
                    <a:p>
                      <a:endParaRPr lang="en-GB" sz="600" dirty="0">
                        <a:effectLst/>
                      </a:endParaRPr>
                    </a:p>
                    <a:p>
                      <a:endParaRPr lang="en-GB" sz="600" dirty="0">
                        <a:effectLst/>
                        <a:latin typeface="Times New Roman"/>
                        <a:ea typeface="Calibri"/>
                      </a:endParaRPr>
                    </a:p>
                  </a:txBody>
                  <a:tcPr marL="8838" marR="8838" marT="0" marB="0">
                    <a:solidFill>
                      <a:srgbClr val="FFC000"/>
                    </a:solidFill>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386851339"/>
                  </a:ext>
                </a:extLst>
              </a:tr>
            </a:tbl>
          </a:graphicData>
        </a:graphic>
      </p:graphicFrame>
      <p:graphicFrame>
        <p:nvGraphicFramePr>
          <p:cNvPr id="2" name="Table 1">
            <a:extLst>
              <a:ext uri="{FF2B5EF4-FFF2-40B4-BE49-F238E27FC236}">
                <a16:creationId xmlns:a16="http://schemas.microsoft.com/office/drawing/2014/main" id="{D3D1BC9A-685A-078B-69F4-65990219CA05}"/>
              </a:ext>
            </a:extLst>
          </p:cNvPr>
          <p:cNvGraphicFramePr>
            <a:graphicFrameLocks noGrp="1"/>
          </p:cNvGraphicFramePr>
          <p:nvPr>
            <p:extLst>
              <p:ext uri="{D42A27DB-BD31-4B8C-83A1-F6EECF244321}">
                <p14:modId xmlns:p14="http://schemas.microsoft.com/office/powerpoint/2010/main" val="2817164731"/>
              </p:ext>
            </p:extLst>
          </p:nvPr>
        </p:nvGraphicFramePr>
        <p:xfrm>
          <a:off x="3276600" y="152400"/>
          <a:ext cx="8534400" cy="1753765"/>
        </p:xfrm>
        <a:graphic>
          <a:graphicData uri="http://schemas.openxmlformats.org/drawingml/2006/table">
            <a:tbl>
              <a:tblPr firstRow="1" firstCol="1" bandRow="1">
                <a:tableStyleId>{5C22544A-7EE6-4342-B048-85BDC9FD1C3A}</a:tableStyleId>
              </a:tblPr>
              <a:tblGrid>
                <a:gridCol w="8534400">
                  <a:extLst>
                    <a:ext uri="{9D8B030D-6E8A-4147-A177-3AD203B41FA5}">
                      <a16:colId xmlns:a16="http://schemas.microsoft.com/office/drawing/2014/main" val="264503149"/>
                    </a:ext>
                  </a:extLst>
                </a:gridCol>
              </a:tblGrid>
              <a:tr h="551945">
                <a:tc>
                  <a:txBody>
                    <a:bodyPr/>
                    <a:lstStyle/>
                    <a:p>
                      <a:br>
                        <a:rPr lang="en-US" sz="700" dirty="0">
                          <a:effectLst/>
                        </a:rPr>
                      </a:br>
                      <a:r>
                        <a:rPr lang="en-GB" sz="700" dirty="0">
                          <a:effectLst/>
                        </a:rPr>
                        <a:t>STRATEGIC PRIORITY 1:</a:t>
                      </a:r>
                    </a:p>
                    <a:p>
                      <a:r>
                        <a:rPr lang="en-GB" sz="800" b="1" dirty="0">
                          <a:solidFill>
                            <a:schemeClr val="tx1"/>
                          </a:solidFill>
                          <a:latin typeface="+mj-lt"/>
                        </a:rPr>
                        <a:t>Teaching and Learning – Challenge pupils more consistently to apply their skills at an appropriate level across the curriculum, through </a:t>
                      </a:r>
                      <a:r>
                        <a:rPr lang="en-GB" sz="800" b="1" kern="1200" dirty="0">
                          <a:solidFill>
                            <a:schemeClr val="tx1"/>
                          </a:solidFill>
                          <a:latin typeface="+mn-lt"/>
                          <a:ea typeface="+mn-ea"/>
                          <a:cs typeface="+mn-cs"/>
                        </a:rPr>
                        <a:t>high quality approaches to teaching and learning</a:t>
                      </a:r>
                      <a:r>
                        <a:rPr lang="en-GB" sz="800" b="1" dirty="0">
                          <a:solidFill>
                            <a:schemeClr val="tx1"/>
                          </a:solidFill>
                          <a:latin typeface="+mj-lt"/>
                        </a:rPr>
                        <a:t>. </a:t>
                      </a:r>
                      <a:endParaRPr lang="en-GB" sz="700" dirty="0">
                        <a:effectLst/>
                        <a:latin typeface="+mj-lt"/>
                        <a:ea typeface="Calibri"/>
                      </a:endParaRPr>
                    </a:p>
                  </a:txBody>
                  <a:tcPr marL="60767" marR="60767" marT="0" marB="0"/>
                </a:tc>
                <a:extLst>
                  <a:ext uri="{0D108BD9-81ED-4DB2-BD59-A6C34878D82A}">
                    <a16:rowId xmlns:a16="http://schemas.microsoft.com/office/drawing/2014/main" val="2891532074"/>
                  </a:ext>
                </a:extLst>
              </a:tr>
              <a:tr h="1201820">
                <a:tc>
                  <a:txBody>
                    <a:bodyPr/>
                    <a:lstStyle/>
                    <a:p>
                      <a:endParaRPr lang="en-GB" sz="700" dirty="0">
                        <a:effectLst/>
                      </a:endParaRPr>
                    </a:p>
                    <a:p>
                      <a:r>
                        <a:rPr lang="en-GB" sz="700" dirty="0">
                          <a:effectLst/>
                        </a:rPr>
                        <a:t>RATIONALE:</a:t>
                      </a:r>
                    </a:p>
                    <a:p>
                      <a:pPr marL="0" marR="0" lvl="0" indent="0" algn="l" defTabSz="457200" rtl="0" eaLnBrk="1" fontAlgn="auto" latinLnBrk="0" hangingPunct="1">
                        <a:lnSpc>
                          <a:spcPct val="100000"/>
                        </a:lnSpc>
                        <a:spcBef>
                          <a:spcPts val="0"/>
                        </a:spcBef>
                        <a:spcAft>
                          <a:spcPts val="0"/>
                        </a:spcAft>
                        <a:buClrTx/>
                        <a:buSzTx/>
                        <a:buFontTx/>
                        <a:buNone/>
                        <a:tabLst/>
                        <a:defRPr/>
                      </a:pPr>
                      <a:r>
                        <a:rPr lang="en-GB" sz="700" dirty="0">
                          <a:effectLst/>
                        </a:rPr>
                        <a:t>(Why is this on the plan this year?  Schools should outline clearly using information (quantitative and qualitative) to justify.) A great deal of work has been carried out on refining our curriculum design offer. This year we are going to refine our curriculum maps to include our coverage of knowledge, skills and experiences for Year A, ensuring progression of pupils across the school. Further to our Estyn inspection and recommendations and our own monitoring outcomes, we feel we need to continue to refine our practice to ensure we challenge pupils more consistently to apply their literacy, numeracy and digital skills at an appropriate level across the curriculum, especially when pupils are working independently. We feel pupils need to improve their oracy skills in order to feed into their extended writing opportunities whilst editing and re-drafting their work to consider audience and purpose. We also feel pupils need to further develop their ability to apply their mathematical reasoning skills in unfamiliar and open ended contexts.</a:t>
                      </a:r>
                    </a:p>
                    <a:p>
                      <a:endParaRPr lang="en-GB" sz="700" dirty="0">
                        <a:effectLst/>
                      </a:endParaRPr>
                    </a:p>
                  </a:txBody>
                  <a:tcPr marL="60767" marR="60767" marT="0" marB="0"/>
                </a:tc>
                <a:extLst>
                  <a:ext uri="{0D108BD9-81ED-4DB2-BD59-A6C34878D82A}">
                    <a16:rowId xmlns:a16="http://schemas.microsoft.com/office/drawing/2014/main" val="147636677"/>
                  </a:ext>
                </a:extLst>
              </a:tr>
            </a:tbl>
          </a:graphicData>
        </a:graphic>
      </p:graphicFrame>
      <p:pic>
        <p:nvPicPr>
          <p:cNvPr id="6" name="Graphic 5" descr="House with solid fill">
            <a:hlinkClick r:id="rId4" action="ppaction://hlinksldjump"/>
            <a:extLst>
              <a:ext uri="{FF2B5EF4-FFF2-40B4-BE49-F238E27FC236}">
                <a16:creationId xmlns:a16="http://schemas.microsoft.com/office/drawing/2014/main" id="{A5143301-64D1-4DF9-A082-923973093BC5}"/>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76200" y="1413392"/>
            <a:ext cx="609600" cy="543996"/>
          </a:xfrm>
          <a:prstGeom prst="rect">
            <a:avLst/>
          </a:prstGeom>
        </p:spPr>
      </p:pic>
    </p:spTree>
    <p:extLst>
      <p:ext uri="{BB962C8B-B14F-4D97-AF65-F5344CB8AC3E}">
        <p14:creationId xmlns:p14="http://schemas.microsoft.com/office/powerpoint/2010/main" val="1736736569"/>
      </p:ext>
    </p:extLst>
  </p:cSld>
  <p:clrMapOvr>
    <a:masterClrMapping/>
  </p:clrMapOvr>
  <p:transition>
    <p:fade/>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358FC011-A2C8-4080-B2EE-5D2D3A4F5815}"/>
              </a:ext>
            </a:extLst>
          </p:cNvPr>
          <p:cNvPicPr>
            <a:picLocks noGrp="1" noChangeAspect="1"/>
          </p:cNvPicPr>
          <p:nvPr>
            <p:ph type="pic" sz="quarter" idx="15"/>
          </p:nvPr>
        </p:nvPicPr>
        <p:blipFill>
          <a:blip r:embed="rId3">
            <a:extLst>
              <a:ext uri="{28A0092B-C50C-407E-A947-70E740481C1C}">
                <a14:useLocalDpi xmlns:a14="http://schemas.microsoft.com/office/drawing/2010/main" val="0"/>
              </a:ext>
            </a:extLst>
          </a:blip>
          <a:srcRect t="14064" b="14064"/>
          <a:stretch/>
        </p:blipFill>
        <p:spPr>
          <a:xfrm>
            <a:off x="0" y="1"/>
            <a:ext cx="3124200" cy="2209800"/>
          </a:xfrm>
        </p:spPr>
      </p:pic>
      <p:graphicFrame>
        <p:nvGraphicFramePr>
          <p:cNvPr id="11" name="Content Placeholder 10">
            <a:extLst>
              <a:ext uri="{FF2B5EF4-FFF2-40B4-BE49-F238E27FC236}">
                <a16:creationId xmlns:a16="http://schemas.microsoft.com/office/drawing/2014/main" id="{A6737449-1FAE-4390-A2A1-5479A9146619}"/>
              </a:ext>
            </a:extLst>
          </p:cNvPr>
          <p:cNvGraphicFramePr>
            <a:graphicFrameLocks noGrp="1"/>
          </p:cNvGraphicFramePr>
          <p:nvPr>
            <p:ph sz="quarter" idx="14"/>
            <p:extLst>
              <p:ext uri="{D42A27DB-BD31-4B8C-83A1-F6EECF244321}">
                <p14:modId xmlns:p14="http://schemas.microsoft.com/office/powerpoint/2010/main" val="3194611955"/>
              </p:ext>
            </p:extLst>
          </p:nvPr>
        </p:nvGraphicFramePr>
        <p:xfrm>
          <a:off x="152400" y="2552700"/>
          <a:ext cx="11658600" cy="2346960"/>
        </p:xfrm>
        <a:graphic>
          <a:graphicData uri="http://schemas.openxmlformats.org/drawingml/2006/table">
            <a:tbl>
              <a:tblPr firstRow="1" firstCol="1" bandRow="1">
                <a:tableStyleId>{5C22544A-7EE6-4342-B048-85BDC9FD1C3A}</a:tableStyleId>
              </a:tblPr>
              <a:tblGrid>
                <a:gridCol w="1905000">
                  <a:extLst>
                    <a:ext uri="{9D8B030D-6E8A-4147-A177-3AD203B41FA5}">
                      <a16:colId xmlns:a16="http://schemas.microsoft.com/office/drawing/2014/main" val="749082422"/>
                    </a:ext>
                  </a:extLst>
                </a:gridCol>
                <a:gridCol w="1682967">
                  <a:extLst>
                    <a:ext uri="{9D8B030D-6E8A-4147-A177-3AD203B41FA5}">
                      <a16:colId xmlns:a16="http://schemas.microsoft.com/office/drawing/2014/main" val="3038653344"/>
                    </a:ext>
                  </a:extLst>
                </a:gridCol>
                <a:gridCol w="4108233">
                  <a:extLst>
                    <a:ext uri="{9D8B030D-6E8A-4147-A177-3AD203B41FA5}">
                      <a16:colId xmlns:a16="http://schemas.microsoft.com/office/drawing/2014/main" val="1471081294"/>
                    </a:ext>
                  </a:extLst>
                </a:gridCol>
                <a:gridCol w="609600">
                  <a:extLst>
                    <a:ext uri="{9D8B030D-6E8A-4147-A177-3AD203B41FA5}">
                      <a16:colId xmlns:a16="http://schemas.microsoft.com/office/drawing/2014/main" val="1407728861"/>
                    </a:ext>
                  </a:extLst>
                </a:gridCol>
                <a:gridCol w="457200">
                  <a:extLst>
                    <a:ext uri="{9D8B030D-6E8A-4147-A177-3AD203B41FA5}">
                      <a16:colId xmlns:a16="http://schemas.microsoft.com/office/drawing/2014/main" val="91046603"/>
                    </a:ext>
                  </a:extLst>
                </a:gridCol>
                <a:gridCol w="646585">
                  <a:extLst>
                    <a:ext uri="{9D8B030D-6E8A-4147-A177-3AD203B41FA5}">
                      <a16:colId xmlns:a16="http://schemas.microsoft.com/office/drawing/2014/main" val="518082189"/>
                    </a:ext>
                  </a:extLst>
                </a:gridCol>
                <a:gridCol w="2249015">
                  <a:extLst>
                    <a:ext uri="{9D8B030D-6E8A-4147-A177-3AD203B41FA5}">
                      <a16:colId xmlns:a16="http://schemas.microsoft.com/office/drawing/2014/main" val="1926326638"/>
                    </a:ext>
                  </a:extLst>
                </a:gridCol>
              </a:tblGrid>
              <a:tr h="762000">
                <a:tc>
                  <a:txBody>
                    <a:bodyPr/>
                    <a:lstStyle/>
                    <a:p>
                      <a:r>
                        <a:rPr lang="en-GB" sz="800" dirty="0">
                          <a:effectLst/>
                        </a:rPr>
                        <a:t>Sub Priorities</a:t>
                      </a:r>
                      <a:endParaRPr lang="en-GB" sz="800" dirty="0">
                        <a:effectLst/>
                        <a:latin typeface="Times New Roman" panose="02020603050405020304" pitchFamily="18" charset="0"/>
                        <a:ea typeface="Calibri" panose="020F0502020204030204" pitchFamily="34" charset="0"/>
                      </a:endParaRPr>
                    </a:p>
                  </a:txBody>
                  <a:tcPr marL="8838" marR="8838" marT="0" marB="0"/>
                </a:tc>
                <a:tc>
                  <a:txBody>
                    <a:bodyPr/>
                    <a:lstStyle/>
                    <a:p>
                      <a:r>
                        <a:rPr lang="en-GB" sz="800" dirty="0">
                          <a:effectLst/>
                        </a:rPr>
                        <a:t>Intended Impact/</a:t>
                      </a:r>
                    </a:p>
                    <a:p>
                      <a:r>
                        <a:rPr lang="en-GB" sz="800" dirty="0">
                          <a:effectLst/>
                        </a:rPr>
                        <a:t>Success Criteria</a:t>
                      </a:r>
                      <a:endParaRPr lang="en-GB" sz="800" dirty="0">
                        <a:effectLst/>
                        <a:latin typeface="Times New Roman" panose="02020603050405020304" pitchFamily="18" charset="0"/>
                        <a:ea typeface="Calibri" panose="020F0502020204030204" pitchFamily="34" charset="0"/>
                      </a:endParaRPr>
                    </a:p>
                  </a:txBody>
                  <a:tcPr marL="8838" marR="8838" marT="0" marB="0"/>
                </a:tc>
                <a:tc>
                  <a:txBody>
                    <a:bodyPr/>
                    <a:lstStyle/>
                    <a:p>
                      <a:r>
                        <a:rPr lang="en-GB" sz="800" dirty="0">
                          <a:effectLst/>
                        </a:rPr>
                        <a:t>Key Actions</a:t>
                      </a:r>
                      <a:endParaRPr lang="en-GB" sz="800" dirty="0">
                        <a:effectLst/>
                        <a:latin typeface="Times New Roman" panose="02020603050405020304" pitchFamily="18" charset="0"/>
                        <a:ea typeface="Calibri" panose="020F0502020204030204" pitchFamily="34" charset="0"/>
                      </a:endParaRPr>
                    </a:p>
                  </a:txBody>
                  <a:tcPr marL="8838" marR="8838" marT="0" marB="0"/>
                </a:tc>
                <a:tc>
                  <a:txBody>
                    <a:bodyPr/>
                    <a:lstStyle/>
                    <a:p>
                      <a:r>
                        <a:rPr lang="en-GB" sz="800" dirty="0">
                          <a:effectLst/>
                        </a:rPr>
                        <a:t>Lead Person</a:t>
                      </a:r>
                    </a:p>
                    <a:p>
                      <a:r>
                        <a:rPr lang="en-GB" sz="800" dirty="0">
                          <a:effectLst/>
                        </a:rPr>
                        <a:t>(to include governors)</a:t>
                      </a:r>
                      <a:endParaRPr lang="en-GB" sz="800" dirty="0">
                        <a:effectLst/>
                        <a:latin typeface="Times New Roman" panose="02020603050405020304" pitchFamily="18" charset="0"/>
                        <a:ea typeface="Calibri" panose="020F0502020204030204" pitchFamily="34" charset="0"/>
                      </a:endParaRPr>
                    </a:p>
                  </a:txBody>
                  <a:tcPr marL="8838" marR="8838" marT="0" marB="0"/>
                </a:tc>
                <a:tc>
                  <a:txBody>
                    <a:bodyPr/>
                    <a:lstStyle/>
                    <a:p>
                      <a:r>
                        <a:rPr lang="en-GB" sz="800" dirty="0">
                          <a:effectLst/>
                        </a:rPr>
                        <a:t>Timeline</a:t>
                      </a:r>
                      <a:endParaRPr lang="en-GB" sz="800" dirty="0">
                        <a:effectLst/>
                        <a:latin typeface="Times New Roman" panose="02020603050405020304" pitchFamily="18" charset="0"/>
                        <a:ea typeface="Calibri" panose="020F0502020204030204" pitchFamily="34" charset="0"/>
                      </a:endParaRPr>
                    </a:p>
                  </a:txBody>
                  <a:tcPr marL="8838" marR="8838" marT="0" marB="0"/>
                </a:tc>
                <a:tc>
                  <a:txBody>
                    <a:bodyPr/>
                    <a:lstStyle/>
                    <a:p>
                      <a:r>
                        <a:rPr lang="en-GB" sz="800" dirty="0">
                          <a:effectLst/>
                        </a:rPr>
                        <a:t>Funding</a:t>
                      </a:r>
                    </a:p>
                    <a:p>
                      <a:r>
                        <a:rPr lang="en-GB" sz="800" dirty="0">
                          <a:effectLst/>
                        </a:rPr>
                        <a:t>(to include grant funding)</a:t>
                      </a:r>
                      <a:endParaRPr lang="en-GB" sz="800" dirty="0">
                        <a:effectLst/>
                        <a:latin typeface="Times New Roman" panose="02020603050405020304" pitchFamily="18" charset="0"/>
                        <a:ea typeface="Calibri" panose="020F0502020204030204" pitchFamily="34" charset="0"/>
                      </a:endParaRPr>
                    </a:p>
                  </a:txBody>
                  <a:tcPr marL="8838" marR="8838" marT="0" marB="0"/>
                </a:tc>
                <a:tc>
                  <a:txBody>
                    <a:bodyPr/>
                    <a:lstStyle/>
                    <a:p>
                      <a:r>
                        <a:rPr lang="en-GB" sz="800" dirty="0">
                          <a:effectLst/>
                        </a:rPr>
                        <a:t>Link to Monitoring/Self Evaluation Activities that will give you evidence of impact on pupils</a:t>
                      </a:r>
                    </a:p>
                    <a:p>
                      <a:r>
                        <a:rPr lang="en-GB" sz="800" dirty="0">
                          <a:effectLst/>
                        </a:rPr>
                        <a:t>(Reference documents or pages of documents from quality assurance timetable)</a:t>
                      </a:r>
                      <a:endParaRPr lang="en-GB" sz="800" dirty="0">
                        <a:effectLst/>
                        <a:latin typeface="Times New Roman" panose="02020603050405020304" pitchFamily="18" charset="0"/>
                        <a:ea typeface="Calibri" panose="020F0502020204030204" pitchFamily="34" charset="0"/>
                      </a:endParaRPr>
                    </a:p>
                  </a:txBody>
                  <a:tcPr marL="8838" marR="8838" marT="0" marB="0"/>
                </a:tc>
                <a:extLst>
                  <a:ext uri="{0D108BD9-81ED-4DB2-BD59-A6C34878D82A}">
                    <a16:rowId xmlns:a16="http://schemas.microsoft.com/office/drawing/2014/main" val="265590638"/>
                  </a:ext>
                </a:extLst>
              </a:tr>
              <a:tr h="914400">
                <a:tc>
                  <a:txBody>
                    <a:bodyPr/>
                    <a:lstStyle/>
                    <a:p>
                      <a:r>
                        <a:rPr lang="en-GB" sz="800" dirty="0">
                          <a:effectLst/>
                        </a:rPr>
                        <a:t>b)</a:t>
                      </a:r>
                      <a:r>
                        <a:rPr lang="en-GB" sz="800" b="1" kern="1200" dirty="0">
                          <a:solidFill>
                            <a:schemeClr val="lt1"/>
                          </a:solidFill>
                          <a:effectLst/>
                          <a:latin typeface="+mn-lt"/>
                          <a:ea typeface="+mn-ea"/>
                          <a:cs typeface="+mn-cs"/>
                        </a:rPr>
                        <a:t> Most pupils will confidently apply the knowledge, skills and experiences planned through the Year A curriculum, enabling them to make good progress, demonstrate increasing independence in their learning and achieve improved outcomes across areas of learning.</a:t>
                      </a:r>
                      <a:endParaRPr lang="en-GB" sz="800" dirty="0">
                        <a:effectLst/>
                        <a:latin typeface="Times New Roman" panose="02020603050405020304" pitchFamily="18" charset="0"/>
                        <a:ea typeface="Calibri" panose="020F0502020204030204" pitchFamily="34" charset="0"/>
                      </a:endParaRPr>
                    </a:p>
                  </a:txBody>
                  <a:tcPr marL="8838" marR="8838" marT="0" marB="0"/>
                </a:tc>
                <a:tc>
                  <a:txBody>
                    <a:bodyPr/>
                    <a:lstStyle/>
                    <a:p>
                      <a:r>
                        <a:rPr lang="en-GB" sz="800" dirty="0">
                          <a:effectLst/>
                        </a:rPr>
                        <a:t>Pupils offered appropriate coverage of knowledge, skills and experiences as outlined via curriculum mapping, for Year A from teaching staff, resulting in increased pupil outcomes.  </a:t>
                      </a:r>
                      <a:endParaRPr lang="en-GB" sz="800" dirty="0">
                        <a:effectLst/>
                        <a:latin typeface="Times New Roman" panose="02020603050405020304" pitchFamily="18" charset="0"/>
                        <a:ea typeface="Calibri" panose="020F0502020204030204" pitchFamily="34" charset="0"/>
                      </a:endParaRPr>
                    </a:p>
                  </a:txBody>
                  <a:tcPr marL="8838" marR="8838" marT="0" marB="0"/>
                </a:tc>
                <a:tc>
                  <a:txBody>
                    <a:bodyPr/>
                    <a:lstStyle/>
                    <a:p>
                      <a:r>
                        <a:rPr lang="en-GB" sz="800" dirty="0">
                          <a:effectLst/>
                        </a:rPr>
                        <a:t>Curriculum maps to clearly outline knowledge skills and experiences covered across the term for all year groups, ensuring progression in learning across the school. </a:t>
                      </a:r>
                    </a:p>
                    <a:p>
                      <a:r>
                        <a:rPr lang="en-GB" sz="800" dirty="0">
                          <a:effectLst/>
                        </a:rPr>
                        <a:t>Continue to map activities linked to termly themes onto the progression maps across every </a:t>
                      </a:r>
                      <a:r>
                        <a:rPr lang="en-GB" sz="800" dirty="0" err="1">
                          <a:effectLst/>
                        </a:rPr>
                        <a:t>AoLE</a:t>
                      </a:r>
                      <a:r>
                        <a:rPr lang="en-GB" sz="800" dirty="0">
                          <a:effectLst/>
                        </a:rPr>
                        <a:t>, including the DCF progression map outlining activities for each progression step.</a:t>
                      </a:r>
                      <a:endParaRPr lang="en-GB" sz="800" dirty="0">
                        <a:effectLst/>
                        <a:latin typeface="Times New Roman" panose="02020603050405020304" pitchFamily="18" charset="0"/>
                        <a:ea typeface="Calibri" panose="020F0502020204030204" pitchFamily="34" charset="0"/>
                      </a:endParaRPr>
                    </a:p>
                  </a:txBody>
                  <a:tcPr marL="8838" marR="8838" marT="0" marB="0"/>
                </a:tc>
                <a:tc>
                  <a:txBody>
                    <a:bodyPr/>
                    <a:lstStyle/>
                    <a:p>
                      <a:r>
                        <a:rPr lang="en-GB" sz="800" dirty="0">
                          <a:effectLst/>
                        </a:rPr>
                        <a:t>HT, PB and all teaching staff.</a:t>
                      </a:r>
                      <a:endParaRPr lang="en-GB" sz="800" dirty="0">
                        <a:effectLst/>
                        <a:latin typeface="Times New Roman" panose="02020603050405020304" pitchFamily="18" charset="0"/>
                        <a:ea typeface="Calibri" panose="020F0502020204030204" pitchFamily="34" charset="0"/>
                      </a:endParaRPr>
                    </a:p>
                  </a:txBody>
                  <a:tcPr marL="8838" marR="8838" marT="0" marB="0"/>
                </a:tc>
                <a:tc>
                  <a:txBody>
                    <a:bodyPr/>
                    <a:lstStyle/>
                    <a:p>
                      <a:r>
                        <a:rPr lang="en-GB" sz="800" dirty="0">
                          <a:effectLst/>
                        </a:rPr>
                        <a:t>Sept 26 - July 27</a:t>
                      </a:r>
                      <a:endParaRPr lang="en-GB" sz="800" dirty="0">
                        <a:effectLst/>
                        <a:latin typeface="Times New Roman" panose="02020603050405020304" pitchFamily="18" charset="0"/>
                        <a:ea typeface="Calibri" panose="020F0502020204030204" pitchFamily="34" charset="0"/>
                      </a:endParaRPr>
                    </a:p>
                  </a:txBody>
                  <a:tcPr marL="8838" marR="8838" marT="0" marB="0"/>
                </a:tc>
                <a:tc>
                  <a:txBody>
                    <a:bodyPr/>
                    <a:lstStyle/>
                    <a:p>
                      <a:r>
                        <a:rPr lang="en-GB" sz="800" dirty="0">
                          <a:effectLst/>
                        </a:rPr>
                        <a:t>Curriculum support funding</a:t>
                      </a:r>
                      <a:endParaRPr lang="en-GB" sz="800" dirty="0">
                        <a:effectLst/>
                        <a:latin typeface="Times New Roman" panose="02020603050405020304" pitchFamily="18" charset="0"/>
                        <a:ea typeface="Calibri" panose="020F0502020204030204" pitchFamily="34" charset="0"/>
                      </a:endParaRPr>
                    </a:p>
                  </a:txBody>
                  <a:tcPr marL="8838" marR="8838" marT="0" marB="0"/>
                </a:tc>
                <a:tc>
                  <a:txBody>
                    <a:bodyPr/>
                    <a:lstStyle/>
                    <a:p>
                      <a:r>
                        <a:rPr lang="en-GB" sz="800" dirty="0" err="1">
                          <a:effectLst/>
                        </a:rPr>
                        <a:t>AoLE</a:t>
                      </a:r>
                      <a:r>
                        <a:rPr lang="en-GB" sz="800" dirty="0">
                          <a:effectLst/>
                        </a:rPr>
                        <a:t> monitoring and listening to pupils.</a:t>
                      </a:r>
                    </a:p>
                    <a:p>
                      <a:r>
                        <a:rPr lang="en-GB" sz="800" dirty="0">
                          <a:effectLst/>
                        </a:rPr>
                        <a:t>Curriculum maps.</a:t>
                      </a:r>
                    </a:p>
                    <a:p>
                      <a:r>
                        <a:rPr lang="en-GB" sz="800" dirty="0" err="1">
                          <a:effectLst/>
                        </a:rPr>
                        <a:t>AoLE</a:t>
                      </a:r>
                      <a:r>
                        <a:rPr lang="en-GB" sz="800" dirty="0">
                          <a:effectLst/>
                        </a:rPr>
                        <a:t> progression maps.</a:t>
                      </a:r>
                    </a:p>
                    <a:p>
                      <a:r>
                        <a:rPr lang="en-GB" sz="800" dirty="0">
                          <a:effectLst/>
                        </a:rPr>
                        <a:t>Shared understanding of progression portfolios. </a:t>
                      </a:r>
                    </a:p>
                    <a:p>
                      <a:r>
                        <a:rPr lang="en-GB" sz="800" dirty="0">
                          <a:effectLst/>
                        </a:rPr>
                        <a:t>Pupil books and portfolios.</a:t>
                      </a:r>
                      <a:endParaRPr lang="en-GB" sz="800" dirty="0">
                        <a:effectLst/>
                        <a:latin typeface="Times New Roman" panose="02020603050405020304" pitchFamily="18" charset="0"/>
                        <a:ea typeface="Calibri" panose="020F0502020204030204" pitchFamily="34" charset="0"/>
                      </a:endParaRPr>
                    </a:p>
                  </a:txBody>
                  <a:tcPr marL="8838" marR="8838" marT="0" marB="0"/>
                </a:tc>
                <a:extLst>
                  <a:ext uri="{0D108BD9-81ED-4DB2-BD59-A6C34878D82A}">
                    <a16:rowId xmlns:a16="http://schemas.microsoft.com/office/drawing/2014/main" val="182514905"/>
                  </a:ext>
                </a:extLst>
              </a:tr>
              <a:tr h="609600">
                <a:tc gridSpan="7">
                  <a:txBody>
                    <a:bodyPr/>
                    <a:lstStyle/>
                    <a:p>
                      <a:r>
                        <a:rPr lang="en-GB" sz="800" dirty="0">
                          <a:effectLst/>
                        </a:rPr>
                        <a:t>Evaluation (Continuous)</a:t>
                      </a:r>
                    </a:p>
                    <a:p>
                      <a:r>
                        <a:rPr lang="en-GB" sz="800" b="1" u="sng" dirty="0">
                          <a:effectLst/>
                        </a:rPr>
                        <a:t>Autumn Term</a:t>
                      </a:r>
                      <a:endParaRPr lang="en-GB" sz="800" b="1" dirty="0">
                        <a:effectLst/>
                      </a:endParaRPr>
                    </a:p>
                    <a:p>
                      <a:endParaRPr lang="en-GB" sz="800" dirty="0">
                        <a:effectLst/>
                      </a:endParaRPr>
                    </a:p>
                    <a:p>
                      <a:endParaRPr lang="en-GB" sz="800" dirty="0">
                        <a:effectLst/>
                        <a:latin typeface="Times New Roman" panose="02020603050405020304" pitchFamily="18" charset="0"/>
                        <a:ea typeface="Calibri" panose="020F0502020204030204" pitchFamily="34" charset="0"/>
                      </a:endParaRPr>
                    </a:p>
                  </a:txBody>
                  <a:tcPr marL="8838" marR="8838" marT="0" marB="0"/>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386851339"/>
                  </a:ext>
                </a:extLst>
              </a:tr>
            </a:tbl>
          </a:graphicData>
        </a:graphic>
      </p:graphicFrame>
      <p:graphicFrame>
        <p:nvGraphicFramePr>
          <p:cNvPr id="2" name="Table 1">
            <a:extLst>
              <a:ext uri="{FF2B5EF4-FFF2-40B4-BE49-F238E27FC236}">
                <a16:creationId xmlns:a16="http://schemas.microsoft.com/office/drawing/2014/main" id="{9BC0E8D4-0023-440D-A9C8-291D3BBF6D49}"/>
              </a:ext>
            </a:extLst>
          </p:cNvPr>
          <p:cNvGraphicFramePr>
            <a:graphicFrameLocks noGrp="1"/>
          </p:cNvGraphicFramePr>
          <p:nvPr>
            <p:extLst>
              <p:ext uri="{D42A27DB-BD31-4B8C-83A1-F6EECF244321}">
                <p14:modId xmlns:p14="http://schemas.microsoft.com/office/powerpoint/2010/main" val="1188330392"/>
              </p:ext>
            </p:extLst>
          </p:nvPr>
        </p:nvGraphicFramePr>
        <p:xfrm>
          <a:off x="3276600" y="152400"/>
          <a:ext cx="8534400" cy="2057401"/>
        </p:xfrm>
        <a:graphic>
          <a:graphicData uri="http://schemas.openxmlformats.org/drawingml/2006/table">
            <a:tbl>
              <a:tblPr firstRow="1" firstCol="1" bandRow="1">
                <a:tableStyleId>{5C22544A-7EE6-4342-B048-85BDC9FD1C3A}</a:tableStyleId>
              </a:tblPr>
              <a:tblGrid>
                <a:gridCol w="8534400">
                  <a:extLst>
                    <a:ext uri="{9D8B030D-6E8A-4147-A177-3AD203B41FA5}">
                      <a16:colId xmlns:a16="http://schemas.microsoft.com/office/drawing/2014/main" val="264503149"/>
                    </a:ext>
                  </a:extLst>
                </a:gridCol>
              </a:tblGrid>
              <a:tr h="649705">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br>
                        <a:rPr lang="en-US" sz="800" dirty="0">
                          <a:effectLst/>
                        </a:rPr>
                      </a:br>
                      <a:r>
                        <a:rPr lang="en-GB" sz="800" dirty="0">
                          <a:effectLst/>
                        </a:rPr>
                        <a:t>STRATEGIC PRIORITY 1:</a:t>
                      </a:r>
                      <a:r>
                        <a:rPr lang="en-GB" sz="800" b="1" kern="1200" dirty="0">
                          <a:solidFill>
                            <a:schemeClr val="tx1"/>
                          </a:solidFill>
                          <a:latin typeface="+mn-lt"/>
                          <a:ea typeface="+mn-ea"/>
                          <a:cs typeface="+mn-cs"/>
                        </a:rPr>
                        <a:t>Teaching and Learning – Challenge pupils more consistently to apply their skills at an appropriate level across the curriculum, through high quality approaches to teaching and learning. </a:t>
                      </a:r>
                      <a:endParaRPr lang="en-GB" sz="800" dirty="0">
                        <a:effectLst/>
                      </a:endParaRPr>
                    </a:p>
                    <a:p>
                      <a:endParaRPr lang="en-GB" sz="800" dirty="0">
                        <a:effectLst/>
                        <a:latin typeface="Times New Roman" panose="02020603050405020304" pitchFamily="18" charset="0"/>
                        <a:ea typeface="Calibri" panose="020F0502020204030204" pitchFamily="34" charset="0"/>
                      </a:endParaRPr>
                    </a:p>
                  </a:txBody>
                  <a:tcPr marL="60767" marR="60767" marT="0" marB="0"/>
                </a:tc>
                <a:extLst>
                  <a:ext uri="{0D108BD9-81ED-4DB2-BD59-A6C34878D82A}">
                    <a16:rowId xmlns:a16="http://schemas.microsoft.com/office/drawing/2014/main" val="2891532074"/>
                  </a:ext>
                </a:extLst>
              </a:tr>
              <a:tr h="1407696">
                <a:tc>
                  <a:txBody>
                    <a:bodyPr/>
                    <a:lstStyle/>
                    <a:p>
                      <a:endParaRPr lang="en-GB" sz="800" dirty="0">
                        <a:effectLst/>
                      </a:endParaRPr>
                    </a:p>
                    <a:p>
                      <a:r>
                        <a:rPr lang="en-GB" sz="800" dirty="0">
                          <a:effectLst/>
                        </a:rPr>
                        <a:t>RATIONALE:</a:t>
                      </a:r>
                    </a:p>
                    <a:p>
                      <a:r>
                        <a:rPr lang="en-GB" sz="800" dirty="0">
                          <a:effectLst/>
                        </a:rPr>
                        <a:t>(Why is this on the plan this year?  Schools should outline clearly using information (quantitative and qualitative) to justify.)</a:t>
                      </a:r>
                    </a:p>
                    <a:p>
                      <a:pPr marL="0" marR="0" lvl="0" indent="0" algn="l" defTabSz="457200" rtl="0" eaLnBrk="1" fontAlgn="auto" latinLnBrk="0" hangingPunct="1">
                        <a:lnSpc>
                          <a:spcPct val="100000"/>
                        </a:lnSpc>
                        <a:spcBef>
                          <a:spcPts val="0"/>
                        </a:spcBef>
                        <a:spcAft>
                          <a:spcPts val="0"/>
                        </a:spcAft>
                        <a:buClrTx/>
                        <a:buSzTx/>
                        <a:buFontTx/>
                        <a:buNone/>
                        <a:tabLst/>
                        <a:defRPr/>
                      </a:pPr>
                      <a:r>
                        <a:rPr lang="en-GB" sz="800" dirty="0">
                          <a:effectLst/>
                        </a:rPr>
                        <a:t>A great deal of work has been carried out on refining our curriculum design offer. This year we are going to refine our curriculum maps to include our coverage of knowledge, skills and experiences for Year A, ensuring progression of pupils across the school. Further to our Estyn inspection and recommendations and our own monitoring outcomes, we feel we need to continue to refine our practice to ensure we challenge pupils more consistently to apply their literacy, numeracy and digital skills at an appropriate level across the curriculum, especially when pupils are working independently. We feel pupils need to improve their oracy skills in order to feed into their extended writing opportunities whilst editing and re-drafting their work to consider audience and purpose. We also feel pupils need to further develop their ability to apply their mathematical reasoning skills in unfamiliar and open ended contexts.</a:t>
                      </a:r>
                    </a:p>
                    <a:p>
                      <a:endParaRPr lang="en-GB" sz="800" dirty="0">
                        <a:effectLst/>
                      </a:endParaRPr>
                    </a:p>
                  </a:txBody>
                  <a:tcPr marL="60767" marR="60767" marT="0" marB="0"/>
                </a:tc>
                <a:extLst>
                  <a:ext uri="{0D108BD9-81ED-4DB2-BD59-A6C34878D82A}">
                    <a16:rowId xmlns:a16="http://schemas.microsoft.com/office/drawing/2014/main" val="147636677"/>
                  </a:ext>
                </a:extLst>
              </a:tr>
            </a:tbl>
          </a:graphicData>
        </a:graphic>
      </p:graphicFrame>
      <p:pic>
        <p:nvPicPr>
          <p:cNvPr id="6" name="Graphic 5" descr="House with solid fill">
            <a:hlinkClick r:id="rId4" action="ppaction://hlinksldjump"/>
            <a:extLst>
              <a:ext uri="{FF2B5EF4-FFF2-40B4-BE49-F238E27FC236}">
                <a16:creationId xmlns:a16="http://schemas.microsoft.com/office/drawing/2014/main" id="{18CE1D00-CADD-47C2-AE75-35DAFD35C09E}"/>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152400" y="1937803"/>
            <a:ext cx="609600" cy="543996"/>
          </a:xfrm>
          <a:prstGeom prst="rect">
            <a:avLst/>
          </a:prstGeom>
        </p:spPr>
      </p:pic>
    </p:spTree>
    <p:extLst>
      <p:ext uri="{BB962C8B-B14F-4D97-AF65-F5344CB8AC3E}">
        <p14:creationId xmlns:p14="http://schemas.microsoft.com/office/powerpoint/2010/main" val="2539547736"/>
      </p:ext>
    </p:extLst>
  </p:cSld>
  <p:clrMapOvr>
    <a:masterClrMapping/>
  </p:clrMapOvr>
  <p:transition>
    <p:fade/>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358FC011-A2C8-4080-B2EE-5D2D3A4F5815}"/>
              </a:ext>
            </a:extLst>
          </p:cNvPr>
          <p:cNvPicPr>
            <a:picLocks noGrp="1" noChangeAspect="1"/>
          </p:cNvPicPr>
          <p:nvPr>
            <p:ph type="pic" sz="quarter" idx="15"/>
          </p:nvPr>
        </p:nvPicPr>
        <p:blipFill>
          <a:blip r:embed="rId3">
            <a:extLst>
              <a:ext uri="{28A0092B-C50C-407E-A947-70E740481C1C}">
                <a14:useLocalDpi xmlns:a14="http://schemas.microsoft.com/office/drawing/2010/main" val="0"/>
              </a:ext>
            </a:extLst>
          </a:blip>
          <a:srcRect t="14064" b="14064"/>
          <a:stretch/>
        </p:blipFill>
        <p:spPr>
          <a:xfrm>
            <a:off x="0" y="1"/>
            <a:ext cx="3124200" cy="2209800"/>
          </a:xfrm>
        </p:spPr>
      </p:pic>
      <p:graphicFrame>
        <p:nvGraphicFramePr>
          <p:cNvPr id="7" name="Content Placeholder 6">
            <a:extLst>
              <a:ext uri="{FF2B5EF4-FFF2-40B4-BE49-F238E27FC236}">
                <a16:creationId xmlns:a16="http://schemas.microsoft.com/office/drawing/2014/main" id="{FF652B5F-2935-4B00-90D4-21BDF83DDE35}"/>
              </a:ext>
            </a:extLst>
          </p:cNvPr>
          <p:cNvGraphicFramePr>
            <a:graphicFrameLocks noGrp="1"/>
          </p:cNvGraphicFramePr>
          <p:nvPr>
            <p:ph sz="quarter" idx="14"/>
            <p:extLst>
              <p:ext uri="{D42A27DB-BD31-4B8C-83A1-F6EECF244321}">
                <p14:modId xmlns:p14="http://schemas.microsoft.com/office/powerpoint/2010/main" val="1907904594"/>
              </p:ext>
            </p:extLst>
          </p:nvPr>
        </p:nvGraphicFramePr>
        <p:xfrm>
          <a:off x="228600" y="2314921"/>
          <a:ext cx="11506200" cy="3993360"/>
        </p:xfrm>
        <a:graphic>
          <a:graphicData uri="http://schemas.openxmlformats.org/drawingml/2006/table">
            <a:tbl>
              <a:tblPr firstRow="1" firstCol="1" bandRow="1">
                <a:tableStyleId>{5C22544A-7EE6-4342-B048-85BDC9FD1C3A}</a:tableStyleId>
              </a:tblPr>
              <a:tblGrid>
                <a:gridCol w="1500477">
                  <a:extLst>
                    <a:ext uri="{9D8B030D-6E8A-4147-A177-3AD203B41FA5}">
                      <a16:colId xmlns:a16="http://schemas.microsoft.com/office/drawing/2014/main" val="2913914213"/>
                    </a:ext>
                  </a:extLst>
                </a:gridCol>
                <a:gridCol w="2198376">
                  <a:extLst>
                    <a:ext uri="{9D8B030D-6E8A-4147-A177-3AD203B41FA5}">
                      <a16:colId xmlns:a16="http://schemas.microsoft.com/office/drawing/2014/main" val="1472197947"/>
                    </a:ext>
                  </a:extLst>
                </a:gridCol>
                <a:gridCol w="2206722">
                  <a:extLst>
                    <a:ext uri="{9D8B030D-6E8A-4147-A177-3AD203B41FA5}">
                      <a16:colId xmlns:a16="http://schemas.microsoft.com/office/drawing/2014/main" val="3530090464"/>
                    </a:ext>
                  </a:extLst>
                </a:gridCol>
                <a:gridCol w="1139397">
                  <a:extLst>
                    <a:ext uri="{9D8B030D-6E8A-4147-A177-3AD203B41FA5}">
                      <a16:colId xmlns:a16="http://schemas.microsoft.com/office/drawing/2014/main" val="4070369648"/>
                    </a:ext>
                  </a:extLst>
                </a:gridCol>
                <a:gridCol w="999811">
                  <a:extLst>
                    <a:ext uri="{9D8B030D-6E8A-4147-A177-3AD203B41FA5}">
                      <a16:colId xmlns:a16="http://schemas.microsoft.com/office/drawing/2014/main" val="353312787"/>
                    </a:ext>
                  </a:extLst>
                </a:gridCol>
                <a:gridCol w="1241803">
                  <a:extLst>
                    <a:ext uri="{9D8B030D-6E8A-4147-A177-3AD203B41FA5}">
                      <a16:colId xmlns:a16="http://schemas.microsoft.com/office/drawing/2014/main" val="1827290678"/>
                    </a:ext>
                  </a:extLst>
                </a:gridCol>
                <a:gridCol w="2219614">
                  <a:extLst>
                    <a:ext uri="{9D8B030D-6E8A-4147-A177-3AD203B41FA5}">
                      <a16:colId xmlns:a16="http://schemas.microsoft.com/office/drawing/2014/main" val="2446897094"/>
                    </a:ext>
                  </a:extLst>
                </a:gridCol>
              </a:tblGrid>
              <a:tr h="640421">
                <a:tc>
                  <a:txBody>
                    <a:bodyPr/>
                    <a:lstStyle/>
                    <a:p>
                      <a:r>
                        <a:rPr lang="en-GB" sz="800" dirty="0">
                          <a:effectLst/>
                        </a:rPr>
                        <a:t>Sub Priorities</a:t>
                      </a:r>
                      <a:endParaRPr lang="en-GB" sz="800" dirty="0">
                        <a:effectLst/>
                        <a:latin typeface="Times New Roman" panose="02020603050405020304" pitchFamily="18" charset="0"/>
                        <a:ea typeface="Calibri" panose="020F0502020204030204" pitchFamily="34" charset="0"/>
                      </a:endParaRPr>
                    </a:p>
                  </a:txBody>
                  <a:tcPr marL="8294" marR="8294" marT="0" marB="0"/>
                </a:tc>
                <a:tc>
                  <a:txBody>
                    <a:bodyPr/>
                    <a:lstStyle/>
                    <a:p>
                      <a:r>
                        <a:rPr lang="en-GB" sz="800" dirty="0">
                          <a:effectLst/>
                        </a:rPr>
                        <a:t>Intended Impact/</a:t>
                      </a:r>
                    </a:p>
                    <a:p>
                      <a:r>
                        <a:rPr lang="en-GB" sz="800" dirty="0">
                          <a:effectLst/>
                        </a:rPr>
                        <a:t>Success Criteria</a:t>
                      </a:r>
                      <a:endParaRPr lang="en-GB" sz="800" dirty="0">
                        <a:effectLst/>
                        <a:latin typeface="Times New Roman" panose="02020603050405020304" pitchFamily="18" charset="0"/>
                        <a:ea typeface="Calibri" panose="020F0502020204030204" pitchFamily="34" charset="0"/>
                      </a:endParaRPr>
                    </a:p>
                  </a:txBody>
                  <a:tcPr marL="8294" marR="8294" marT="0" marB="0"/>
                </a:tc>
                <a:tc>
                  <a:txBody>
                    <a:bodyPr/>
                    <a:lstStyle/>
                    <a:p>
                      <a:r>
                        <a:rPr lang="en-GB" sz="800" dirty="0">
                          <a:effectLst/>
                        </a:rPr>
                        <a:t>Key Actions</a:t>
                      </a:r>
                      <a:endParaRPr lang="en-GB" sz="800" dirty="0">
                        <a:effectLst/>
                        <a:latin typeface="Times New Roman" panose="02020603050405020304" pitchFamily="18" charset="0"/>
                        <a:ea typeface="Calibri" panose="020F0502020204030204" pitchFamily="34" charset="0"/>
                      </a:endParaRPr>
                    </a:p>
                  </a:txBody>
                  <a:tcPr marL="8294" marR="8294" marT="0" marB="0"/>
                </a:tc>
                <a:tc>
                  <a:txBody>
                    <a:bodyPr/>
                    <a:lstStyle/>
                    <a:p>
                      <a:r>
                        <a:rPr lang="en-GB" sz="800" dirty="0">
                          <a:effectLst/>
                        </a:rPr>
                        <a:t>Lead Person</a:t>
                      </a:r>
                    </a:p>
                    <a:p>
                      <a:r>
                        <a:rPr lang="en-GB" sz="800" dirty="0">
                          <a:effectLst/>
                        </a:rPr>
                        <a:t>(to include governors)</a:t>
                      </a:r>
                      <a:endParaRPr lang="en-GB" sz="800" dirty="0">
                        <a:effectLst/>
                        <a:latin typeface="Times New Roman" panose="02020603050405020304" pitchFamily="18" charset="0"/>
                        <a:ea typeface="Calibri" panose="020F0502020204030204" pitchFamily="34" charset="0"/>
                      </a:endParaRPr>
                    </a:p>
                  </a:txBody>
                  <a:tcPr marL="8294" marR="8294" marT="0" marB="0"/>
                </a:tc>
                <a:tc>
                  <a:txBody>
                    <a:bodyPr/>
                    <a:lstStyle/>
                    <a:p>
                      <a:r>
                        <a:rPr lang="en-GB" sz="800" dirty="0">
                          <a:effectLst/>
                        </a:rPr>
                        <a:t>Timeline</a:t>
                      </a:r>
                      <a:endParaRPr lang="en-GB" sz="800" dirty="0">
                        <a:effectLst/>
                        <a:latin typeface="Times New Roman" panose="02020603050405020304" pitchFamily="18" charset="0"/>
                        <a:ea typeface="Calibri" panose="020F0502020204030204" pitchFamily="34" charset="0"/>
                      </a:endParaRPr>
                    </a:p>
                  </a:txBody>
                  <a:tcPr marL="8294" marR="8294" marT="0" marB="0"/>
                </a:tc>
                <a:tc>
                  <a:txBody>
                    <a:bodyPr/>
                    <a:lstStyle/>
                    <a:p>
                      <a:r>
                        <a:rPr lang="en-GB" sz="800" dirty="0">
                          <a:effectLst/>
                        </a:rPr>
                        <a:t>Funding</a:t>
                      </a:r>
                    </a:p>
                    <a:p>
                      <a:r>
                        <a:rPr lang="en-GB" sz="800" dirty="0">
                          <a:effectLst/>
                        </a:rPr>
                        <a:t>(to include grant funding)</a:t>
                      </a:r>
                      <a:endParaRPr lang="en-GB" sz="800" dirty="0">
                        <a:effectLst/>
                        <a:latin typeface="Times New Roman" panose="02020603050405020304" pitchFamily="18" charset="0"/>
                        <a:ea typeface="Calibri" panose="020F0502020204030204" pitchFamily="34" charset="0"/>
                      </a:endParaRPr>
                    </a:p>
                  </a:txBody>
                  <a:tcPr marL="8294" marR="8294" marT="0" marB="0"/>
                </a:tc>
                <a:tc>
                  <a:txBody>
                    <a:bodyPr/>
                    <a:lstStyle/>
                    <a:p>
                      <a:r>
                        <a:rPr lang="en-GB" sz="800" dirty="0">
                          <a:effectLst/>
                        </a:rPr>
                        <a:t>Link to Monitoring/Self Evaluation Activities that will give you evidence of impact on pupils</a:t>
                      </a:r>
                    </a:p>
                    <a:p>
                      <a:r>
                        <a:rPr lang="en-GB" sz="800" dirty="0">
                          <a:effectLst/>
                        </a:rPr>
                        <a:t>(Reference documents or pages of documents from quality assurance timetable)</a:t>
                      </a:r>
                      <a:endParaRPr lang="en-GB" sz="800" dirty="0">
                        <a:effectLst/>
                        <a:latin typeface="Times New Roman" panose="02020603050405020304" pitchFamily="18" charset="0"/>
                        <a:ea typeface="Calibri" panose="020F0502020204030204" pitchFamily="34" charset="0"/>
                      </a:endParaRPr>
                    </a:p>
                  </a:txBody>
                  <a:tcPr marL="8294" marR="8294" marT="0" marB="0"/>
                </a:tc>
                <a:extLst>
                  <a:ext uri="{0D108BD9-81ED-4DB2-BD59-A6C34878D82A}">
                    <a16:rowId xmlns:a16="http://schemas.microsoft.com/office/drawing/2014/main" val="3737357019"/>
                  </a:ext>
                </a:extLst>
              </a:tr>
              <a:tr h="1387579">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GB" sz="800" dirty="0">
                          <a:effectLst/>
                        </a:rPr>
                        <a:t>c) </a:t>
                      </a:r>
                      <a:r>
                        <a:rPr lang="en-GB" sz="800" b="0" kern="1200" dirty="0">
                          <a:solidFill>
                            <a:schemeClr val="lt1"/>
                          </a:solidFill>
                          <a:effectLst/>
                          <a:latin typeface="+mn-lt"/>
                          <a:ea typeface="+mn-ea"/>
                          <a:cs typeface="+mn-cs"/>
                        </a:rPr>
                        <a:t>Support pupils to become increasingly independent learners by enhancing the learning environment and providing experiences that build confidence, resilience and decision-making skills.</a:t>
                      </a:r>
                    </a:p>
                  </a:txBody>
                  <a:tcPr marL="8294" marR="8294" marT="0" marB="0"/>
                </a:tc>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GB" sz="800" dirty="0">
                          <a:effectLst/>
                          <a:latin typeface="Arial"/>
                          <a:ea typeface="Times New Roman" panose="02020603050405020304" pitchFamily="18" charset="0"/>
                        </a:rPr>
                        <a:t>Pupils making strong progress in their independence skills, via enhanced learning environments, experiences and interactions, with a balanced interplay between the 3 enablers, ensuring pupils are challenged appropriately through enabling environments, experiences and effective interactions, with many pupils selecting resources, persevering, explaining choices, seeking feedback and identifying their next steps in learning.</a:t>
                      </a:r>
                      <a:endParaRPr lang="en-GB" sz="800" dirty="0">
                        <a:effectLst/>
                        <a:latin typeface="Times New Roman" panose="02020603050405020304" pitchFamily="18" charset="0"/>
                        <a:ea typeface="Calibri" panose="020F0502020204030204" pitchFamily="34" charset="0"/>
                      </a:endParaRPr>
                    </a:p>
                  </a:txBody>
                  <a:tcPr marL="8294" marR="8294" marT="0" marB="0"/>
                </a:tc>
                <a:tc>
                  <a:txBody>
                    <a:bodyPr/>
                    <a:lstStyle/>
                    <a:p>
                      <a:r>
                        <a:rPr lang="en-GB" sz="800" dirty="0">
                          <a:effectLst/>
                          <a:latin typeface="Arial" panose="020B0604020202020204" pitchFamily="34" charset="0"/>
                          <a:ea typeface="Times New Roman" panose="02020603050405020304" pitchFamily="18" charset="0"/>
                        </a:rPr>
                        <a:t>Pupils offered learning environments, experiences and interactions that develop their independence skills. Staff to continue to utilise approaches centred around the 3 enablers, ensuring provision is learner-centred, process driven and progressive from where the pupils have come from. Observations will be noted and this work will be shared amongst staff via a shared action research area on Teams, allowing staff to learn from each other’s practice. Teachers will also have the opportunity to watch each other teach and share this learning opportunity. </a:t>
                      </a:r>
                      <a:endParaRPr lang="en-GB" sz="800" dirty="0">
                        <a:effectLst/>
                        <a:latin typeface="Times New Roman" panose="02020603050405020304" pitchFamily="18" charset="0"/>
                        <a:ea typeface="Calibri" panose="020F0502020204030204" pitchFamily="34" charset="0"/>
                      </a:endParaRPr>
                    </a:p>
                  </a:txBody>
                  <a:tcPr marL="8294" marR="8294" marT="0" marB="0"/>
                </a:tc>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GB" sz="800" dirty="0">
                          <a:effectLst/>
                          <a:latin typeface="Arial"/>
                          <a:ea typeface="Times New Roman" panose="02020603050405020304" pitchFamily="18" charset="0"/>
                        </a:rPr>
                        <a:t>HT, GH and all teaching staff.</a:t>
                      </a:r>
                      <a:endParaRPr lang="en-GB" sz="800" dirty="0">
                        <a:effectLst/>
                        <a:latin typeface="Arial"/>
                        <a:ea typeface="Calibri" panose="020F0502020204030204" pitchFamily="34" charset="0"/>
                      </a:endParaRPr>
                    </a:p>
                    <a:p>
                      <a:endParaRPr lang="en-GB" sz="800" dirty="0">
                        <a:effectLst/>
                        <a:latin typeface="Times New Roman" panose="02020603050405020304" pitchFamily="18" charset="0"/>
                        <a:ea typeface="Calibri" panose="020F0502020204030204" pitchFamily="34" charset="0"/>
                      </a:endParaRPr>
                    </a:p>
                  </a:txBody>
                  <a:tcPr marL="8294" marR="8294" marT="0" marB="0"/>
                </a:tc>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GB" sz="800" dirty="0">
                          <a:effectLst/>
                          <a:latin typeface="Arial"/>
                          <a:ea typeface="Times New Roman" panose="02020603050405020304" pitchFamily="18" charset="0"/>
                        </a:rPr>
                        <a:t>Sept 26 - July 27</a:t>
                      </a:r>
                      <a:endParaRPr lang="en-GB" sz="800" dirty="0">
                        <a:effectLst/>
                        <a:latin typeface="Arial"/>
                        <a:ea typeface="Calibri" panose="020F0502020204030204" pitchFamily="34" charset="0"/>
                      </a:endParaRPr>
                    </a:p>
                    <a:p>
                      <a:endParaRPr lang="en-GB" sz="800" dirty="0">
                        <a:effectLst/>
                        <a:latin typeface="Times New Roman" panose="02020603050405020304" pitchFamily="18" charset="0"/>
                        <a:ea typeface="Calibri" panose="020F0502020204030204" pitchFamily="34" charset="0"/>
                      </a:endParaRPr>
                    </a:p>
                  </a:txBody>
                  <a:tcPr marL="8294" marR="8294" marT="0" marB="0"/>
                </a:tc>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GB" sz="800" dirty="0">
                          <a:effectLst/>
                          <a:latin typeface="Arial"/>
                          <a:ea typeface="Times New Roman" panose="02020603050405020304" pitchFamily="18" charset="0"/>
                        </a:rPr>
                        <a:t>Curriculum support funding</a:t>
                      </a:r>
                      <a:endParaRPr lang="en-GB" sz="800" dirty="0">
                        <a:effectLst/>
                        <a:latin typeface="Arial"/>
                        <a:ea typeface="Calibri" panose="020F0502020204030204" pitchFamily="34" charset="0"/>
                      </a:endParaRPr>
                    </a:p>
                    <a:p>
                      <a:endParaRPr lang="en-GB" sz="800" dirty="0">
                        <a:effectLst/>
                        <a:latin typeface="Times New Roman" panose="02020603050405020304" pitchFamily="18" charset="0"/>
                        <a:ea typeface="Calibri" panose="020F0502020204030204" pitchFamily="34" charset="0"/>
                      </a:endParaRPr>
                    </a:p>
                  </a:txBody>
                  <a:tcPr marL="8294" marR="8294" marT="0" marB="0"/>
                </a:tc>
                <a:tc>
                  <a:txBody>
                    <a:bodyPr/>
                    <a:lstStyle/>
                    <a:p>
                      <a:r>
                        <a:rPr lang="en-GB" sz="800" dirty="0" err="1">
                          <a:effectLst/>
                          <a:latin typeface="Arial"/>
                          <a:ea typeface="Times New Roman" panose="02020603050405020304" pitchFamily="18" charset="0"/>
                        </a:rPr>
                        <a:t>AoLE</a:t>
                      </a:r>
                      <a:r>
                        <a:rPr lang="en-GB" sz="800" dirty="0">
                          <a:effectLst/>
                          <a:latin typeface="Arial"/>
                          <a:ea typeface="Times New Roman" panose="02020603050405020304" pitchFamily="18" charset="0"/>
                        </a:rPr>
                        <a:t> monitoring and listening to pupils.</a:t>
                      </a:r>
                      <a:endParaRPr lang="en-GB" sz="800" dirty="0">
                        <a:effectLst/>
                        <a:latin typeface="Arial"/>
                        <a:ea typeface="Calibri" panose="020F0502020204030204" pitchFamily="34" charset="0"/>
                      </a:endParaRPr>
                    </a:p>
                    <a:p>
                      <a:r>
                        <a:rPr lang="en-GB" sz="800" dirty="0">
                          <a:effectLst/>
                          <a:latin typeface="Arial"/>
                          <a:ea typeface="Times New Roman" panose="02020603050405020304" pitchFamily="18" charset="0"/>
                        </a:rPr>
                        <a:t>Shared understanding of progression portfolios.</a:t>
                      </a:r>
                      <a:endParaRPr lang="en-GB" sz="800" dirty="0">
                        <a:effectLst/>
                        <a:latin typeface="Arial"/>
                        <a:ea typeface="Calibri" panose="020F0502020204030204" pitchFamily="34" charset="0"/>
                      </a:endParaRPr>
                    </a:p>
                    <a:p>
                      <a:r>
                        <a:rPr lang="en-GB" sz="800" dirty="0">
                          <a:effectLst/>
                          <a:latin typeface="Arial"/>
                          <a:ea typeface="Times New Roman" panose="02020603050405020304" pitchFamily="18" charset="0"/>
                        </a:rPr>
                        <a:t>Pupil books and portfolios.</a:t>
                      </a:r>
                      <a:endParaRPr lang="en-GB" sz="800" dirty="0">
                        <a:effectLst/>
                        <a:latin typeface="Arial"/>
                        <a:ea typeface="Calibri" panose="020F0502020204030204" pitchFamily="34" charset="0"/>
                      </a:endParaRPr>
                    </a:p>
                    <a:p>
                      <a:r>
                        <a:rPr lang="en-GB" sz="800" dirty="0">
                          <a:effectLst/>
                          <a:latin typeface="Arial"/>
                          <a:ea typeface="Times New Roman" panose="02020603050405020304" pitchFamily="18" charset="0"/>
                        </a:rPr>
                        <a:t>Action research.</a:t>
                      </a:r>
                      <a:endParaRPr lang="en-GB" sz="800" dirty="0">
                        <a:effectLst/>
                        <a:latin typeface="Arial"/>
                        <a:ea typeface="Calibri" panose="020F0502020204030204" pitchFamily="34" charset="0"/>
                      </a:endParaRPr>
                    </a:p>
                    <a:p>
                      <a:endParaRPr lang="en-GB" sz="800" dirty="0">
                        <a:effectLst/>
                        <a:latin typeface="Times New Roman" panose="02020603050405020304" pitchFamily="18" charset="0"/>
                        <a:ea typeface="Calibri" panose="020F0502020204030204" pitchFamily="34" charset="0"/>
                      </a:endParaRPr>
                    </a:p>
                  </a:txBody>
                  <a:tcPr marL="8294" marR="8294" marT="0" marB="0"/>
                </a:tc>
                <a:extLst>
                  <a:ext uri="{0D108BD9-81ED-4DB2-BD59-A6C34878D82A}">
                    <a16:rowId xmlns:a16="http://schemas.microsoft.com/office/drawing/2014/main" val="135435901"/>
                  </a:ext>
                </a:extLst>
              </a:tr>
              <a:tr h="1676880">
                <a:tc gridSpan="7">
                  <a:txBody>
                    <a:bodyPr/>
                    <a:lstStyle/>
                    <a:p>
                      <a:r>
                        <a:rPr lang="en-GB" sz="800" dirty="0">
                          <a:effectLst/>
                        </a:rPr>
                        <a:t>Evaluation (Continuous)</a:t>
                      </a:r>
                    </a:p>
                    <a:p>
                      <a:r>
                        <a:rPr lang="en-GB" sz="800" u="sng" dirty="0">
                          <a:effectLst/>
                        </a:rPr>
                        <a:t>Autumn Term</a:t>
                      </a:r>
                      <a:endParaRPr lang="en-GB" sz="800" dirty="0">
                        <a:effectLst/>
                      </a:endParaRPr>
                    </a:p>
                    <a:p>
                      <a:endParaRPr lang="en-GB" sz="800" dirty="0">
                        <a:effectLst/>
                        <a:latin typeface="Times New Roman" panose="02020603050405020304" pitchFamily="18" charset="0"/>
                        <a:ea typeface="Calibri" panose="020F0502020204030204" pitchFamily="34" charset="0"/>
                      </a:endParaRPr>
                    </a:p>
                  </a:txBody>
                  <a:tcPr marL="8294" marR="8294" marT="0" marB="0"/>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4193045819"/>
                  </a:ext>
                </a:extLst>
              </a:tr>
            </a:tbl>
          </a:graphicData>
        </a:graphic>
      </p:graphicFrame>
      <p:graphicFrame>
        <p:nvGraphicFramePr>
          <p:cNvPr id="8" name="Table 7">
            <a:extLst>
              <a:ext uri="{FF2B5EF4-FFF2-40B4-BE49-F238E27FC236}">
                <a16:creationId xmlns:a16="http://schemas.microsoft.com/office/drawing/2014/main" id="{20DD9B5B-4823-4784-83A4-6233D0033CE4}"/>
              </a:ext>
            </a:extLst>
          </p:cNvPr>
          <p:cNvGraphicFramePr>
            <a:graphicFrameLocks noGrp="1"/>
          </p:cNvGraphicFramePr>
          <p:nvPr>
            <p:extLst>
              <p:ext uri="{D42A27DB-BD31-4B8C-83A1-F6EECF244321}">
                <p14:modId xmlns:p14="http://schemas.microsoft.com/office/powerpoint/2010/main" val="1129774986"/>
              </p:ext>
            </p:extLst>
          </p:nvPr>
        </p:nvGraphicFramePr>
        <p:xfrm>
          <a:off x="3200400" y="152400"/>
          <a:ext cx="8534400" cy="2057401"/>
        </p:xfrm>
        <a:graphic>
          <a:graphicData uri="http://schemas.openxmlformats.org/drawingml/2006/table">
            <a:tbl>
              <a:tblPr firstRow="1" firstCol="1" bandRow="1">
                <a:tableStyleId>{5C22544A-7EE6-4342-B048-85BDC9FD1C3A}</a:tableStyleId>
              </a:tblPr>
              <a:tblGrid>
                <a:gridCol w="8534400">
                  <a:extLst>
                    <a:ext uri="{9D8B030D-6E8A-4147-A177-3AD203B41FA5}">
                      <a16:colId xmlns:a16="http://schemas.microsoft.com/office/drawing/2014/main" val="762285302"/>
                    </a:ext>
                  </a:extLst>
                </a:gridCol>
              </a:tblGrid>
              <a:tr h="621487">
                <a:tc>
                  <a:txBody>
                    <a:bodyPr/>
                    <a:lstStyle/>
                    <a:p>
                      <a:r>
                        <a:rPr lang="en-GB" sz="1100" dirty="0">
                          <a:effectLst/>
                        </a:rPr>
                        <a:t>STRATEGIC PRIORITY 1:</a:t>
                      </a:r>
                      <a:endParaRPr lang="en-GB" sz="900" dirty="0">
                        <a:effectLst/>
                      </a:endParaRPr>
                    </a:p>
                    <a:p>
                      <a:pPr marL="0" marR="0" lvl="0" indent="0" algn="l" defTabSz="457200" rtl="0" eaLnBrk="1" fontAlgn="auto" latinLnBrk="0" hangingPunct="1">
                        <a:lnSpc>
                          <a:spcPct val="100000"/>
                        </a:lnSpc>
                        <a:spcBef>
                          <a:spcPts val="0"/>
                        </a:spcBef>
                        <a:spcAft>
                          <a:spcPts val="0"/>
                        </a:spcAft>
                        <a:buClrTx/>
                        <a:buSzTx/>
                        <a:buFontTx/>
                        <a:buNone/>
                        <a:tabLst/>
                        <a:defRPr/>
                      </a:pPr>
                      <a:r>
                        <a:rPr lang="en-GB" sz="900" b="1" kern="1200" dirty="0">
                          <a:solidFill>
                            <a:schemeClr val="tx1"/>
                          </a:solidFill>
                          <a:latin typeface="+mn-lt"/>
                          <a:ea typeface="+mn-ea"/>
                          <a:cs typeface="+mn-cs"/>
                        </a:rPr>
                        <a:t>Teaching and Learning – Challenge pupils more consistently to apply their skills at an appropriate level across the curriculum, through high quality approaches to teaching and learning. </a:t>
                      </a:r>
                      <a:endParaRPr lang="en-GB" sz="900" dirty="0">
                        <a:effectLst/>
                        <a:latin typeface="Times New Roman" panose="02020603050405020304" pitchFamily="18" charset="0"/>
                        <a:ea typeface="Calibri" panose="020F0502020204030204" pitchFamily="34" charset="0"/>
                      </a:endParaRPr>
                    </a:p>
                  </a:txBody>
                  <a:tcPr marL="60767" marR="60767" marT="0" marB="0"/>
                </a:tc>
                <a:extLst>
                  <a:ext uri="{0D108BD9-81ED-4DB2-BD59-A6C34878D82A}">
                    <a16:rowId xmlns:a16="http://schemas.microsoft.com/office/drawing/2014/main" val="689050116"/>
                  </a:ext>
                </a:extLst>
              </a:tr>
              <a:tr h="1435914">
                <a:tc>
                  <a:txBody>
                    <a:bodyPr/>
                    <a:lstStyle/>
                    <a:p>
                      <a:r>
                        <a:rPr lang="en-GB" sz="800" dirty="0">
                          <a:effectLst/>
                        </a:rPr>
                        <a:t>RATIONALE:</a:t>
                      </a:r>
                    </a:p>
                    <a:p>
                      <a:r>
                        <a:rPr lang="en-GB" sz="800" dirty="0">
                          <a:effectLst/>
                        </a:rPr>
                        <a:t>(Why is this on the plan this year?  Schools should outline clearly using information (quantitative and qualitative) to justify.)</a:t>
                      </a:r>
                    </a:p>
                    <a:p>
                      <a:pPr marL="0" marR="0" lvl="0" indent="0" algn="l" defTabSz="457200" rtl="0" eaLnBrk="1" fontAlgn="auto" latinLnBrk="0" hangingPunct="1">
                        <a:lnSpc>
                          <a:spcPct val="100000"/>
                        </a:lnSpc>
                        <a:spcBef>
                          <a:spcPts val="0"/>
                        </a:spcBef>
                        <a:spcAft>
                          <a:spcPts val="0"/>
                        </a:spcAft>
                        <a:buClrTx/>
                        <a:buSzTx/>
                        <a:buFontTx/>
                        <a:buNone/>
                        <a:tabLst/>
                        <a:defRPr/>
                      </a:pPr>
                      <a:r>
                        <a:rPr lang="en-GB" sz="800" dirty="0">
                          <a:effectLst/>
                        </a:rPr>
                        <a:t>A great deal of work has been carried out on refining our curriculum design offer. This year we are going to refine our curriculum maps to include our coverage of knowledge, skills and experiences for Year A, ensuring progression of pupils across the school. Further to our Estyn inspection and recommendations and our own monitoring outcomes, we feel we need to continue to refine our practice to ensure we challenge pupils more consistently to apply their literacy, numeracy and digital skills at an appropriate level across the curriculum, especially when pupils are working independently. We feel pupils need to improve their oracy skills in order to feed into their extended writing opportunities whilst editing and re-drafting their work to consider audience and purpose. We also feel pupils need to further develop their ability to apply their mathematical reasoning skills in unfamiliar and open ended contexts.</a:t>
                      </a:r>
                    </a:p>
                    <a:p>
                      <a:endParaRPr lang="en-GB" sz="800" dirty="0">
                        <a:effectLst/>
                      </a:endParaRPr>
                    </a:p>
                  </a:txBody>
                  <a:tcPr marL="60767" marR="60767" marT="0" marB="0"/>
                </a:tc>
                <a:extLst>
                  <a:ext uri="{0D108BD9-81ED-4DB2-BD59-A6C34878D82A}">
                    <a16:rowId xmlns:a16="http://schemas.microsoft.com/office/drawing/2014/main" val="13632573"/>
                  </a:ext>
                </a:extLst>
              </a:tr>
            </a:tbl>
          </a:graphicData>
        </a:graphic>
      </p:graphicFrame>
      <p:pic>
        <p:nvPicPr>
          <p:cNvPr id="6" name="Graphic 5" descr="House with solid fill">
            <a:hlinkClick r:id="rId4" action="ppaction://hlinksldjump"/>
            <a:extLst>
              <a:ext uri="{FF2B5EF4-FFF2-40B4-BE49-F238E27FC236}">
                <a16:creationId xmlns:a16="http://schemas.microsoft.com/office/drawing/2014/main" id="{2BE4D6AD-7066-4FB1-BDC4-CCE79BE3C263}"/>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0" y="1769131"/>
            <a:ext cx="609600" cy="543996"/>
          </a:xfrm>
          <a:prstGeom prst="rect">
            <a:avLst/>
          </a:prstGeom>
        </p:spPr>
      </p:pic>
    </p:spTree>
    <p:extLst>
      <p:ext uri="{BB962C8B-B14F-4D97-AF65-F5344CB8AC3E}">
        <p14:creationId xmlns:p14="http://schemas.microsoft.com/office/powerpoint/2010/main" val="1650885663"/>
      </p:ext>
    </p:extLst>
  </p:cSld>
  <p:clrMapOvr>
    <a:masterClrMapping/>
  </p:clrMapOvr>
  <p:transition>
    <p:fade/>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358FC011-A2C8-4080-B2EE-5D2D3A4F5815}"/>
              </a:ext>
            </a:extLst>
          </p:cNvPr>
          <p:cNvPicPr>
            <a:picLocks noGrp="1" noChangeAspect="1"/>
          </p:cNvPicPr>
          <p:nvPr>
            <p:ph type="pic" sz="quarter" idx="15"/>
          </p:nvPr>
        </p:nvPicPr>
        <p:blipFill>
          <a:blip r:embed="rId3">
            <a:extLst>
              <a:ext uri="{28A0092B-C50C-407E-A947-70E740481C1C}">
                <a14:useLocalDpi xmlns:a14="http://schemas.microsoft.com/office/drawing/2010/main" val="0"/>
              </a:ext>
            </a:extLst>
          </a:blip>
          <a:srcRect t="14064" b="14064"/>
          <a:stretch/>
        </p:blipFill>
        <p:spPr>
          <a:xfrm>
            <a:off x="0" y="1"/>
            <a:ext cx="3124200" cy="2209800"/>
          </a:xfrm>
        </p:spPr>
      </p:pic>
      <p:graphicFrame>
        <p:nvGraphicFramePr>
          <p:cNvPr id="11" name="Content Placeholder 10">
            <a:extLst>
              <a:ext uri="{FF2B5EF4-FFF2-40B4-BE49-F238E27FC236}">
                <a16:creationId xmlns:a16="http://schemas.microsoft.com/office/drawing/2014/main" id="{A6737449-1FAE-4390-A2A1-5479A9146619}"/>
              </a:ext>
            </a:extLst>
          </p:cNvPr>
          <p:cNvGraphicFramePr>
            <a:graphicFrameLocks noGrp="1"/>
          </p:cNvGraphicFramePr>
          <p:nvPr>
            <p:ph sz="quarter" idx="14"/>
            <p:extLst>
              <p:ext uri="{D42A27DB-BD31-4B8C-83A1-F6EECF244321}">
                <p14:modId xmlns:p14="http://schemas.microsoft.com/office/powerpoint/2010/main" val="2080348348"/>
              </p:ext>
            </p:extLst>
          </p:nvPr>
        </p:nvGraphicFramePr>
        <p:xfrm>
          <a:off x="381560" y="2543175"/>
          <a:ext cx="11430000" cy="3663696"/>
        </p:xfrm>
        <a:graphic>
          <a:graphicData uri="http://schemas.openxmlformats.org/drawingml/2006/table">
            <a:tbl>
              <a:tblPr firstRow="1" firstCol="1" bandRow="1">
                <a:tableStyleId>{5C22544A-7EE6-4342-B048-85BDC9FD1C3A}</a:tableStyleId>
              </a:tblPr>
              <a:tblGrid>
                <a:gridCol w="1566647">
                  <a:extLst>
                    <a:ext uri="{9D8B030D-6E8A-4147-A177-3AD203B41FA5}">
                      <a16:colId xmlns:a16="http://schemas.microsoft.com/office/drawing/2014/main" val="749082422"/>
                    </a:ext>
                  </a:extLst>
                </a:gridCol>
                <a:gridCol w="2176118">
                  <a:extLst>
                    <a:ext uri="{9D8B030D-6E8A-4147-A177-3AD203B41FA5}">
                      <a16:colId xmlns:a16="http://schemas.microsoft.com/office/drawing/2014/main" val="3038653344"/>
                    </a:ext>
                  </a:extLst>
                </a:gridCol>
                <a:gridCol w="3429000">
                  <a:extLst>
                    <a:ext uri="{9D8B030D-6E8A-4147-A177-3AD203B41FA5}">
                      <a16:colId xmlns:a16="http://schemas.microsoft.com/office/drawing/2014/main" val="1471081294"/>
                    </a:ext>
                  </a:extLst>
                </a:gridCol>
                <a:gridCol w="609600">
                  <a:extLst>
                    <a:ext uri="{9D8B030D-6E8A-4147-A177-3AD203B41FA5}">
                      <a16:colId xmlns:a16="http://schemas.microsoft.com/office/drawing/2014/main" val="1407728861"/>
                    </a:ext>
                  </a:extLst>
                </a:gridCol>
                <a:gridCol w="609600">
                  <a:extLst>
                    <a:ext uri="{9D8B030D-6E8A-4147-A177-3AD203B41FA5}">
                      <a16:colId xmlns:a16="http://schemas.microsoft.com/office/drawing/2014/main" val="91046603"/>
                    </a:ext>
                  </a:extLst>
                </a:gridCol>
                <a:gridCol w="1447800">
                  <a:extLst>
                    <a:ext uri="{9D8B030D-6E8A-4147-A177-3AD203B41FA5}">
                      <a16:colId xmlns:a16="http://schemas.microsoft.com/office/drawing/2014/main" val="518082189"/>
                    </a:ext>
                  </a:extLst>
                </a:gridCol>
                <a:gridCol w="1591235">
                  <a:extLst>
                    <a:ext uri="{9D8B030D-6E8A-4147-A177-3AD203B41FA5}">
                      <a16:colId xmlns:a16="http://schemas.microsoft.com/office/drawing/2014/main" val="1926326638"/>
                    </a:ext>
                  </a:extLst>
                </a:gridCol>
              </a:tblGrid>
              <a:tr h="838200">
                <a:tc>
                  <a:txBody>
                    <a:bodyPr/>
                    <a:lstStyle/>
                    <a:p>
                      <a:r>
                        <a:rPr lang="en-GB" sz="800" dirty="0">
                          <a:effectLst/>
                        </a:rPr>
                        <a:t>Sub Priorities</a:t>
                      </a:r>
                      <a:endParaRPr lang="en-GB" sz="800" dirty="0">
                        <a:effectLst/>
                        <a:latin typeface="Times New Roman" panose="02020603050405020304" pitchFamily="18" charset="0"/>
                        <a:ea typeface="Calibri" panose="020F0502020204030204" pitchFamily="34" charset="0"/>
                      </a:endParaRPr>
                    </a:p>
                  </a:txBody>
                  <a:tcPr marL="8838" marR="8838" marT="0" marB="0"/>
                </a:tc>
                <a:tc>
                  <a:txBody>
                    <a:bodyPr/>
                    <a:lstStyle/>
                    <a:p>
                      <a:r>
                        <a:rPr lang="en-GB" sz="800" dirty="0">
                          <a:effectLst/>
                        </a:rPr>
                        <a:t>Intended Impact/</a:t>
                      </a:r>
                    </a:p>
                    <a:p>
                      <a:r>
                        <a:rPr lang="en-GB" sz="800" dirty="0">
                          <a:effectLst/>
                        </a:rPr>
                        <a:t>Success Criteria</a:t>
                      </a:r>
                      <a:endParaRPr lang="en-GB" sz="800" dirty="0">
                        <a:effectLst/>
                        <a:latin typeface="Times New Roman" panose="02020603050405020304" pitchFamily="18" charset="0"/>
                        <a:ea typeface="Calibri" panose="020F0502020204030204" pitchFamily="34" charset="0"/>
                      </a:endParaRPr>
                    </a:p>
                  </a:txBody>
                  <a:tcPr marL="8838" marR="8838" marT="0" marB="0"/>
                </a:tc>
                <a:tc>
                  <a:txBody>
                    <a:bodyPr/>
                    <a:lstStyle/>
                    <a:p>
                      <a:r>
                        <a:rPr lang="en-GB" sz="800" dirty="0">
                          <a:effectLst/>
                        </a:rPr>
                        <a:t>Key Actions</a:t>
                      </a:r>
                      <a:endParaRPr lang="en-GB" sz="800" dirty="0">
                        <a:effectLst/>
                        <a:latin typeface="Times New Roman" panose="02020603050405020304" pitchFamily="18" charset="0"/>
                        <a:ea typeface="Calibri" panose="020F0502020204030204" pitchFamily="34" charset="0"/>
                      </a:endParaRPr>
                    </a:p>
                  </a:txBody>
                  <a:tcPr marL="8838" marR="8838" marT="0" marB="0"/>
                </a:tc>
                <a:tc>
                  <a:txBody>
                    <a:bodyPr/>
                    <a:lstStyle/>
                    <a:p>
                      <a:r>
                        <a:rPr lang="en-GB" sz="800" dirty="0">
                          <a:effectLst/>
                        </a:rPr>
                        <a:t>Lead Person</a:t>
                      </a:r>
                    </a:p>
                    <a:p>
                      <a:r>
                        <a:rPr lang="en-GB" sz="800" dirty="0">
                          <a:effectLst/>
                        </a:rPr>
                        <a:t>(to include governors)</a:t>
                      </a:r>
                      <a:endParaRPr lang="en-GB" sz="800" dirty="0">
                        <a:effectLst/>
                        <a:latin typeface="Times New Roman" panose="02020603050405020304" pitchFamily="18" charset="0"/>
                        <a:ea typeface="Calibri" panose="020F0502020204030204" pitchFamily="34" charset="0"/>
                      </a:endParaRPr>
                    </a:p>
                  </a:txBody>
                  <a:tcPr marL="8838" marR="8838" marT="0" marB="0"/>
                </a:tc>
                <a:tc>
                  <a:txBody>
                    <a:bodyPr/>
                    <a:lstStyle/>
                    <a:p>
                      <a:r>
                        <a:rPr lang="en-GB" sz="800" dirty="0">
                          <a:effectLst/>
                        </a:rPr>
                        <a:t>Timeline</a:t>
                      </a:r>
                      <a:endParaRPr lang="en-GB" sz="800" dirty="0">
                        <a:effectLst/>
                        <a:latin typeface="Times New Roman" panose="02020603050405020304" pitchFamily="18" charset="0"/>
                        <a:ea typeface="Calibri" panose="020F0502020204030204" pitchFamily="34" charset="0"/>
                      </a:endParaRPr>
                    </a:p>
                  </a:txBody>
                  <a:tcPr marL="8838" marR="8838" marT="0" marB="0"/>
                </a:tc>
                <a:tc>
                  <a:txBody>
                    <a:bodyPr/>
                    <a:lstStyle/>
                    <a:p>
                      <a:r>
                        <a:rPr lang="en-GB" sz="800" dirty="0">
                          <a:effectLst/>
                        </a:rPr>
                        <a:t>Funding</a:t>
                      </a:r>
                    </a:p>
                    <a:p>
                      <a:r>
                        <a:rPr lang="en-GB" sz="800" dirty="0">
                          <a:effectLst/>
                        </a:rPr>
                        <a:t>(to include grant funding)</a:t>
                      </a:r>
                      <a:endParaRPr lang="en-GB" sz="800" dirty="0">
                        <a:effectLst/>
                        <a:latin typeface="Times New Roman" panose="02020603050405020304" pitchFamily="18" charset="0"/>
                        <a:ea typeface="Calibri" panose="020F0502020204030204" pitchFamily="34" charset="0"/>
                      </a:endParaRPr>
                    </a:p>
                  </a:txBody>
                  <a:tcPr marL="8838" marR="8838" marT="0" marB="0"/>
                </a:tc>
                <a:tc>
                  <a:txBody>
                    <a:bodyPr/>
                    <a:lstStyle/>
                    <a:p>
                      <a:r>
                        <a:rPr lang="en-GB" sz="800" dirty="0">
                          <a:effectLst/>
                        </a:rPr>
                        <a:t>Link to Monitoring/Self Evaluation Activities that will give you evidence of impact on pupils</a:t>
                      </a:r>
                    </a:p>
                    <a:p>
                      <a:r>
                        <a:rPr lang="en-GB" sz="800" dirty="0">
                          <a:effectLst/>
                        </a:rPr>
                        <a:t>(Reference documents or pages of documents from quality assurance timetable)</a:t>
                      </a:r>
                      <a:endParaRPr lang="en-GB" sz="800" dirty="0">
                        <a:effectLst/>
                        <a:latin typeface="Times New Roman" panose="02020603050405020304" pitchFamily="18" charset="0"/>
                        <a:ea typeface="Calibri" panose="020F0502020204030204" pitchFamily="34" charset="0"/>
                      </a:endParaRPr>
                    </a:p>
                  </a:txBody>
                  <a:tcPr marL="8838" marR="8838" marT="0" marB="0"/>
                </a:tc>
                <a:extLst>
                  <a:ext uri="{0D108BD9-81ED-4DB2-BD59-A6C34878D82A}">
                    <a16:rowId xmlns:a16="http://schemas.microsoft.com/office/drawing/2014/main" val="265590638"/>
                  </a:ext>
                </a:extLst>
              </a:tr>
              <a:tr h="640080">
                <a:tc>
                  <a:txBody>
                    <a:bodyPr/>
                    <a:lstStyle/>
                    <a:p>
                      <a:r>
                        <a:rPr lang="en-GB" sz="800" dirty="0">
                          <a:effectLst/>
                        </a:rPr>
                        <a:t>d) Pupils confident in their oracy, reading and writing. Pupils encouraged to speak and present with fluency, develop their reading skills to a high standard through phonics and guided reading, and pupils using sentence stems, text types and given time to edit and re-draft their writing in order to up-level their work, with a sense of audience and purpose.</a:t>
                      </a:r>
                    </a:p>
                    <a:p>
                      <a:endParaRPr lang="en-GB" sz="800" dirty="0">
                        <a:effectLst/>
                      </a:endParaRPr>
                    </a:p>
                    <a:p>
                      <a:endParaRPr lang="en-GB" sz="800" dirty="0">
                        <a:effectLst/>
                        <a:latin typeface="Times New Roman" panose="02020603050405020304" pitchFamily="18" charset="0"/>
                        <a:ea typeface="Calibri" panose="020F0502020204030204" pitchFamily="34" charset="0"/>
                      </a:endParaRPr>
                    </a:p>
                  </a:txBody>
                  <a:tcPr marL="8838" marR="8838" marT="0" marB="0"/>
                </a:tc>
                <a:tc>
                  <a:txBody>
                    <a:bodyPr/>
                    <a:lstStyle/>
                    <a:p>
                      <a:r>
                        <a:rPr lang="en-GB" sz="800" dirty="0">
                          <a:effectLst/>
                        </a:rPr>
                        <a:t>Most pupils will speak with confidence, read with confidence and write with  greater clarity and precision, enabling them to express their ideas more effectively across all areas of learning. </a:t>
                      </a:r>
                    </a:p>
                    <a:p>
                      <a:r>
                        <a:rPr lang="en-GB" sz="800" dirty="0">
                          <a:effectLst/>
                        </a:rPr>
                        <a:t>Pupils’ editing and re-drafting their work in order to up-level and raise the standard of their extended writing work, with a sense of audience and purpose.</a:t>
                      </a:r>
                    </a:p>
                    <a:p>
                      <a:r>
                        <a:rPr lang="en-GB" sz="800" dirty="0">
                          <a:effectLst/>
                        </a:rPr>
                        <a:t> </a:t>
                      </a:r>
                      <a:endParaRPr lang="en-GB" sz="800" dirty="0">
                        <a:effectLst/>
                        <a:latin typeface="Times New Roman" panose="02020603050405020304" pitchFamily="18" charset="0"/>
                        <a:ea typeface="Times New Roman" panose="02020603050405020304" pitchFamily="18" charset="0"/>
                      </a:endParaRPr>
                    </a:p>
                  </a:txBody>
                  <a:tcPr marL="8838" marR="8838" marT="0" marB="0"/>
                </a:tc>
                <a:tc>
                  <a:txBody>
                    <a:bodyPr/>
                    <a:lstStyle/>
                    <a:p>
                      <a:r>
                        <a:rPr lang="en-GB" sz="800" dirty="0">
                          <a:effectLst/>
                        </a:rPr>
                        <a:t>ADDs session from Literacy Performance Specialist.</a:t>
                      </a:r>
                    </a:p>
                    <a:p>
                      <a:r>
                        <a:rPr lang="en-GB" sz="800" dirty="0">
                          <a:effectLst/>
                        </a:rPr>
                        <a:t>A focus on continuing to strive for oracy, reading and writing. Practitioners continuing to utilise our phonics/reading scheme, our guided reading resources and our Literacy scheme of work to support learner’s progression. This will be evident in planning, book scrutiny, learning walks, shared understanding of progression meetings and listening to pupils.</a:t>
                      </a:r>
                    </a:p>
                    <a:p>
                      <a:r>
                        <a:rPr lang="en-GB" sz="800" dirty="0">
                          <a:effectLst/>
                        </a:rPr>
                        <a:t>Practitioners continuing to utilise a progressive progression map of sentence types in their planning and teaching.</a:t>
                      </a:r>
                    </a:p>
                    <a:p>
                      <a:r>
                        <a:rPr lang="en-GB" sz="800" dirty="0">
                          <a:effectLst/>
                        </a:rPr>
                        <a:t>Pupils given time to edit and re-draft their work, with a sense of audience and purpose.</a:t>
                      </a:r>
                      <a:endParaRPr lang="en-GB" sz="800" dirty="0">
                        <a:effectLst/>
                        <a:latin typeface="Times New Roman" panose="02020603050405020304" pitchFamily="18" charset="0"/>
                        <a:ea typeface="Times New Roman" panose="02020603050405020304" pitchFamily="18" charset="0"/>
                      </a:endParaRPr>
                    </a:p>
                  </a:txBody>
                  <a:tcPr marL="8838" marR="8838" marT="0" marB="0"/>
                </a:tc>
                <a:tc>
                  <a:txBody>
                    <a:bodyPr/>
                    <a:lstStyle/>
                    <a:p>
                      <a:r>
                        <a:rPr lang="en-GB" sz="800" dirty="0">
                          <a:effectLst/>
                        </a:rPr>
                        <a:t>HT, DHT and all staff</a:t>
                      </a:r>
                      <a:endParaRPr lang="en-GB" sz="800" dirty="0">
                        <a:effectLst/>
                        <a:latin typeface="Times New Roman" panose="02020603050405020304" pitchFamily="18" charset="0"/>
                        <a:ea typeface="Calibri" panose="020F0502020204030204" pitchFamily="34" charset="0"/>
                      </a:endParaRPr>
                    </a:p>
                  </a:txBody>
                  <a:tcPr marL="8838" marR="8838" marT="0" marB="0"/>
                </a:tc>
                <a:tc>
                  <a:txBody>
                    <a:bodyPr/>
                    <a:lstStyle/>
                    <a:p>
                      <a:r>
                        <a:rPr lang="en-GB" sz="800" dirty="0">
                          <a:effectLst/>
                        </a:rPr>
                        <a:t>Sept 26 – Jul 27</a:t>
                      </a:r>
                      <a:endParaRPr lang="en-GB" sz="800" dirty="0">
                        <a:effectLst/>
                        <a:latin typeface="Times New Roman" panose="02020603050405020304" pitchFamily="18" charset="0"/>
                        <a:ea typeface="Calibri" panose="020F0502020204030204" pitchFamily="34" charset="0"/>
                      </a:endParaRPr>
                    </a:p>
                  </a:txBody>
                  <a:tcPr marL="8838" marR="8838" marT="0" marB="0"/>
                </a:tc>
                <a:tc>
                  <a:txBody>
                    <a:bodyPr/>
                    <a:lstStyle/>
                    <a:p>
                      <a:r>
                        <a:rPr lang="en-GB" sz="800" dirty="0">
                          <a:effectLst/>
                        </a:rPr>
                        <a:t>ADDs session from Literacy Performance Specialist. Phonics/reading scheme, guided reading, Literacy scheme of work. Progression map of sentence types.</a:t>
                      </a:r>
                      <a:endParaRPr lang="en-GB" sz="800" dirty="0">
                        <a:effectLst/>
                        <a:latin typeface="Times New Roman" panose="02020603050405020304" pitchFamily="18" charset="0"/>
                        <a:ea typeface="Calibri" panose="020F0502020204030204" pitchFamily="34" charset="0"/>
                      </a:endParaRPr>
                    </a:p>
                  </a:txBody>
                  <a:tcPr marL="8838" marR="8838" marT="0" marB="0"/>
                </a:tc>
                <a:tc>
                  <a:txBody>
                    <a:bodyPr/>
                    <a:lstStyle/>
                    <a:p>
                      <a:r>
                        <a:rPr lang="en-GB" sz="800" dirty="0">
                          <a:effectLst/>
                        </a:rPr>
                        <a:t>Teacher assessment and </a:t>
                      </a:r>
                      <a:r>
                        <a:rPr lang="en-GB" sz="800" dirty="0" err="1">
                          <a:effectLst/>
                        </a:rPr>
                        <a:t>AoLE</a:t>
                      </a:r>
                      <a:r>
                        <a:rPr lang="en-GB" sz="800" dirty="0">
                          <a:effectLst/>
                        </a:rPr>
                        <a:t> monitoring and listening to pupils/ book looks.</a:t>
                      </a:r>
                      <a:endParaRPr lang="en-GB" sz="800" dirty="0">
                        <a:effectLst/>
                        <a:latin typeface="Times New Roman" panose="02020603050405020304" pitchFamily="18" charset="0"/>
                        <a:ea typeface="Calibri" panose="020F0502020204030204" pitchFamily="34" charset="0"/>
                      </a:endParaRPr>
                    </a:p>
                  </a:txBody>
                  <a:tcPr marL="8838" marR="8838" marT="0" marB="0"/>
                </a:tc>
                <a:extLst>
                  <a:ext uri="{0D108BD9-81ED-4DB2-BD59-A6C34878D82A}">
                    <a16:rowId xmlns:a16="http://schemas.microsoft.com/office/drawing/2014/main" val="4044871071"/>
                  </a:ext>
                </a:extLst>
              </a:tr>
              <a:tr h="981456">
                <a:tc gridSpan="7">
                  <a:txBody>
                    <a:bodyPr/>
                    <a:lstStyle/>
                    <a:p>
                      <a:r>
                        <a:rPr lang="en-GB" sz="800" dirty="0">
                          <a:effectLst/>
                          <a:latin typeface="Century Gothic"/>
                        </a:rPr>
                        <a:t>Evaluation (Continuous)</a:t>
                      </a:r>
                    </a:p>
                    <a:p>
                      <a:r>
                        <a:rPr lang="en-GB" sz="800" u="sng" dirty="0">
                          <a:effectLst/>
                          <a:latin typeface="Century Gothic"/>
                        </a:rPr>
                        <a:t>Autumn Term</a:t>
                      </a:r>
                      <a:endParaRPr lang="en-GB" sz="800" dirty="0">
                        <a:effectLst/>
                        <a:latin typeface="Century Gothic"/>
                      </a:endParaRPr>
                    </a:p>
                  </a:txBody>
                  <a:tcPr marL="8838" marR="8838" marT="0" marB="0"/>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4289192404"/>
                  </a:ext>
                </a:extLst>
              </a:tr>
            </a:tbl>
          </a:graphicData>
        </a:graphic>
      </p:graphicFrame>
      <p:graphicFrame>
        <p:nvGraphicFramePr>
          <p:cNvPr id="2" name="Table 1">
            <a:extLst>
              <a:ext uri="{FF2B5EF4-FFF2-40B4-BE49-F238E27FC236}">
                <a16:creationId xmlns:a16="http://schemas.microsoft.com/office/drawing/2014/main" id="{9BC0E8D4-0023-440D-A9C8-291D3BBF6D49}"/>
              </a:ext>
            </a:extLst>
          </p:cNvPr>
          <p:cNvGraphicFramePr>
            <a:graphicFrameLocks noGrp="1"/>
          </p:cNvGraphicFramePr>
          <p:nvPr>
            <p:extLst>
              <p:ext uri="{D42A27DB-BD31-4B8C-83A1-F6EECF244321}">
                <p14:modId xmlns:p14="http://schemas.microsoft.com/office/powerpoint/2010/main" val="800763828"/>
              </p:ext>
            </p:extLst>
          </p:nvPr>
        </p:nvGraphicFramePr>
        <p:xfrm>
          <a:off x="3276600" y="152400"/>
          <a:ext cx="8534400" cy="2057401"/>
        </p:xfrm>
        <a:graphic>
          <a:graphicData uri="http://schemas.openxmlformats.org/drawingml/2006/table">
            <a:tbl>
              <a:tblPr firstRow="1" firstCol="1" bandRow="1">
                <a:tableStyleId>{5C22544A-7EE6-4342-B048-85BDC9FD1C3A}</a:tableStyleId>
              </a:tblPr>
              <a:tblGrid>
                <a:gridCol w="8534400">
                  <a:extLst>
                    <a:ext uri="{9D8B030D-6E8A-4147-A177-3AD203B41FA5}">
                      <a16:colId xmlns:a16="http://schemas.microsoft.com/office/drawing/2014/main" val="264503149"/>
                    </a:ext>
                  </a:extLst>
                </a:gridCol>
              </a:tblGrid>
              <a:tr h="649705">
                <a:tc>
                  <a:txBody>
                    <a:bodyPr/>
                    <a:lstStyle/>
                    <a:p>
                      <a:br>
                        <a:rPr lang="en-US" sz="800" dirty="0">
                          <a:effectLst/>
                        </a:rPr>
                      </a:br>
                      <a:r>
                        <a:rPr lang="en-GB" sz="800" dirty="0">
                          <a:effectLst/>
                        </a:rPr>
                        <a:t>STRATEGIC PRIORITY 1:</a:t>
                      </a:r>
                    </a:p>
                    <a:p>
                      <a:pPr marL="0" marR="0" lvl="0" indent="0" algn="l" defTabSz="457200" rtl="0" eaLnBrk="1" fontAlgn="auto" latinLnBrk="0" hangingPunct="1">
                        <a:lnSpc>
                          <a:spcPct val="100000"/>
                        </a:lnSpc>
                        <a:spcBef>
                          <a:spcPts val="0"/>
                        </a:spcBef>
                        <a:spcAft>
                          <a:spcPts val="0"/>
                        </a:spcAft>
                        <a:buClrTx/>
                        <a:buSzTx/>
                        <a:buFontTx/>
                        <a:buNone/>
                        <a:tabLst/>
                        <a:defRPr/>
                      </a:pPr>
                      <a:r>
                        <a:rPr lang="en-GB" sz="800" b="1" kern="1200" dirty="0">
                          <a:solidFill>
                            <a:schemeClr val="tx1"/>
                          </a:solidFill>
                          <a:latin typeface="+mn-lt"/>
                          <a:ea typeface="+mn-ea"/>
                          <a:cs typeface="+mn-cs"/>
                        </a:rPr>
                        <a:t>Teaching and Learning – Challenge pupils more consistently to apply their skills at an appropriate level across the curriculum, through high quality approaches to teaching and learning. </a:t>
                      </a:r>
                      <a:endParaRPr lang="en-GB" sz="800" dirty="0">
                        <a:effectLst/>
                        <a:latin typeface="Times New Roman" panose="02020603050405020304" pitchFamily="18" charset="0"/>
                        <a:ea typeface="Calibri" panose="020F0502020204030204" pitchFamily="34" charset="0"/>
                      </a:endParaRPr>
                    </a:p>
                  </a:txBody>
                  <a:tcPr marL="60767" marR="60767" marT="0" marB="0"/>
                </a:tc>
                <a:extLst>
                  <a:ext uri="{0D108BD9-81ED-4DB2-BD59-A6C34878D82A}">
                    <a16:rowId xmlns:a16="http://schemas.microsoft.com/office/drawing/2014/main" val="2891532074"/>
                  </a:ext>
                </a:extLst>
              </a:tr>
              <a:tr h="1407696">
                <a:tc>
                  <a:txBody>
                    <a:bodyPr/>
                    <a:lstStyle/>
                    <a:p>
                      <a:endParaRPr lang="en-GB" sz="800" dirty="0">
                        <a:effectLst/>
                      </a:endParaRPr>
                    </a:p>
                    <a:p>
                      <a:r>
                        <a:rPr lang="en-GB" sz="800" dirty="0">
                          <a:effectLst/>
                        </a:rPr>
                        <a:t>RATIONALE:</a:t>
                      </a:r>
                    </a:p>
                    <a:p>
                      <a:r>
                        <a:rPr lang="en-GB" sz="800" dirty="0">
                          <a:effectLst/>
                        </a:rPr>
                        <a:t>(Why is this on the plan this year?  Schools should outline clearly using information (quantitative and qualitative) to justify.)</a:t>
                      </a:r>
                    </a:p>
                    <a:p>
                      <a:pPr marL="0" marR="0" lvl="0" indent="0" algn="l" defTabSz="457200" rtl="0" eaLnBrk="1" fontAlgn="auto" latinLnBrk="0" hangingPunct="1">
                        <a:lnSpc>
                          <a:spcPct val="100000"/>
                        </a:lnSpc>
                        <a:spcBef>
                          <a:spcPts val="0"/>
                        </a:spcBef>
                        <a:spcAft>
                          <a:spcPts val="0"/>
                        </a:spcAft>
                        <a:buClrTx/>
                        <a:buSzTx/>
                        <a:buFontTx/>
                        <a:buNone/>
                        <a:tabLst/>
                        <a:defRPr/>
                      </a:pPr>
                      <a:r>
                        <a:rPr lang="en-GB" sz="800" dirty="0">
                          <a:effectLst/>
                        </a:rPr>
                        <a:t>A great deal of work has been carried out on refining our curriculum design offer. This year we are going to refine our curriculum maps to include our coverage of knowledge, skills and experiences for Year A, ensuring progression of pupils across the school. Further to our Estyn inspection and recommendations and our own monitoring outcomes, we feel we need to continue to refine our practice to ensure we challenge pupils more consistently to apply their literacy, numeracy and digital skills at an appropriate level across the curriculum, especially when pupils are working independently. We feel pupils need to improve their oracy skills in order to feed into their extended writing opportunities whilst editing and re-drafting their work to consider audience and purpose. We also feel pupils need to further develop their ability to apply their mathematical reasoning skills in unfamiliar and open ended contexts.</a:t>
                      </a:r>
                    </a:p>
                    <a:p>
                      <a:endParaRPr lang="en-GB" sz="800" dirty="0">
                        <a:effectLst/>
                      </a:endParaRPr>
                    </a:p>
                  </a:txBody>
                  <a:tcPr marL="60767" marR="60767" marT="0" marB="0"/>
                </a:tc>
                <a:extLst>
                  <a:ext uri="{0D108BD9-81ED-4DB2-BD59-A6C34878D82A}">
                    <a16:rowId xmlns:a16="http://schemas.microsoft.com/office/drawing/2014/main" val="147636677"/>
                  </a:ext>
                </a:extLst>
              </a:tr>
            </a:tbl>
          </a:graphicData>
        </a:graphic>
      </p:graphicFrame>
      <p:pic>
        <p:nvPicPr>
          <p:cNvPr id="6" name="Graphic 5" descr="House with solid fill">
            <a:hlinkClick r:id="rId4" action="ppaction://hlinksldjump"/>
            <a:extLst>
              <a:ext uri="{FF2B5EF4-FFF2-40B4-BE49-F238E27FC236}">
                <a16:creationId xmlns:a16="http://schemas.microsoft.com/office/drawing/2014/main" id="{6B7EE42F-9AB5-4B62-8425-77DB8C389CF9}"/>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152400" y="1937803"/>
            <a:ext cx="609600" cy="543996"/>
          </a:xfrm>
          <a:prstGeom prst="rect">
            <a:avLst/>
          </a:prstGeom>
        </p:spPr>
      </p:pic>
    </p:spTree>
    <p:extLst>
      <p:ext uri="{BB962C8B-B14F-4D97-AF65-F5344CB8AC3E}">
        <p14:creationId xmlns:p14="http://schemas.microsoft.com/office/powerpoint/2010/main" val="2181776926"/>
      </p:ext>
    </p:extLst>
  </p:cSld>
  <p:clrMapOvr>
    <a:masterClrMapping/>
  </p:clrMapOvr>
  <p:transition>
    <p:fade/>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358FC011-A2C8-4080-B2EE-5D2D3A4F5815}"/>
              </a:ext>
            </a:extLst>
          </p:cNvPr>
          <p:cNvPicPr>
            <a:picLocks noGrp="1" noChangeAspect="1"/>
          </p:cNvPicPr>
          <p:nvPr>
            <p:ph type="pic" sz="quarter" idx="15"/>
          </p:nvPr>
        </p:nvPicPr>
        <p:blipFill>
          <a:blip r:embed="rId3">
            <a:extLst>
              <a:ext uri="{28A0092B-C50C-407E-A947-70E740481C1C}">
                <a14:useLocalDpi xmlns:a14="http://schemas.microsoft.com/office/drawing/2010/main" val="0"/>
              </a:ext>
            </a:extLst>
          </a:blip>
          <a:srcRect t="14064" b="14064"/>
          <a:stretch/>
        </p:blipFill>
        <p:spPr>
          <a:xfrm>
            <a:off x="0" y="1"/>
            <a:ext cx="3124200" cy="2209800"/>
          </a:xfrm>
        </p:spPr>
      </p:pic>
      <p:graphicFrame>
        <p:nvGraphicFramePr>
          <p:cNvPr id="11" name="Content Placeholder 10">
            <a:extLst>
              <a:ext uri="{FF2B5EF4-FFF2-40B4-BE49-F238E27FC236}">
                <a16:creationId xmlns:a16="http://schemas.microsoft.com/office/drawing/2014/main" id="{A6737449-1FAE-4390-A2A1-5479A9146619}"/>
              </a:ext>
            </a:extLst>
          </p:cNvPr>
          <p:cNvGraphicFramePr>
            <a:graphicFrameLocks noGrp="1"/>
          </p:cNvGraphicFramePr>
          <p:nvPr>
            <p:ph sz="quarter" idx="14"/>
            <p:extLst>
              <p:ext uri="{D42A27DB-BD31-4B8C-83A1-F6EECF244321}">
                <p14:modId xmlns:p14="http://schemas.microsoft.com/office/powerpoint/2010/main" val="2147685697"/>
              </p:ext>
            </p:extLst>
          </p:nvPr>
        </p:nvGraphicFramePr>
        <p:xfrm>
          <a:off x="381000" y="2409517"/>
          <a:ext cx="11430000" cy="3054096"/>
        </p:xfrm>
        <a:graphic>
          <a:graphicData uri="http://schemas.openxmlformats.org/drawingml/2006/table">
            <a:tbl>
              <a:tblPr firstRow="1" firstCol="1" bandRow="1">
                <a:tableStyleId>{5C22544A-7EE6-4342-B048-85BDC9FD1C3A}</a:tableStyleId>
              </a:tblPr>
              <a:tblGrid>
                <a:gridCol w="1566647">
                  <a:extLst>
                    <a:ext uri="{9D8B030D-6E8A-4147-A177-3AD203B41FA5}">
                      <a16:colId xmlns:a16="http://schemas.microsoft.com/office/drawing/2014/main" val="749082422"/>
                    </a:ext>
                  </a:extLst>
                </a:gridCol>
                <a:gridCol w="2176118">
                  <a:extLst>
                    <a:ext uri="{9D8B030D-6E8A-4147-A177-3AD203B41FA5}">
                      <a16:colId xmlns:a16="http://schemas.microsoft.com/office/drawing/2014/main" val="3038653344"/>
                    </a:ext>
                  </a:extLst>
                </a:gridCol>
                <a:gridCol w="3429000">
                  <a:extLst>
                    <a:ext uri="{9D8B030D-6E8A-4147-A177-3AD203B41FA5}">
                      <a16:colId xmlns:a16="http://schemas.microsoft.com/office/drawing/2014/main" val="1471081294"/>
                    </a:ext>
                  </a:extLst>
                </a:gridCol>
                <a:gridCol w="609600">
                  <a:extLst>
                    <a:ext uri="{9D8B030D-6E8A-4147-A177-3AD203B41FA5}">
                      <a16:colId xmlns:a16="http://schemas.microsoft.com/office/drawing/2014/main" val="1407728861"/>
                    </a:ext>
                  </a:extLst>
                </a:gridCol>
                <a:gridCol w="609600">
                  <a:extLst>
                    <a:ext uri="{9D8B030D-6E8A-4147-A177-3AD203B41FA5}">
                      <a16:colId xmlns:a16="http://schemas.microsoft.com/office/drawing/2014/main" val="91046603"/>
                    </a:ext>
                  </a:extLst>
                </a:gridCol>
                <a:gridCol w="1447800">
                  <a:extLst>
                    <a:ext uri="{9D8B030D-6E8A-4147-A177-3AD203B41FA5}">
                      <a16:colId xmlns:a16="http://schemas.microsoft.com/office/drawing/2014/main" val="518082189"/>
                    </a:ext>
                  </a:extLst>
                </a:gridCol>
                <a:gridCol w="1591235">
                  <a:extLst>
                    <a:ext uri="{9D8B030D-6E8A-4147-A177-3AD203B41FA5}">
                      <a16:colId xmlns:a16="http://schemas.microsoft.com/office/drawing/2014/main" val="1926326638"/>
                    </a:ext>
                  </a:extLst>
                </a:gridCol>
              </a:tblGrid>
              <a:tr h="838200">
                <a:tc>
                  <a:txBody>
                    <a:bodyPr/>
                    <a:lstStyle/>
                    <a:p>
                      <a:r>
                        <a:rPr lang="en-GB" sz="800" dirty="0">
                          <a:effectLst/>
                        </a:rPr>
                        <a:t>Sub Priorities</a:t>
                      </a:r>
                      <a:endParaRPr lang="en-GB" sz="800" dirty="0">
                        <a:effectLst/>
                        <a:latin typeface="Times New Roman" panose="02020603050405020304" pitchFamily="18" charset="0"/>
                        <a:ea typeface="Calibri" panose="020F0502020204030204" pitchFamily="34" charset="0"/>
                      </a:endParaRPr>
                    </a:p>
                  </a:txBody>
                  <a:tcPr marL="8838" marR="8838" marT="0" marB="0"/>
                </a:tc>
                <a:tc>
                  <a:txBody>
                    <a:bodyPr/>
                    <a:lstStyle/>
                    <a:p>
                      <a:r>
                        <a:rPr lang="en-GB" sz="800" dirty="0">
                          <a:effectLst/>
                        </a:rPr>
                        <a:t>Intended Impact/</a:t>
                      </a:r>
                    </a:p>
                    <a:p>
                      <a:r>
                        <a:rPr lang="en-GB" sz="800" dirty="0">
                          <a:effectLst/>
                        </a:rPr>
                        <a:t>Success Criteria</a:t>
                      </a:r>
                      <a:endParaRPr lang="en-GB" sz="800" dirty="0">
                        <a:effectLst/>
                        <a:latin typeface="Times New Roman" panose="02020603050405020304" pitchFamily="18" charset="0"/>
                        <a:ea typeface="Calibri" panose="020F0502020204030204" pitchFamily="34" charset="0"/>
                      </a:endParaRPr>
                    </a:p>
                  </a:txBody>
                  <a:tcPr marL="8838" marR="8838" marT="0" marB="0"/>
                </a:tc>
                <a:tc>
                  <a:txBody>
                    <a:bodyPr/>
                    <a:lstStyle/>
                    <a:p>
                      <a:r>
                        <a:rPr lang="en-GB" sz="800" dirty="0">
                          <a:effectLst/>
                        </a:rPr>
                        <a:t>Key Actions</a:t>
                      </a:r>
                      <a:endParaRPr lang="en-GB" sz="800" dirty="0">
                        <a:effectLst/>
                        <a:latin typeface="Times New Roman" panose="02020603050405020304" pitchFamily="18" charset="0"/>
                        <a:ea typeface="Calibri" panose="020F0502020204030204" pitchFamily="34" charset="0"/>
                      </a:endParaRPr>
                    </a:p>
                  </a:txBody>
                  <a:tcPr marL="8838" marR="8838" marT="0" marB="0"/>
                </a:tc>
                <a:tc>
                  <a:txBody>
                    <a:bodyPr/>
                    <a:lstStyle/>
                    <a:p>
                      <a:r>
                        <a:rPr lang="en-GB" sz="800" dirty="0">
                          <a:effectLst/>
                        </a:rPr>
                        <a:t>Lead Person</a:t>
                      </a:r>
                    </a:p>
                    <a:p>
                      <a:r>
                        <a:rPr lang="en-GB" sz="800" dirty="0">
                          <a:effectLst/>
                        </a:rPr>
                        <a:t>(to include governors)</a:t>
                      </a:r>
                      <a:endParaRPr lang="en-GB" sz="800" dirty="0">
                        <a:effectLst/>
                        <a:latin typeface="Times New Roman" panose="02020603050405020304" pitchFamily="18" charset="0"/>
                        <a:ea typeface="Calibri" panose="020F0502020204030204" pitchFamily="34" charset="0"/>
                      </a:endParaRPr>
                    </a:p>
                  </a:txBody>
                  <a:tcPr marL="8838" marR="8838" marT="0" marB="0"/>
                </a:tc>
                <a:tc>
                  <a:txBody>
                    <a:bodyPr/>
                    <a:lstStyle/>
                    <a:p>
                      <a:r>
                        <a:rPr lang="en-GB" sz="800" dirty="0">
                          <a:effectLst/>
                        </a:rPr>
                        <a:t>Timeline</a:t>
                      </a:r>
                      <a:endParaRPr lang="en-GB" sz="800" dirty="0">
                        <a:effectLst/>
                        <a:latin typeface="Times New Roman" panose="02020603050405020304" pitchFamily="18" charset="0"/>
                        <a:ea typeface="Calibri" panose="020F0502020204030204" pitchFamily="34" charset="0"/>
                      </a:endParaRPr>
                    </a:p>
                  </a:txBody>
                  <a:tcPr marL="8838" marR="8838" marT="0" marB="0"/>
                </a:tc>
                <a:tc>
                  <a:txBody>
                    <a:bodyPr/>
                    <a:lstStyle/>
                    <a:p>
                      <a:r>
                        <a:rPr lang="en-GB" sz="800" dirty="0">
                          <a:effectLst/>
                        </a:rPr>
                        <a:t>Funding</a:t>
                      </a:r>
                    </a:p>
                    <a:p>
                      <a:r>
                        <a:rPr lang="en-GB" sz="800" dirty="0">
                          <a:effectLst/>
                        </a:rPr>
                        <a:t>(to include grant funding)</a:t>
                      </a:r>
                      <a:endParaRPr lang="en-GB" sz="800" dirty="0">
                        <a:effectLst/>
                        <a:latin typeface="Times New Roman" panose="02020603050405020304" pitchFamily="18" charset="0"/>
                        <a:ea typeface="Calibri" panose="020F0502020204030204" pitchFamily="34" charset="0"/>
                      </a:endParaRPr>
                    </a:p>
                  </a:txBody>
                  <a:tcPr marL="8838" marR="8838" marT="0" marB="0"/>
                </a:tc>
                <a:tc>
                  <a:txBody>
                    <a:bodyPr/>
                    <a:lstStyle/>
                    <a:p>
                      <a:r>
                        <a:rPr lang="en-GB" sz="800" dirty="0">
                          <a:effectLst/>
                        </a:rPr>
                        <a:t>Link to Monitoring/Self Evaluation Activities that will give you evidence of impact on pupils</a:t>
                      </a:r>
                    </a:p>
                    <a:p>
                      <a:r>
                        <a:rPr lang="en-GB" sz="800" dirty="0">
                          <a:effectLst/>
                        </a:rPr>
                        <a:t>(Reference documents or pages of documents from quality assurance timetable)</a:t>
                      </a:r>
                      <a:endParaRPr lang="en-GB" sz="800" dirty="0">
                        <a:effectLst/>
                        <a:latin typeface="Times New Roman" panose="02020603050405020304" pitchFamily="18" charset="0"/>
                        <a:ea typeface="Calibri" panose="020F0502020204030204" pitchFamily="34" charset="0"/>
                      </a:endParaRPr>
                    </a:p>
                  </a:txBody>
                  <a:tcPr marL="8838" marR="8838" marT="0" marB="0"/>
                </a:tc>
                <a:extLst>
                  <a:ext uri="{0D108BD9-81ED-4DB2-BD59-A6C34878D82A}">
                    <a16:rowId xmlns:a16="http://schemas.microsoft.com/office/drawing/2014/main" val="265590638"/>
                  </a:ext>
                </a:extLst>
              </a:tr>
              <a:tr h="640080">
                <a:tc>
                  <a:txBody>
                    <a:bodyPr/>
                    <a:lstStyle/>
                    <a:p>
                      <a:r>
                        <a:rPr lang="en-GB" sz="800" dirty="0">
                          <a:effectLst/>
                        </a:rPr>
                        <a:t>e) Pupils to have increased opportunities to apply mathematical reasoning in unfamiliar and open-ended contexts to </a:t>
                      </a:r>
                    </a:p>
                    <a:p>
                      <a:r>
                        <a:rPr lang="en-GB" sz="800" dirty="0">
                          <a:effectLst/>
                        </a:rPr>
                        <a:t>increase challenge and attainment.</a:t>
                      </a:r>
                    </a:p>
                    <a:p>
                      <a:endParaRPr lang="en-GB" sz="800" dirty="0">
                        <a:effectLst/>
                        <a:latin typeface="Times New Roman" panose="02020603050405020304" pitchFamily="18" charset="0"/>
                        <a:ea typeface="Calibri" panose="020F0502020204030204" pitchFamily="34" charset="0"/>
                      </a:endParaRPr>
                    </a:p>
                  </a:txBody>
                  <a:tcPr marL="8838" marR="8838" marT="0" marB="0"/>
                </a:tc>
                <a:tc>
                  <a:txBody>
                    <a:bodyPr/>
                    <a:lstStyle/>
                    <a:p>
                      <a:pPr fontAlgn="base"/>
                      <a:r>
                        <a:rPr lang="en-GB" sz="800" b="0" i="0" kern="1200" dirty="0">
                          <a:solidFill>
                            <a:schemeClr val="dk1"/>
                          </a:solidFill>
                          <a:effectLst/>
                          <a:latin typeface="+mn-lt"/>
                          <a:ea typeface="+mn-ea"/>
                          <a:cs typeface="+mn-cs"/>
                        </a:rPr>
                        <a:t>Most pupils will approach mathematical challenges with confidence, using a range of problem-solving and reasoning strategies effectively.</a:t>
                      </a:r>
                    </a:p>
                    <a:p>
                      <a:pPr fontAlgn="base"/>
                      <a:endParaRPr lang="en-GB" sz="800" b="0" i="0" kern="1200" dirty="0">
                        <a:solidFill>
                          <a:schemeClr val="dk1"/>
                        </a:solidFill>
                        <a:effectLst/>
                        <a:latin typeface="+mn-lt"/>
                        <a:ea typeface="+mn-ea"/>
                        <a:cs typeface="+mn-cs"/>
                      </a:endParaRPr>
                    </a:p>
                    <a:p>
                      <a:pPr fontAlgn="base"/>
                      <a:r>
                        <a:rPr lang="en-GB" sz="800" b="0" i="0" kern="1200" dirty="0">
                          <a:solidFill>
                            <a:schemeClr val="dk1"/>
                          </a:solidFill>
                          <a:effectLst/>
                          <a:latin typeface="+mn-lt"/>
                          <a:ea typeface="+mn-ea"/>
                          <a:cs typeface="+mn-cs"/>
                        </a:rPr>
                        <a:t>Most pupils will achieve higher standards in mathematics and numeracy through improved reasoning, problem-solving and application of their learning.</a:t>
                      </a:r>
                    </a:p>
                    <a:p>
                      <a:endParaRPr lang="en-GB" sz="800" dirty="0">
                        <a:effectLst/>
                        <a:latin typeface="Times New Roman" panose="02020603050405020304" pitchFamily="18" charset="0"/>
                        <a:ea typeface="Times New Roman" panose="02020603050405020304" pitchFamily="18" charset="0"/>
                      </a:endParaRPr>
                    </a:p>
                  </a:txBody>
                  <a:tcPr marL="8838" marR="8838" marT="0" marB="0"/>
                </a:tc>
                <a:tc>
                  <a:txBody>
                    <a:bodyPr/>
                    <a:lstStyle/>
                    <a:p>
                      <a:r>
                        <a:rPr lang="en-GB" sz="800" dirty="0">
                          <a:effectLst/>
                        </a:rPr>
                        <a:t>ADDs session from Numeracy Performance Specialist.</a:t>
                      </a:r>
                    </a:p>
                    <a:p>
                      <a:r>
                        <a:rPr lang="en-GB" sz="800" kern="1200" dirty="0">
                          <a:solidFill>
                            <a:schemeClr val="dk1"/>
                          </a:solidFill>
                          <a:effectLst/>
                          <a:latin typeface="+mn-lt"/>
                          <a:ea typeface="+mn-ea"/>
                          <a:cs typeface="+mn-cs"/>
                        </a:rPr>
                        <a:t>Staff using the White Rose resources, CAME resources, NCETM, Numicon and Cuisenaire etc.   Pupils using practical resources to support their learning and understanding of problem solving and reasoning in Mathematics and Numeracy. </a:t>
                      </a:r>
                    </a:p>
                    <a:p>
                      <a:r>
                        <a:rPr lang="en-GB" sz="800" kern="1200" dirty="0">
                          <a:solidFill>
                            <a:schemeClr val="dk1"/>
                          </a:solidFill>
                          <a:effectLst/>
                          <a:latin typeface="+mn-lt"/>
                          <a:ea typeface="+mn-ea"/>
                          <a:cs typeface="+mn-cs"/>
                        </a:rPr>
                        <a:t>Pupils experiencing a range of reasoning activities and challenges that are open-ended and out of context to increase their confidence in applying these skills.</a:t>
                      </a:r>
                      <a:endParaRPr lang="en-GB" sz="800" dirty="0">
                        <a:effectLst/>
                      </a:endParaRPr>
                    </a:p>
                  </a:txBody>
                  <a:tcPr marL="8838" marR="8838" marT="0" marB="0"/>
                </a:tc>
                <a:tc>
                  <a:txBody>
                    <a:bodyPr/>
                    <a:lstStyle/>
                    <a:p>
                      <a:r>
                        <a:rPr lang="en-GB" sz="800" dirty="0">
                          <a:effectLst/>
                        </a:rPr>
                        <a:t>HT, PB and all staff</a:t>
                      </a:r>
                      <a:endParaRPr lang="en-GB" sz="800" dirty="0">
                        <a:effectLst/>
                        <a:latin typeface="Times New Roman" panose="02020603050405020304" pitchFamily="18" charset="0"/>
                        <a:ea typeface="Calibri" panose="020F0502020204030204" pitchFamily="34" charset="0"/>
                      </a:endParaRPr>
                    </a:p>
                  </a:txBody>
                  <a:tcPr marL="8838" marR="8838" marT="0" marB="0"/>
                </a:tc>
                <a:tc>
                  <a:txBody>
                    <a:bodyPr/>
                    <a:lstStyle/>
                    <a:p>
                      <a:r>
                        <a:rPr lang="en-GB" sz="800" dirty="0">
                          <a:effectLst/>
                        </a:rPr>
                        <a:t>Sept 26 – Jul 27</a:t>
                      </a:r>
                      <a:endParaRPr lang="en-GB" sz="800" dirty="0">
                        <a:effectLst/>
                        <a:latin typeface="Times New Roman" panose="02020603050405020304" pitchFamily="18" charset="0"/>
                        <a:ea typeface="Calibri" panose="020F0502020204030204" pitchFamily="34" charset="0"/>
                      </a:endParaRPr>
                    </a:p>
                  </a:txBody>
                  <a:tcPr marL="8838" marR="8838" marT="0" marB="0"/>
                </a:tc>
                <a:tc>
                  <a:txBody>
                    <a:bodyPr/>
                    <a:lstStyle/>
                    <a:p>
                      <a:r>
                        <a:rPr lang="en-GB" sz="800" dirty="0">
                          <a:effectLst/>
                        </a:rPr>
                        <a:t>ADDs session from Mathematics and Numeracy Performance Specialist. </a:t>
                      </a:r>
                    </a:p>
                    <a:p>
                      <a:r>
                        <a:rPr lang="en-GB" sz="800" kern="1200" dirty="0" err="1">
                          <a:solidFill>
                            <a:schemeClr val="dk1"/>
                          </a:solidFill>
                          <a:effectLst/>
                          <a:latin typeface="+mn-lt"/>
                          <a:ea typeface="+mn-ea"/>
                          <a:cs typeface="+mn-cs"/>
                        </a:rPr>
                        <a:t>MyMaths</a:t>
                      </a:r>
                      <a:r>
                        <a:rPr lang="en-GB" sz="800" kern="1200" dirty="0">
                          <a:solidFill>
                            <a:schemeClr val="dk1"/>
                          </a:solidFill>
                          <a:effectLst/>
                          <a:latin typeface="+mn-lt"/>
                          <a:ea typeface="+mn-ea"/>
                          <a:cs typeface="+mn-cs"/>
                        </a:rPr>
                        <a:t> subscription, £449.</a:t>
                      </a:r>
                    </a:p>
                    <a:p>
                      <a:r>
                        <a:rPr lang="en-GB" sz="800" kern="1200" dirty="0">
                          <a:solidFill>
                            <a:schemeClr val="dk1"/>
                          </a:solidFill>
                          <a:effectLst/>
                          <a:latin typeface="+mn-lt"/>
                          <a:ea typeface="+mn-ea"/>
                          <a:cs typeface="+mn-cs"/>
                        </a:rPr>
                        <a:t>Reasoning resources. White Rose subscription £220.</a:t>
                      </a:r>
                    </a:p>
                    <a:p>
                      <a:r>
                        <a:rPr lang="en-GB" sz="800" kern="1200" dirty="0">
                          <a:solidFill>
                            <a:schemeClr val="dk1"/>
                          </a:solidFill>
                          <a:effectLst/>
                          <a:latin typeface="+mn-lt"/>
                          <a:ea typeface="+mn-ea"/>
                          <a:cs typeface="+mn-cs"/>
                        </a:rPr>
                        <a:t>NCETM,  Numicon and Cuisenaire resources etc.</a:t>
                      </a:r>
                      <a:endParaRPr lang="en-GB" sz="800" dirty="0">
                        <a:effectLst/>
                        <a:latin typeface="Times New Roman" panose="02020603050405020304" pitchFamily="18" charset="0"/>
                        <a:ea typeface="Calibri" panose="020F0502020204030204" pitchFamily="34" charset="0"/>
                      </a:endParaRPr>
                    </a:p>
                  </a:txBody>
                  <a:tcPr marL="8838" marR="8838" marT="0" marB="0"/>
                </a:tc>
                <a:tc>
                  <a:txBody>
                    <a:bodyPr/>
                    <a:lstStyle/>
                    <a:p>
                      <a:r>
                        <a:rPr lang="en-GB" sz="800" dirty="0">
                          <a:effectLst/>
                        </a:rPr>
                        <a:t>Teacher assessment and </a:t>
                      </a:r>
                      <a:r>
                        <a:rPr lang="en-GB" sz="800" dirty="0" err="1">
                          <a:effectLst/>
                        </a:rPr>
                        <a:t>AoLE</a:t>
                      </a:r>
                      <a:r>
                        <a:rPr lang="en-GB" sz="800" dirty="0">
                          <a:effectLst/>
                        </a:rPr>
                        <a:t> monitoring and listening to pupils/ book looks.</a:t>
                      </a:r>
                      <a:endParaRPr lang="en-GB" sz="800" dirty="0">
                        <a:effectLst/>
                        <a:latin typeface="Times New Roman" panose="02020603050405020304" pitchFamily="18" charset="0"/>
                        <a:ea typeface="Calibri" panose="020F0502020204030204" pitchFamily="34" charset="0"/>
                      </a:endParaRPr>
                    </a:p>
                  </a:txBody>
                  <a:tcPr marL="8838" marR="8838" marT="0" marB="0"/>
                </a:tc>
                <a:extLst>
                  <a:ext uri="{0D108BD9-81ED-4DB2-BD59-A6C34878D82A}">
                    <a16:rowId xmlns:a16="http://schemas.microsoft.com/office/drawing/2014/main" val="4044871071"/>
                  </a:ext>
                </a:extLst>
              </a:tr>
              <a:tr h="981456">
                <a:tc gridSpan="7">
                  <a:txBody>
                    <a:bodyPr/>
                    <a:lstStyle/>
                    <a:p>
                      <a:r>
                        <a:rPr lang="en-GB" sz="800" dirty="0">
                          <a:effectLst/>
                          <a:latin typeface="Century Gothic"/>
                        </a:rPr>
                        <a:t>Evaluation (Continuous)</a:t>
                      </a:r>
                    </a:p>
                    <a:p>
                      <a:r>
                        <a:rPr lang="en-GB" sz="800" u="sng" dirty="0">
                          <a:effectLst/>
                          <a:latin typeface="Century Gothic"/>
                        </a:rPr>
                        <a:t>Autumn Term</a:t>
                      </a:r>
                      <a:endParaRPr lang="en-GB" sz="800" dirty="0">
                        <a:effectLst/>
                        <a:latin typeface="Century Gothic"/>
                      </a:endParaRPr>
                    </a:p>
                  </a:txBody>
                  <a:tcPr marL="8838" marR="8838" marT="0" marB="0"/>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4289192404"/>
                  </a:ext>
                </a:extLst>
              </a:tr>
            </a:tbl>
          </a:graphicData>
        </a:graphic>
      </p:graphicFrame>
      <p:graphicFrame>
        <p:nvGraphicFramePr>
          <p:cNvPr id="2" name="Table 1">
            <a:extLst>
              <a:ext uri="{FF2B5EF4-FFF2-40B4-BE49-F238E27FC236}">
                <a16:creationId xmlns:a16="http://schemas.microsoft.com/office/drawing/2014/main" id="{9BC0E8D4-0023-440D-A9C8-291D3BBF6D49}"/>
              </a:ext>
            </a:extLst>
          </p:cNvPr>
          <p:cNvGraphicFramePr>
            <a:graphicFrameLocks noGrp="1"/>
          </p:cNvGraphicFramePr>
          <p:nvPr>
            <p:extLst>
              <p:ext uri="{D42A27DB-BD31-4B8C-83A1-F6EECF244321}">
                <p14:modId xmlns:p14="http://schemas.microsoft.com/office/powerpoint/2010/main" val="1552789371"/>
              </p:ext>
            </p:extLst>
          </p:nvPr>
        </p:nvGraphicFramePr>
        <p:xfrm>
          <a:off x="3276600" y="152400"/>
          <a:ext cx="8534400" cy="2057401"/>
        </p:xfrm>
        <a:graphic>
          <a:graphicData uri="http://schemas.openxmlformats.org/drawingml/2006/table">
            <a:tbl>
              <a:tblPr firstRow="1" firstCol="1" bandRow="1">
                <a:tableStyleId>{5C22544A-7EE6-4342-B048-85BDC9FD1C3A}</a:tableStyleId>
              </a:tblPr>
              <a:tblGrid>
                <a:gridCol w="8534400">
                  <a:extLst>
                    <a:ext uri="{9D8B030D-6E8A-4147-A177-3AD203B41FA5}">
                      <a16:colId xmlns:a16="http://schemas.microsoft.com/office/drawing/2014/main" val="264503149"/>
                    </a:ext>
                  </a:extLst>
                </a:gridCol>
              </a:tblGrid>
              <a:tr h="649705">
                <a:tc>
                  <a:txBody>
                    <a:bodyPr/>
                    <a:lstStyle/>
                    <a:p>
                      <a:br>
                        <a:rPr lang="en-US" sz="800" dirty="0">
                          <a:effectLst/>
                        </a:rPr>
                      </a:br>
                      <a:r>
                        <a:rPr lang="en-GB" sz="800" dirty="0">
                          <a:effectLst/>
                        </a:rPr>
                        <a:t>STRATEGIC PRIORITY 1:</a:t>
                      </a:r>
                    </a:p>
                    <a:p>
                      <a:pPr marL="0" marR="0" lvl="0" indent="0" algn="l" defTabSz="457200" rtl="0" eaLnBrk="1" fontAlgn="auto" latinLnBrk="0" hangingPunct="1">
                        <a:lnSpc>
                          <a:spcPct val="100000"/>
                        </a:lnSpc>
                        <a:spcBef>
                          <a:spcPts val="0"/>
                        </a:spcBef>
                        <a:spcAft>
                          <a:spcPts val="0"/>
                        </a:spcAft>
                        <a:buClrTx/>
                        <a:buSzTx/>
                        <a:buFontTx/>
                        <a:buNone/>
                        <a:tabLst/>
                        <a:defRPr/>
                      </a:pPr>
                      <a:r>
                        <a:rPr lang="en-GB" sz="800" b="1" kern="1200" dirty="0">
                          <a:solidFill>
                            <a:schemeClr val="tx1"/>
                          </a:solidFill>
                          <a:latin typeface="+mn-lt"/>
                          <a:ea typeface="+mn-ea"/>
                          <a:cs typeface="+mn-cs"/>
                        </a:rPr>
                        <a:t>Teaching and Learning – Challenge pupils more consistently to apply their skills at an appropriate level across the curriculum, through high quality approaches to teaching and learning. </a:t>
                      </a:r>
                      <a:endParaRPr lang="en-GB" sz="800" dirty="0">
                        <a:effectLst/>
                        <a:latin typeface="Times New Roman" panose="02020603050405020304" pitchFamily="18" charset="0"/>
                        <a:ea typeface="Calibri" panose="020F0502020204030204" pitchFamily="34" charset="0"/>
                      </a:endParaRPr>
                    </a:p>
                  </a:txBody>
                  <a:tcPr marL="60767" marR="60767" marT="0" marB="0"/>
                </a:tc>
                <a:extLst>
                  <a:ext uri="{0D108BD9-81ED-4DB2-BD59-A6C34878D82A}">
                    <a16:rowId xmlns:a16="http://schemas.microsoft.com/office/drawing/2014/main" val="2891532074"/>
                  </a:ext>
                </a:extLst>
              </a:tr>
              <a:tr h="1407696">
                <a:tc>
                  <a:txBody>
                    <a:bodyPr/>
                    <a:lstStyle/>
                    <a:p>
                      <a:endParaRPr lang="en-GB" sz="800" dirty="0">
                        <a:effectLst/>
                      </a:endParaRPr>
                    </a:p>
                    <a:p>
                      <a:r>
                        <a:rPr lang="en-GB" sz="800" dirty="0">
                          <a:effectLst/>
                        </a:rPr>
                        <a:t>RATIONALE:</a:t>
                      </a:r>
                    </a:p>
                    <a:p>
                      <a:r>
                        <a:rPr lang="en-GB" sz="800" dirty="0">
                          <a:effectLst/>
                        </a:rPr>
                        <a:t>(Why is this on the plan this year?  Schools should outline clearly using information (quantitative and qualitative) to justify.)</a:t>
                      </a:r>
                    </a:p>
                    <a:p>
                      <a:pPr marL="0" marR="0" lvl="0" indent="0" algn="l" defTabSz="457200" rtl="0" eaLnBrk="1" fontAlgn="auto" latinLnBrk="0" hangingPunct="1">
                        <a:lnSpc>
                          <a:spcPct val="100000"/>
                        </a:lnSpc>
                        <a:spcBef>
                          <a:spcPts val="0"/>
                        </a:spcBef>
                        <a:spcAft>
                          <a:spcPts val="0"/>
                        </a:spcAft>
                        <a:buClrTx/>
                        <a:buSzTx/>
                        <a:buFontTx/>
                        <a:buNone/>
                        <a:tabLst/>
                        <a:defRPr/>
                      </a:pPr>
                      <a:r>
                        <a:rPr lang="en-GB" sz="800" dirty="0">
                          <a:effectLst/>
                        </a:rPr>
                        <a:t>A great deal of work has been carried out on refining our curriculum design offer. This year we are going to refine our curriculum maps to include our coverage of knowledge, skills and experiences for Year A, ensuring progression of pupils across the school. Further to our Estyn inspection and recommendations and our own monitoring outcomes, we feel we need to continue to refine our practice to ensure we challenge pupils more consistently to apply their literacy, numeracy and digital skills at an appropriate level across the curriculum, especially when pupils are working independently. We feel pupils need to improve their oracy skills in order to feed into their extended writing opportunities whilst editing and re-drafting their work to consider audience and purpose. We also feel pupils need to further develop their ability to apply their mathematical reasoning skills in unfamiliar and open ended contexts.</a:t>
                      </a:r>
                    </a:p>
                    <a:p>
                      <a:endParaRPr lang="en-GB" sz="800" dirty="0">
                        <a:effectLst/>
                      </a:endParaRPr>
                    </a:p>
                  </a:txBody>
                  <a:tcPr marL="60767" marR="60767" marT="0" marB="0"/>
                </a:tc>
                <a:extLst>
                  <a:ext uri="{0D108BD9-81ED-4DB2-BD59-A6C34878D82A}">
                    <a16:rowId xmlns:a16="http://schemas.microsoft.com/office/drawing/2014/main" val="147636677"/>
                  </a:ext>
                </a:extLst>
              </a:tr>
            </a:tbl>
          </a:graphicData>
        </a:graphic>
      </p:graphicFrame>
      <p:pic>
        <p:nvPicPr>
          <p:cNvPr id="6" name="Graphic 5" descr="House with solid fill">
            <a:hlinkClick r:id="rId4" action="ppaction://hlinksldjump"/>
            <a:extLst>
              <a:ext uri="{FF2B5EF4-FFF2-40B4-BE49-F238E27FC236}">
                <a16:creationId xmlns:a16="http://schemas.microsoft.com/office/drawing/2014/main" id="{6B7EE42F-9AB5-4B62-8425-77DB8C389CF9}"/>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76200" y="1665805"/>
            <a:ext cx="609600" cy="543996"/>
          </a:xfrm>
          <a:prstGeom prst="rect">
            <a:avLst/>
          </a:prstGeom>
        </p:spPr>
      </p:pic>
    </p:spTree>
    <p:extLst>
      <p:ext uri="{BB962C8B-B14F-4D97-AF65-F5344CB8AC3E}">
        <p14:creationId xmlns:p14="http://schemas.microsoft.com/office/powerpoint/2010/main" val="904321198"/>
      </p:ext>
    </p:extLst>
  </p:cSld>
  <p:clrMapOvr>
    <a:masterClrMapping/>
  </p:clrMapOvr>
  <p:transition>
    <p:fade/>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0D454F-7B8D-F3EF-F86C-8EE2E73E336D}"/>
              </a:ext>
            </a:extLst>
          </p:cNvPr>
          <p:cNvSpPr>
            <a:spLocks noGrp="1"/>
          </p:cNvSpPr>
          <p:nvPr>
            <p:ph type="title"/>
          </p:nvPr>
        </p:nvSpPr>
        <p:spPr>
          <a:xfrm>
            <a:off x="768096" y="822959"/>
            <a:ext cx="4811167" cy="701041"/>
          </a:xfrm>
        </p:spPr>
        <p:txBody>
          <a:bodyPr anchor="t">
            <a:normAutofit fontScale="90000"/>
          </a:bodyPr>
          <a:lstStyle/>
          <a:p>
            <a:r>
              <a:rPr lang="en-GB" sz="2700" b="1" u="sng" dirty="0">
                <a:latin typeface="Arial Rounded MT Bold" panose="020F0704030504030204" pitchFamily="34" charset="0"/>
              </a:rPr>
              <a:t>Priority 2 </a:t>
            </a:r>
            <a:r>
              <a:rPr lang="en-GB" sz="2700" dirty="0">
                <a:latin typeface="Arial Rounded MT Bold" panose="020F0704030504030204" pitchFamily="34" charset="0"/>
              </a:rPr>
              <a:t>   </a:t>
            </a:r>
            <a:br>
              <a:rPr lang="en-GB" sz="2700" dirty="0">
                <a:latin typeface="Arial Rounded MT Bold" panose="020F0704030504030204" pitchFamily="34" charset="0"/>
              </a:rPr>
            </a:br>
            <a:br>
              <a:rPr lang="en-GB" sz="2700" dirty="0">
                <a:latin typeface="Arial Rounded MT Bold" panose="020F0704030504030204" pitchFamily="34" charset="0"/>
              </a:rPr>
            </a:br>
            <a:r>
              <a:rPr lang="en-GB" sz="2000" b="1" dirty="0">
                <a:latin typeface="Arial Rounded MT Bold" panose="020F0704030504030204" pitchFamily="34" charset="0"/>
              </a:rPr>
              <a:t>Well-being, care, support and guidance – ensure pupils attend school, develop their ability to reflect and improve and take responsibility for their learning.</a:t>
            </a:r>
            <a:br>
              <a:rPr lang="en-GB" sz="3600" dirty="0">
                <a:solidFill>
                  <a:schemeClr val="bg1"/>
                </a:solidFill>
              </a:rPr>
            </a:br>
            <a:endParaRPr lang="en-US" dirty="0"/>
          </a:p>
        </p:txBody>
      </p:sp>
      <p:pic>
        <p:nvPicPr>
          <p:cNvPr id="7" name="Picture 6">
            <a:extLst>
              <a:ext uri="{FF2B5EF4-FFF2-40B4-BE49-F238E27FC236}">
                <a16:creationId xmlns:a16="http://schemas.microsoft.com/office/drawing/2014/main" id="{691B3D47-D1F2-4169-966F-64D516B85DB2}"/>
              </a:ext>
            </a:extLst>
          </p:cNvPr>
          <p:cNvPicPr>
            <a:picLocks noChangeAspect="1"/>
          </p:cNvPicPr>
          <p:nvPr/>
        </p:nvPicPr>
        <p:blipFill>
          <a:blip r:embed="rId3"/>
          <a:stretch>
            <a:fillRect/>
          </a:stretch>
        </p:blipFill>
        <p:spPr>
          <a:xfrm>
            <a:off x="6761306" y="1600200"/>
            <a:ext cx="4662598" cy="3508886"/>
          </a:xfrm>
          <a:prstGeom prst="rect">
            <a:avLst/>
          </a:prstGeom>
        </p:spPr>
      </p:pic>
      <p:pic>
        <p:nvPicPr>
          <p:cNvPr id="9" name="Picture 8">
            <a:extLst>
              <a:ext uri="{FF2B5EF4-FFF2-40B4-BE49-F238E27FC236}">
                <a16:creationId xmlns:a16="http://schemas.microsoft.com/office/drawing/2014/main" id="{7AEB29E7-834E-4303-880B-DB8BDF60F0ED}"/>
              </a:ext>
            </a:extLst>
          </p:cNvPr>
          <p:cNvPicPr>
            <a:picLocks noChangeAspect="1"/>
          </p:cNvPicPr>
          <p:nvPr/>
        </p:nvPicPr>
        <p:blipFill>
          <a:blip r:embed="rId4"/>
          <a:stretch>
            <a:fillRect/>
          </a:stretch>
        </p:blipFill>
        <p:spPr>
          <a:xfrm>
            <a:off x="4191000" y="4250726"/>
            <a:ext cx="3311586" cy="2360246"/>
          </a:xfrm>
          <a:prstGeom prst="rect">
            <a:avLst/>
          </a:prstGeom>
        </p:spPr>
      </p:pic>
      <p:pic>
        <p:nvPicPr>
          <p:cNvPr id="5" name="Graphic 4" descr="House with solid fill">
            <a:hlinkClick r:id="rId5" action="ppaction://hlinksldjump"/>
            <a:extLst>
              <a:ext uri="{FF2B5EF4-FFF2-40B4-BE49-F238E27FC236}">
                <a16:creationId xmlns:a16="http://schemas.microsoft.com/office/drawing/2014/main" id="{DBFB8381-12B9-402B-884A-8AF490407544}"/>
              </a:ext>
            </a:extLst>
          </p:cNvPr>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152400" y="6161604"/>
            <a:ext cx="609600" cy="543996"/>
          </a:xfrm>
          <a:prstGeom prst="rect">
            <a:avLst/>
          </a:prstGeom>
        </p:spPr>
      </p:pic>
    </p:spTree>
    <p:extLst>
      <p:ext uri="{BB962C8B-B14F-4D97-AF65-F5344CB8AC3E}">
        <p14:creationId xmlns:p14="http://schemas.microsoft.com/office/powerpoint/2010/main" val="2258211429"/>
      </p:ext>
    </p:extLst>
  </p:cSld>
  <p:clrMapOvr>
    <a:masterClrMapping/>
  </p:clrMapOvr>
  <p:transition>
    <p:fade/>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358FC011-A2C8-4080-B2EE-5D2D3A4F5815}"/>
              </a:ext>
            </a:extLst>
          </p:cNvPr>
          <p:cNvPicPr>
            <a:picLocks noGrp="1" noChangeAspect="1"/>
          </p:cNvPicPr>
          <p:nvPr>
            <p:ph type="pic" sz="quarter" idx="15"/>
          </p:nvPr>
        </p:nvPicPr>
        <p:blipFill>
          <a:blip r:embed="rId3">
            <a:extLst>
              <a:ext uri="{28A0092B-C50C-407E-A947-70E740481C1C}">
                <a14:useLocalDpi xmlns:a14="http://schemas.microsoft.com/office/drawing/2010/main" val="0"/>
              </a:ext>
            </a:extLst>
          </a:blip>
          <a:srcRect t="14064" b="14064"/>
          <a:stretch/>
        </p:blipFill>
        <p:spPr>
          <a:xfrm>
            <a:off x="0" y="1"/>
            <a:ext cx="3124200" cy="2133599"/>
          </a:xfrm>
        </p:spPr>
      </p:pic>
      <p:graphicFrame>
        <p:nvGraphicFramePr>
          <p:cNvPr id="7" name="Content Placeholder 6">
            <a:extLst>
              <a:ext uri="{FF2B5EF4-FFF2-40B4-BE49-F238E27FC236}">
                <a16:creationId xmlns:a16="http://schemas.microsoft.com/office/drawing/2014/main" id="{FF652B5F-2935-4B00-90D4-21BDF83DDE35}"/>
              </a:ext>
            </a:extLst>
          </p:cNvPr>
          <p:cNvGraphicFramePr>
            <a:graphicFrameLocks noGrp="1"/>
          </p:cNvGraphicFramePr>
          <p:nvPr>
            <p:ph sz="quarter" idx="14"/>
            <p:extLst>
              <p:ext uri="{D42A27DB-BD31-4B8C-83A1-F6EECF244321}">
                <p14:modId xmlns:p14="http://schemas.microsoft.com/office/powerpoint/2010/main" val="3123025839"/>
              </p:ext>
            </p:extLst>
          </p:nvPr>
        </p:nvGraphicFramePr>
        <p:xfrm>
          <a:off x="152400" y="2209800"/>
          <a:ext cx="11582401" cy="2770293"/>
        </p:xfrm>
        <a:graphic>
          <a:graphicData uri="http://schemas.openxmlformats.org/drawingml/2006/table">
            <a:tbl>
              <a:tblPr firstRow="1" firstCol="1" bandRow="1">
                <a:tableStyleId>{5C22544A-7EE6-4342-B048-85BDC9FD1C3A}</a:tableStyleId>
              </a:tblPr>
              <a:tblGrid>
                <a:gridCol w="1510414">
                  <a:extLst>
                    <a:ext uri="{9D8B030D-6E8A-4147-A177-3AD203B41FA5}">
                      <a16:colId xmlns:a16="http://schemas.microsoft.com/office/drawing/2014/main" val="2913914213"/>
                    </a:ext>
                  </a:extLst>
                </a:gridCol>
                <a:gridCol w="2212934">
                  <a:extLst>
                    <a:ext uri="{9D8B030D-6E8A-4147-A177-3AD203B41FA5}">
                      <a16:colId xmlns:a16="http://schemas.microsoft.com/office/drawing/2014/main" val="1472197947"/>
                    </a:ext>
                  </a:extLst>
                </a:gridCol>
                <a:gridCol w="3837386">
                  <a:extLst>
                    <a:ext uri="{9D8B030D-6E8A-4147-A177-3AD203B41FA5}">
                      <a16:colId xmlns:a16="http://schemas.microsoft.com/office/drawing/2014/main" val="3530090464"/>
                    </a:ext>
                  </a:extLst>
                </a:gridCol>
                <a:gridCol w="804333">
                  <a:extLst>
                    <a:ext uri="{9D8B030D-6E8A-4147-A177-3AD203B41FA5}">
                      <a16:colId xmlns:a16="http://schemas.microsoft.com/office/drawing/2014/main" val="4070369648"/>
                    </a:ext>
                  </a:extLst>
                </a:gridCol>
                <a:gridCol w="402167">
                  <a:extLst>
                    <a:ext uri="{9D8B030D-6E8A-4147-A177-3AD203B41FA5}">
                      <a16:colId xmlns:a16="http://schemas.microsoft.com/office/drawing/2014/main" val="353312787"/>
                    </a:ext>
                  </a:extLst>
                </a:gridCol>
                <a:gridCol w="580853">
                  <a:extLst>
                    <a:ext uri="{9D8B030D-6E8A-4147-A177-3AD203B41FA5}">
                      <a16:colId xmlns:a16="http://schemas.microsoft.com/office/drawing/2014/main" val="1827290678"/>
                    </a:ext>
                  </a:extLst>
                </a:gridCol>
                <a:gridCol w="2234314">
                  <a:extLst>
                    <a:ext uri="{9D8B030D-6E8A-4147-A177-3AD203B41FA5}">
                      <a16:colId xmlns:a16="http://schemas.microsoft.com/office/drawing/2014/main" val="2446897094"/>
                    </a:ext>
                  </a:extLst>
                </a:gridCol>
              </a:tblGrid>
              <a:tr h="1046480">
                <a:tc>
                  <a:txBody>
                    <a:bodyPr/>
                    <a:lstStyle/>
                    <a:p>
                      <a:r>
                        <a:rPr lang="en-GB" sz="800" dirty="0">
                          <a:effectLst/>
                        </a:rPr>
                        <a:t>Sub Priorities</a:t>
                      </a:r>
                      <a:endParaRPr lang="en-GB" sz="800" dirty="0">
                        <a:effectLst/>
                        <a:latin typeface="Times New Roman" panose="02020603050405020304" pitchFamily="18" charset="0"/>
                        <a:ea typeface="Calibri" panose="020F0502020204030204" pitchFamily="34" charset="0"/>
                      </a:endParaRPr>
                    </a:p>
                  </a:txBody>
                  <a:tcPr marL="8294" marR="8294" marT="0" marB="0"/>
                </a:tc>
                <a:tc>
                  <a:txBody>
                    <a:bodyPr/>
                    <a:lstStyle/>
                    <a:p>
                      <a:r>
                        <a:rPr lang="en-GB" sz="800" dirty="0">
                          <a:effectLst/>
                        </a:rPr>
                        <a:t>Intended Impact/</a:t>
                      </a:r>
                    </a:p>
                    <a:p>
                      <a:r>
                        <a:rPr lang="en-GB" sz="800" dirty="0">
                          <a:effectLst/>
                        </a:rPr>
                        <a:t>Success Criteria</a:t>
                      </a:r>
                      <a:endParaRPr lang="en-GB" sz="800" dirty="0">
                        <a:effectLst/>
                        <a:latin typeface="Times New Roman" panose="02020603050405020304" pitchFamily="18" charset="0"/>
                        <a:ea typeface="Calibri" panose="020F0502020204030204" pitchFamily="34" charset="0"/>
                      </a:endParaRPr>
                    </a:p>
                  </a:txBody>
                  <a:tcPr marL="8294" marR="8294" marT="0" marB="0"/>
                </a:tc>
                <a:tc>
                  <a:txBody>
                    <a:bodyPr/>
                    <a:lstStyle/>
                    <a:p>
                      <a:r>
                        <a:rPr lang="en-GB" sz="800" dirty="0">
                          <a:effectLst/>
                        </a:rPr>
                        <a:t>Key Actions</a:t>
                      </a:r>
                      <a:endParaRPr lang="en-GB" sz="800" dirty="0">
                        <a:effectLst/>
                        <a:latin typeface="Times New Roman" panose="02020603050405020304" pitchFamily="18" charset="0"/>
                        <a:ea typeface="Calibri" panose="020F0502020204030204" pitchFamily="34" charset="0"/>
                      </a:endParaRPr>
                    </a:p>
                  </a:txBody>
                  <a:tcPr marL="8294" marR="8294" marT="0" marB="0"/>
                </a:tc>
                <a:tc>
                  <a:txBody>
                    <a:bodyPr/>
                    <a:lstStyle/>
                    <a:p>
                      <a:r>
                        <a:rPr lang="en-GB" sz="800" dirty="0">
                          <a:effectLst/>
                        </a:rPr>
                        <a:t>Lead Person</a:t>
                      </a:r>
                    </a:p>
                    <a:p>
                      <a:r>
                        <a:rPr lang="en-GB" sz="800" dirty="0">
                          <a:effectLst/>
                        </a:rPr>
                        <a:t>(to include governors)</a:t>
                      </a:r>
                      <a:endParaRPr lang="en-GB" sz="800" dirty="0">
                        <a:effectLst/>
                        <a:latin typeface="Times New Roman" panose="02020603050405020304" pitchFamily="18" charset="0"/>
                        <a:ea typeface="Calibri" panose="020F0502020204030204" pitchFamily="34" charset="0"/>
                      </a:endParaRPr>
                    </a:p>
                  </a:txBody>
                  <a:tcPr marL="8294" marR="8294" marT="0" marB="0"/>
                </a:tc>
                <a:tc>
                  <a:txBody>
                    <a:bodyPr/>
                    <a:lstStyle/>
                    <a:p>
                      <a:r>
                        <a:rPr lang="en-GB" sz="800" dirty="0">
                          <a:effectLst/>
                        </a:rPr>
                        <a:t>Timeline</a:t>
                      </a:r>
                      <a:endParaRPr lang="en-GB" sz="800" dirty="0">
                        <a:effectLst/>
                        <a:latin typeface="Times New Roman" panose="02020603050405020304" pitchFamily="18" charset="0"/>
                        <a:ea typeface="Calibri" panose="020F0502020204030204" pitchFamily="34" charset="0"/>
                      </a:endParaRPr>
                    </a:p>
                  </a:txBody>
                  <a:tcPr marL="8294" marR="8294" marT="0" marB="0"/>
                </a:tc>
                <a:tc>
                  <a:txBody>
                    <a:bodyPr/>
                    <a:lstStyle/>
                    <a:p>
                      <a:r>
                        <a:rPr lang="en-GB" sz="800" dirty="0">
                          <a:effectLst/>
                        </a:rPr>
                        <a:t>Funding</a:t>
                      </a:r>
                    </a:p>
                    <a:p>
                      <a:r>
                        <a:rPr lang="en-GB" sz="800" dirty="0">
                          <a:effectLst/>
                        </a:rPr>
                        <a:t>(to include grant funding)</a:t>
                      </a:r>
                      <a:endParaRPr lang="en-GB" sz="800" dirty="0">
                        <a:effectLst/>
                        <a:latin typeface="Times New Roman" panose="02020603050405020304" pitchFamily="18" charset="0"/>
                        <a:ea typeface="Calibri" panose="020F0502020204030204" pitchFamily="34" charset="0"/>
                      </a:endParaRPr>
                    </a:p>
                  </a:txBody>
                  <a:tcPr marL="8294" marR="8294" marT="0" marB="0"/>
                </a:tc>
                <a:tc>
                  <a:txBody>
                    <a:bodyPr/>
                    <a:lstStyle/>
                    <a:p>
                      <a:r>
                        <a:rPr lang="en-GB" sz="800" dirty="0">
                          <a:effectLst/>
                        </a:rPr>
                        <a:t>Link to Monitoring/Self Evaluation Activities that will give you evidence of impact on pupils</a:t>
                      </a:r>
                    </a:p>
                    <a:p>
                      <a:r>
                        <a:rPr lang="en-GB" sz="800" dirty="0">
                          <a:effectLst/>
                        </a:rPr>
                        <a:t>(Reference documents or pages of documents from quality assurance timetable)</a:t>
                      </a:r>
                      <a:endParaRPr lang="en-GB" sz="800" dirty="0">
                        <a:effectLst/>
                        <a:latin typeface="Times New Roman" panose="02020603050405020304" pitchFamily="18" charset="0"/>
                        <a:ea typeface="Calibri" panose="020F0502020204030204" pitchFamily="34" charset="0"/>
                      </a:endParaRPr>
                    </a:p>
                  </a:txBody>
                  <a:tcPr marL="8294" marR="8294" marT="0" marB="0"/>
                </a:tc>
                <a:extLst>
                  <a:ext uri="{0D108BD9-81ED-4DB2-BD59-A6C34878D82A}">
                    <a16:rowId xmlns:a16="http://schemas.microsoft.com/office/drawing/2014/main" val="3737357019"/>
                  </a:ext>
                </a:extLst>
              </a:tr>
              <a:tr h="858520">
                <a:tc>
                  <a:txBody>
                    <a:bodyPr/>
                    <a:lstStyle/>
                    <a:p>
                      <a:r>
                        <a:rPr lang="en-GB" sz="800" dirty="0">
                          <a:effectLst/>
                        </a:rPr>
                        <a:t>a) Pupils demonstrating further improved attendance and school continuing to foster home/school links in order to support pupil progress.</a:t>
                      </a:r>
                      <a:endParaRPr lang="en-GB" sz="800" dirty="0">
                        <a:effectLst/>
                        <a:latin typeface="Times New Roman" panose="02020603050405020304" pitchFamily="18" charset="0"/>
                        <a:ea typeface="Calibri" panose="020F0502020204030204" pitchFamily="34" charset="0"/>
                      </a:endParaRPr>
                    </a:p>
                  </a:txBody>
                  <a:tcPr marL="8294" marR="8294" marT="0" marB="0"/>
                </a:tc>
                <a:tc>
                  <a:txBody>
                    <a:bodyPr/>
                    <a:lstStyle/>
                    <a:p>
                      <a:r>
                        <a:rPr lang="en-GB" sz="800" dirty="0">
                          <a:effectLst/>
                        </a:rPr>
                        <a:t>Pupils attending school regularly. Pupils’ learning supported further via good communication between home and school, with an increase in pupil progress for pupils who previously had low attendance.</a:t>
                      </a:r>
                      <a:endParaRPr lang="en-GB" sz="800" dirty="0">
                        <a:effectLst/>
                        <a:latin typeface="Times New Roman" panose="02020603050405020304" pitchFamily="18" charset="0"/>
                        <a:ea typeface="Calibri" panose="020F0502020204030204" pitchFamily="34" charset="0"/>
                      </a:endParaRPr>
                    </a:p>
                  </a:txBody>
                  <a:tcPr marL="8294" marR="8294" marT="0" marB="0"/>
                </a:tc>
                <a:tc>
                  <a:txBody>
                    <a:bodyPr/>
                    <a:lstStyle/>
                    <a:p>
                      <a:r>
                        <a:rPr lang="en-GB" sz="800" dirty="0">
                          <a:effectLst/>
                        </a:rPr>
                        <a:t>Well-being support officer monitoring attendance, making first day calls home and sending out attendance letters as required, following the Attendance Pathway. Continue to record and track the progress of those under 90%, offering bespoke interventions as required.</a:t>
                      </a:r>
                    </a:p>
                    <a:p>
                      <a:r>
                        <a:rPr lang="en-GB" sz="800" dirty="0">
                          <a:effectLst/>
                        </a:rPr>
                        <a:t>Good links with EWS and home/school links established.</a:t>
                      </a:r>
                    </a:p>
                    <a:p>
                      <a:r>
                        <a:rPr lang="en-GB" sz="800" dirty="0">
                          <a:effectLst/>
                        </a:rPr>
                        <a:t>Continue to encourage good attendance through attendance awards in assembly and attendance reporting on school newsletters.</a:t>
                      </a:r>
                      <a:endParaRPr lang="en-GB" sz="800" dirty="0">
                        <a:effectLst/>
                        <a:latin typeface="Times New Roman" panose="02020603050405020304" pitchFamily="18" charset="0"/>
                        <a:ea typeface="Calibri" panose="020F0502020204030204" pitchFamily="34" charset="0"/>
                      </a:endParaRPr>
                    </a:p>
                  </a:txBody>
                  <a:tcPr marL="8294" marR="8294" marT="0" marB="0"/>
                </a:tc>
                <a:tc>
                  <a:txBody>
                    <a:bodyPr/>
                    <a:lstStyle/>
                    <a:p>
                      <a:r>
                        <a:rPr lang="en-GB" sz="800" dirty="0">
                          <a:effectLst/>
                        </a:rPr>
                        <a:t>Well-being support officer, HT, EWS and all staff.</a:t>
                      </a:r>
                      <a:endParaRPr lang="en-GB" sz="800" dirty="0">
                        <a:effectLst/>
                        <a:latin typeface="Times New Roman" panose="02020603050405020304" pitchFamily="18" charset="0"/>
                        <a:ea typeface="Calibri" panose="020F0502020204030204" pitchFamily="34" charset="0"/>
                      </a:endParaRPr>
                    </a:p>
                  </a:txBody>
                  <a:tcPr marL="8294" marR="8294" marT="0" marB="0"/>
                </a:tc>
                <a:tc>
                  <a:txBody>
                    <a:bodyPr/>
                    <a:lstStyle/>
                    <a:p>
                      <a:r>
                        <a:rPr lang="en-GB" sz="800" dirty="0">
                          <a:effectLst/>
                        </a:rPr>
                        <a:t>Sept 26 – Jul 27</a:t>
                      </a:r>
                      <a:endParaRPr lang="en-GB" sz="800" dirty="0">
                        <a:effectLst/>
                        <a:latin typeface="Times New Roman" panose="02020603050405020304" pitchFamily="18" charset="0"/>
                        <a:ea typeface="Calibri" panose="020F0502020204030204" pitchFamily="34" charset="0"/>
                      </a:endParaRPr>
                    </a:p>
                  </a:txBody>
                  <a:tcPr marL="8294" marR="8294" marT="0" marB="0"/>
                </a:tc>
                <a:tc>
                  <a:txBody>
                    <a:bodyPr/>
                    <a:lstStyle/>
                    <a:p>
                      <a:r>
                        <a:rPr lang="en-GB" sz="800" dirty="0">
                          <a:effectLst/>
                        </a:rPr>
                        <a:t>PDG funding for well-being support officer.</a:t>
                      </a:r>
                      <a:endParaRPr lang="en-GB" sz="800" dirty="0">
                        <a:effectLst/>
                        <a:latin typeface="Times New Roman" panose="02020603050405020304" pitchFamily="18" charset="0"/>
                        <a:ea typeface="Calibri" panose="020F0502020204030204" pitchFamily="34" charset="0"/>
                      </a:endParaRPr>
                    </a:p>
                  </a:txBody>
                  <a:tcPr marL="8294" marR="8294" marT="0" marB="0"/>
                </a:tc>
                <a:tc>
                  <a:txBody>
                    <a:bodyPr/>
                    <a:lstStyle/>
                    <a:p>
                      <a:r>
                        <a:rPr lang="en-GB" sz="800" dirty="0">
                          <a:effectLst/>
                        </a:rPr>
                        <a:t>Weekly monitoring of attendance levels. Letters sent home and meetings arranged/attendance plans as appropriate.</a:t>
                      </a:r>
                      <a:endParaRPr lang="en-GB" sz="800" dirty="0">
                        <a:effectLst/>
                        <a:latin typeface="Times New Roman" panose="02020603050405020304" pitchFamily="18" charset="0"/>
                        <a:ea typeface="Calibri" panose="020F0502020204030204" pitchFamily="34" charset="0"/>
                      </a:endParaRPr>
                    </a:p>
                  </a:txBody>
                  <a:tcPr marL="8294" marR="8294" marT="0" marB="0"/>
                </a:tc>
                <a:extLst>
                  <a:ext uri="{0D108BD9-81ED-4DB2-BD59-A6C34878D82A}">
                    <a16:rowId xmlns:a16="http://schemas.microsoft.com/office/drawing/2014/main" val="3623579292"/>
                  </a:ext>
                </a:extLst>
              </a:tr>
              <a:tr h="865293">
                <a:tc gridSpan="7">
                  <a:txBody>
                    <a:bodyPr/>
                    <a:lstStyle/>
                    <a:p>
                      <a:r>
                        <a:rPr lang="en-GB" sz="800" dirty="0">
                          <a:effectLst/>
                        </a:rPr>
                        <a:t>Evaluation (Continuous)</a:t>
                      </a:r>
                    </a:p>
                    <a:p>
                      <a:r>
                        <a:rPr lang="en-GB" sz="800" u="sng" dirty="0">
                          <a:effectLst/>
                        </a:rPr>
                        <a:t>Autumn Term</a:t>
                      </a:r>
                      <a:endParaRPr lang="en-GB" sz="800" dirty="0">
                        <a:effectLst/>
                      </a:endParaRPr>
                    </a:p>
                    <a:p>
                      <a:endParaRPr lang="en-GB" sz="800" dirty="0">
                        <a:effectLst/>
                        <a:latin typeface="Times New Roman" panose="02020603050405020304" pitchFamily="18" charset="0"/>
                        <a:ea typeface="Calibri" panose="020F0502020204030204" pitchFamily="34" charset="0"/>
                      </a:endParaRPr>
                    </a:p>
                  </a:txBody>
                  <a:tcPr marL="8294" marR="8294" marT="0" marB="0"/>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4068046775"/>
                  </a:ext>
                </a:extLst>
              </a:tr>
            </a:tbl>
          </a:graphicData>
        </a:graphic>
      </p:graphicFrame>
      <p:graphicFrame>
        <p:nvGraphicFramePr>
          <p:cNvPr id="8" name="Table 7">
            <a:extLst>
              <a:ext uri="{FF2B5EF4-FFF2-40B4-BE49-F238E27FC236}">
                <a16:creationId xmlns:a16="http://schemas.microsoft.com/office/drawing/2014/main" id="{20DD9B5B-4823-4784-83A4-6233D0033CE4}"/>
              </a:ext>
            </a:extLst>
          </p:cNvPr>
          <p:cNvGraphicFramePr>
            <a:graphicFrameLocks noGrp="1"/>
          </p:cNvGraphicFramePr>
          <p:nvPr>
            <p:extLst>
              <p:ext uri="{D42A27DB-BD31-4B8C-83A1-F6EECF244321}">
                <p14:modId xmlns:p14="http://schemas.microsoft.com/office/powerpoint/2010/main" val="3032332980"/>
              </p:ext>
            </p:extLst>
          </p:nvPr>
        </p:nvGraphicFramePr>
        <p:xfrm>
          <a:off x="3200400" y="152400"/>
          <a:ext cx="8534400" cy="1932127"/>
        </p:xfrm>
        <a:graphic>
          <a:graphicData uri="http://schemas.openxmlformats.org/drawingml/2006/table">
            <a:tbl>
              <a:tblPr firstRow="1" firstCol="1" bandRow="1">
                <a:tableStyleId>{5C22544A-7EE6-4342-B048-85BDC9FD1C3A}</a:tableStyleId>
              </a:tblPr>
              <a:tblGrid>
                <a:gridCol w="8534400">
                  <a:extLst>
                    <a:ext uri="{9D8B030D-6E8A-4147-A177-3AD203B41FA5}">
                      <a16:colId xmlns:a16="http://schemas.microsoft.com/office/drawing/2014/main" val="762285302"/>
                    </a:ext>
                  </a:extLst>
                </a:gridCol>
              </a:tblGrid>
              <a:tr h="621487">
                <a:tc>
                  <a:txBody>
                    <a:bodyPr/>
                    <a:lstStyle/>
                    <a:p>
                      <a:r>
                        <a:rPr lang="en-GB" sz="1100" dirty="0">
                          <a:effectLst/>
                        </a:rPr>
                        <a:t>STRATEGIC PRIORITY 2:</a:t>
                      </a:r>
                      <a:endParaRPr lang="en-GB" sz="900" dirty="0">
                        <a:effectLst/>
                      </a:endParaRPr>
                    </a:p>
                    <a:p>
                      <a:r>
                        <a:rPr lang="en-GB" sz="800" b="1" dirty="0">
                          <a:latin typeface="+mj-lt"/>
                        </a:rPr>
                        <a:t>Well-being, care, support and guidance – Ensure pupils attend school, develop their ability to reflect and improve and take responsibility for their learning.</a:t>
                      </a:r>
                      <a:br>
                        <a:rPr lang="en-GB" sz="1000" dirty="0">
                          <a:solidFill>
                            <a:schemeClr val="bg1"/>
                          </a:solidFill>
                          <a:latin typeface="+mj-lt"/>
                        </a:rPr>
                      </a:br>
                      <a:endParaRPr lang="en-GB" sz="1000" dirty="0">
                        <a:effectLst/>
                        <a:latin typeface="+mj-lt"/>
                        <a:ea typeface="Calibri" panose="020F0502020204030204" pitchFamily="34" charset="0"/>
                      </a:endParaRPr>
                    </a:p>
                  </a:txBody>
                  <a:tcPr marL="60767" marR="60767" marT="0" marB="0"/>
                </a:tc>
                <a:extLst>
                  <a:ext uri="{0D108BD9-81ED-4DB2-BD59-A6C34878D82A}">
                    <a16:rowId xmlns:a16="http://schemas.microsoft.com/office/drawing/2014/main" val="689050116"/>
                  </a:ext>
                </a:extLst>
              </a:tr>
              <a:tr h="1310640">
                <a:tc>
                  <a:txBody>
                    <a:bodyPr/>
                    <a:lstStyle/>
                    <a:p>
                      <a:r>
                        <a:rPr lang="en-GB" sz="800" dirty="0">
                          <a:effectLst/>
                        </a:rPr>
                        <a:t>RATIONALE:</a:t>
                      </a:r>
                    </a:p>
                    <a:p>
                      <a:r>
                        <a:rPr lang="en-GB" sz="800" dirty="0">
                          <a:effectLst/>
                        </a:rPr>
                        <a:t>(Why is this on the plan this year?  Schools should outline clearly using information (quantitative and qualitative) to justify.)</a:t>
                      </a:r>
                    </a:p>
                    <a:p>
                      <a:pPr marL="0" marR="0" lvl="0" indent="0" algn="l" defTabSz="457200" rtl="0" eaLnBrk="1" fontAlgn="auto" latinLnBrk="0" hangingPunct="1">
                        <a:lnSpc>
                          <a:spcPct val="100000"/>
                        </a:lnSpc>
                        <a:spcBef>
                          <a:spcPts val="0"/>
                        </a:spcBef>
                        <a:spcAft>
                          <a:spcPts val="0"/>
                        </a:spcAft>
                        <a:buClrTx/>
                        <a:buSzTx/>
                        <a:buFontTx/>
                        <a:buNone/>
                        <a:tabLst/>
                        <a:defRPr/>
                      </a:pPr>
                      <a:r>
                        <a:rPr lang="en-GB" sz="800" dirty="0">
                          <a:effectLst/>
                        </a:rPr>
                        <a:t>Further to self-assessment we feel it is imperative that we continue to build on pupil attendance, by further developing our relationship with parents and continuing with our work on fostering parental and community engagement within the school. It is also felt that further work is required in enabling the pupils and making them take greater ownership of moving their own learning forward. This involves the pupils reflecting in greater depth on their learning and progression and also taking responsibility for their presentation and handwriting. Steps to success continue to need to be used with the pupils to enable them to understand how they are performing and what the next steps are in their progression as well as skilful questioning from staff to deepen the learning. Staff will also focus on handwriting to continue to strive for those improved levels of presentation for all pupils.  </a:t>
                      </a:r>
                      <a:endParaRPr lang="en-GB" sz="800" dirty="0">
                        <a:effectLst/>
                        <a:latin typeface="Times New Roman" panose="02020603050405020304" pitchFamily="18" charset="0"/>
                        <a:ea typeface="Calibri" panose="020F0502020204030204" pitchFamily="34" charset="0"/>
                      </a:endParaRPr>
                    </a:p>
                    <a:p>
                      <a:endParaRPr lang="en-GB" sz="800" dirty="0">
                        <a:effectLst/>
                      </a:endParaRPr>
                    </a:p>
                  </a:txBody>
                  <a:tcPr marL="60767" marR="60767" marT="0" marB="0"/>
                </a:tc>
                <a:extLst>
                  <a:ext uri="{0D108BD9-81ED-4DB2-BD59-A6C34878D82A}">
                    <a16:rowId xmlns:a16="http://schemas.microsoft.com/office/drawing/2014/main" val="13632573"/>
                  </a:ext>
                </a:extLst>
              </a:tr>
            </a:tbl>
          </a:graphicData>
        </a:graphic>
      </p:graphicFrame>
      <p:pic>
        <p:nvPicPr>
          <p:cNvPr id="6" name="Graphic 5" descr="House with solid fill">
            <a:hlinkClick r:id="rId4" action="ppaction://hlinksldjump"/>
            <a:extLst>
              <a:ext uri="{FF2B5EF4-FFF2-40B4-BE49-F238E27FC236}">
                <a16:creationId xmlns:a16="http://schemas.microsoft.com/office/drawing/2014/main" id="{8777F45B-4594-4086-B956-CA15F9D9675E}"/>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5379" y="1665804"/>
            <a:ext cx="609600" cy="543996"/>
          </a:xfrm>
          <a:prstGeom prst="rect">
            <a:avLst/>
          </a:prstGeom>
        </p:spPr>
      </p:pic>
    </p:spTree>
    <p:extLst>
      <p:ext uri="{BB962C8B-B14F-4D97-AF65-F5344CB8AC3E}">
        <p14:creationId xmlns:p14="http://schemas.microsoft.com/office/powerpoint/2010/main" val="1749711593"/>
      </p:ext>
    </p:extLst>
  </p:cSld>
  <p:clrMapOvr>
    <a:masterClrMapping/>
  </p:clrMapOvr>
  <p:transition>
    <p:fade/>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358FC011-A2C8-4080-B2EE-5D2D3A4F5815}"/>
              </a:ext>
            </a:extLst>
          </p:cNvPr>
          <p:cNvPicPr>
            <a:picLocks noGrp="1" noChangeAspect="1"/>
          </p:cNvPicPr>
          <p:nvPr>
            <p:ph type="pic" sz="quarter" idx="15"/>
          </p:nvPr>
        </p:nvPicPr>
        <p:blipFill>
          <a:blip r:embed="rId3">
            <a:extLst>
              <a:ext uri="{28A0092B-C50C-407E-A947-70E740481C1C}">
                <a14:useLocalDpi xmlns:a14="http://schemas.microsoft.com/office/drawing/2010/main" val="0"/>
              </a:ext>
            </a:extLst>
          </a:blip>
          <a:srcRect t="14064" b="14064"/>
          <a:stretch/>
        </p:blipFill>
        <p:spPr>
          <a:xfrm>
            <a:off x="0" y="1"/>
            <a:ext cx="3124200" cy="1981199"/>
          </a:xfrm>
        </p:spPr>
      </p:pic>
      <p:graphicFrame>
        <p:nvGraphicFramePr>
          <p:cNvPr id="8" name="Content Placeholder 7">
            <a:extLst>
              <a:ext uri="{FF2B5EF4-FFF2-40B4-BE49-F238E27FC236}">
                <a16:creationId xmlns:a16="http://schemas.microsoft.com/office/drawing/2014/main" id="{487AFA9E-1E7D-44DA-B10F-2AF60E1A0428}"/>
              </a:ext>
            </a:extLst>
          </p:cNvPr>
          <p:cNvGraphicFramePr>
            <a:graphicFrameLocks noGrp="1"/>
          </p:cNvGraphicFramePr>
          <p:nvPr>
            <p:ph sz="quarter" idx="14"/>
            <p:extLst>
              <p:ext uri="{D42A27DB-BD31-4B8C-83A1-F6EECF244321}">
                <p14:modId xmlns:p14="http://schemas.microsoft.com/office/powerpoint/2010/main" val="3370589774"/>
              </p:ext>
            </p:extLst>
          </p:nvPr>
        </p:nvGraphicFramePr>
        <p:xfrm>
          <a:off x="282389" y="2057400"/>
          <a:ext cx="11582399" cy="2684107"/>
        </p:xfrm>
        <a:graphic>
          <a:graphicData uri="http://schemas.openxmlformats.org/drawingml/2006/table">
            <a:tbl>
              <a:tblPr firstRow="1" firstCol="1" bandRow="1">
                <a:tableStyleId>{5C22544A-7EE6-4342-B048-85BDC9FD1C3A}</a:tableStyleId>
              </a:tblPr>
              <a:tblGrid>
                <a:gridCol w="1523999">
                  <a:extLst>
                    <a:ext uri="{9D8B030D-6E8A-4147-A177-3AD203B41FA5}">
                      <a16:colId xmlns:a16="http://schemas.microsoft.com/office/drawing/2014/main" val="1924448718"/>
                    </a:ext>
                  </a:extLst>
                </a:gridCol>
                <a:gridCol w="2662098">
                  <a:extLst>
                    <a:ext uri="{9D8B030D-6E8A-4147-A177-3AD203B41FA5}">
                      <a16:colId xmlns:a16="http://schemas.microsoft.com/office/drawing/2014/main" val="2533196579"/>
                    </a:ext>
                  </a:extLst>
                </a:gridCol>
                <a:gridCol w="3738702">
                  <a:extLst>
                    <a:ext uri="{9D8B030D-6E8A-4147-A177-3AD203B41FA5}">
                      <a16:colId xmlns:a16="http://schemas.microsoft.com/office/drawing/2014/main" val="1675847743"/>
                    </a:ext>
                  </a:extLst>
                </a:gridCol>
                <a:gridCol w="762000">
                  <a:extLst>
                    <a:ext uri="{9D8B030D-6E8A-4147-A177-3AD203B41FA5}">
                      <a16:colId xmlns:a16="http://schemas.microsoft.com/office/drawing/2014/main" val="1053585469"/>
                    </a:ext>
                  </a:extLst>
                </a:gridCol>
                <a:gridCol w="533400">
                  <a:extLst>
                    <a:ext uri="{9D8B030D-6E8A-4147-A177-3AD203B41FA5}">
                      <a16:colId xmlns:a16="http://schemas.microsoft.com/office/drawing/2014/main" val="4218043513"/>
                    </a:ext>
                  </a:extLst>
                </a:gridCol>
                <a:gridCol w="762000">
                  <a:extLst>
                    <a:ext uri="{9D8B030D-6E8A-4147-A177-3AD203B41FA5}">
                      <a16:colId xmlns:a16="http://schemas.microsoft.com/office/drawing/2014/main" val="1234356234"/>
                    </a:ext>
                  </a:extLst>
                </a:gridCol>
                <a:gridCol w="1600200">
                  <a:extLst>
                    <a:ext uri="{9D8B030D-6E8A-4147-A177-3AD203B41FA5}">
                      <a16:colId xmlns:a16="http://schemas.microsoft.com/office/drawing/2014/main" val="3769274534"/>
                    </a:ext>
                  </a:extLst>
                </a:gridCol>
              </a:tblGrid>
              <a:tr h="622626">
                <a:tc>
                  <a:txBody>
                    <a:bodyPr/>
                    <a:lstStyle/>
                    <a:p>
                      <a:r>
                        <a:rPr lang="en-GB" sz="800" dirty="0">
                          <a:effectLst/>
                        </a:rPr>
                        <a:t>Sub Priorities</a:t>
                      </a:r>
                      <a:endParaRPr lang="en-GB" sz="800" dirty="0">
                        <a:effectLst/>
                        <a:latin typeface="Times New Roman" panose="02020603050405020304" pitchFamily="18" charset="0"/>
                        <a:ea typeface="Calibri" panose="020F0502020204030204" pitchFamily="34" charset="0"/>
                      </a:endParaRPr>
                    </a:p>
                  </a:txBody>
                  <a:tcPr marL="12028" marR="12028" marT="0" marB="0"/>
                </a:tc>
                <a:tc>
                  <a:txBody>
                    <a:bodyPr/>
                    <a:lstStyle/>
                    <a:p>
                      <a:r>
                        <a:rPr lang="en-GB" sz="800" dirty="0">
                          <a:effectLst/>
                        </a:rPr>
                        <a:t>Intended Impact/</a:t>
                      </a:r>
                    </a:p>
                    <a:p>
                      <a:r>
                        <a:rPr lang="en-GB" sz="800" dirty="0">
                          <a:effectLst/>
                        </a:rPr>
                        <a:t>Success Criteria</a:t>
                      </a:r>
                      <a:endParaRPr lang="en-GB" sz="800" dirty="0">
                        <a:effectLst/>
                        <a:latin typeface="Times New Roman" panose="02020603050405020304" pitchFamily="18" charset="0"/>
                        <a:ea typeface="Calibri" panose="020F0502020204030204" pitchFamily="34" charset="0"/>
                      </a:endParaRPr>
                    </a:p>
                  </a:txBody>
                  <a:tcPr marL="12028" marR="12028" marT="0" marB="0"/>
                </a:tc>
                <a:tc>
                  <a:txBody>
                    <a:bodyPr/>
                    <a:lstStyle/>
                    <a:p>
                      <a:r>
                        <a:rPr lang="en-GB" sz="800" dirty="0">
                          <a:effectLst/>
                        </a:rPr>
                        <a:t>Key Actions</a:t>
                      </a:r>
                      <a:endParaRPr lang="en-GB" sz="800" dirty="0">
                        <a:effectLst/>
                        <a:latin typeface="Times New Roman" panose="02020603050405020304" pitchFamily="18" charset="0"/>
                        <a:ea typeface="Calibri" panose="020F0502020204030204" pitchFamily="34" charset="0"/>
                      </a:endParaRPr>
                    </a:p>
                  </a:txBody>
                  <a:tcPr marL="12028" marR="12028" marT="0" marB="0"/>
                </a:tc>
                <a:tc>
                  <a:txBody>
                    <a:bodyPr/>
                    <a:lstStyle/>
                    <a:p>
                      <a:r>
                        <a:rPr lang="en-GB" sz="800" dirty="0">
                          <a:effectLst/>
                        </a:rPr>
                        <a:t>Lead Person</a:t>
                      </a:r>
                    </a:p>
                    <a:p>
                      <a:r>
                        <a:rPr lang="en-GB" sz="800" dirty="0">
                          <a:effectLst/>
                        </a:rPr>
                        <a:t>(to include governors)</a:t>
                      </a:r>
                      <a:endParaRPr lang="en-GB" sz="800" dirty="0">
                        <a:effectLst/>
                        <a:latin typeface="Times New Roman" panose="02020603050405020304" pitchFamily="18" charset="0"/>
                        <a:ea typeface="Calibri" panose="020F0502020204030204" pitchFamily="34" charset="0"/>
                      </a:endParaRPr>
                    </a:p>
                  </a:txBody>
                  <a:tcPr marL="12028" marR="12028" marT="0" marB="0"/>
                </a:tc>
                <a:tc>
                  <a:txBody>
                    <a:bodyPr/>
                    <a:lstStyle/>
                    <a:p>
                      <a:r>
                        <a:rPr lang="en-GB" sz="800" dirty="0">
                          <a:effectLst/>
                        </a:rPr>
                        <a:t>Timeline</a:t>
                      </a:r>
                      <a:endParaRPr lang="en-GB" sz="800" dirty="0">
                        <a:effectLst/>
                        <a:latin typeface="Times New Roman" panose="02020603050405020304" pitchFamily="18" charset="0"/>
                        <a:ea typeface="Calibri" panose="020F0502020204030204" pitchFamily="34" charset="0"/>
                      </a:endParaRPr>
                    </a:p>
                  </a:txBody>
                  <a:tcPr marL="12028" marR="12028" marT="0" marB="0"/>
                </a:tc>
                <a:tc>
                  <a:txBody>
                    <a:bodyPr/>
                    <a:lstStyle/>
                    <a:p>
                      <a:r>
                        <a:rPr lang="en-GB" sz="800" dirty="0">
                          <a:effectLst/>
                        </a:rPr>
                        <a:t>Funding</a:t>
                      </a:r>
                    </a:p>
                    <a:p>
                      <a:r>
                        <a:rPr lang="en-GB" sz="800" dirty="0">
                          <a:effectLst/>
                        </a:rPr>
                        <a:t>(to include grant funding)</a:t>
                      </a:r>
                      <a:endParaRPr lang="en-GB" sz="800" dirty="0">
                        <a:effectLst/>
                        <a:latin typeface="Times New Roman" panose="02020603050405020304" pitchFamily="18" charset="0"/>
                        <a:ea typeface="Calibri" panose="020F0502020204030204" pitchFamily="34" charset="0"/>
                      </a:endParaRPr>
                    </a:p>
                  </a:txBody>
                  <a:tcPr marL="12028" marR="12028" marT="0" marB="0"/>
                </a:tc>
                <a:tc>
                  <a:txBody>
                    <a:bodyPr/>
                    <a:lstStyle/>
                    <a:p>
                      <a:r>
                        <a:rPr lang="en-GB" sz="800" dirty="0">
                          <a:effectLst/>
                        </a:rPr>
                        <a:t>Link to Monitoring/Self Evaluation Activities that will give you evidence of impact on pupils</a:t>
                      </a:r>
                    </a:p>
                    <a:p>
                      <a:r>
                        <a:rPr lang="en-GB" sz="800" dirty="0">
                          <a:effectLst/>
                        </a:rPr>
                        <a:t>(Reference documents or pages of documents from quality assurance timetable)</a:t>
                      </a:r>
                      <a:endParaRPr lang="en-GB" sz="800" dirty="0">
                        <a:effectLst/>
                        <a:latin typeface="Times New Roman" panose="02020603050405020304" pitchFamily="18" charset="0"/>
                        <a:ea typeface="Calibri" panose="020F0502020204030204" pitchFamily="34" charset="0"/>
                      </a:endParaRPr>
                    </a:p>
                  </a:txBody>
                  <a:tcPr marL="12028" marR="12028" marT="0" marB="0"/>
                </a:tc>
                <a:extLst>
                  <a:ext uri="{0D108BD9-81ED-4DB2-BD59-A6C34878D82A}">
                    <a16:rowId xmlns:a16="http://schemas.microsoft.com/office/drawing/2014/main" val="674900276"/>
                  </a:ext>
                </a:extLst>
              </a:tr>
              <a:tr h="805961">
                <a:tc>
                  <a:txBody>
                    <a:bodyPr/>
                    <a:lstStyle/>
                    <a:p>
                      <a:r>
                        <a:rPr lang="en-GB" sz="800" dirty="0">
                          <a:effectLst/>
                        </a:rPr>
                        <a:t>b) Continue to strengthen pupils’ ability to take charge of their learning, demonstrating understanding by asking and answering questions, reflecting on feed forward opportunities in the classroom and further developing their presentation and handwriting skills.</a:t>
                      </a:r>
                    </a:p>
                    <a:p>
                      <a:endParaRPr lang="en-GB" sz="800" dirty="0">
                        <a:effectLst/>
                        <a:latin typeface="Times New Roman" panose="02020603050405020304" pitchFamily="18" charset="0"/>
                        <a:ea typeface="Calibri" panose="020F0502020204030204" pitchFamily="34" charset="0"/>
                      </a:endParaRPr>
                    </a:p>
                  </a:txBody>
                  <a:tcPr marL="12028" marR="12028" marT="0" marB="0"/>
                </a:tc>
                <a:tc>
                  <a:txBody>
                    <a:bodyPr/>
                    <a:lstStyle/>
                    <a:p>
                      <a:r>
                        <a:rPr lang="en-GB" sz="800" dirty="0">
                          <a:effectLst/>
                        </a:rPr>
                        <a:t>Nearly all older pupils will be able to ask and answer a range of questions.</a:t>
                      </a:r>
                    </a:p>
                    <a:p>
                      <a:r>
                        <a:rPr lang="en-GB" sz="800" dirty="0">
                          <a:effectLst/>
                        </a:rPr>
                        <a:t>Pupil’s learning extended and deepened.</a:t>
                      </a:r>
                    </a:p>
                    <a:p>
                      <a:r>
                        <a:rPr lang="en-GB" sz="800" dirty="0">
                          <a:effectLst/>
                        </a:rPr>
                        <a:t>Pupils reflecting on their learning and how this can be progressed in next steps.</a:t>
                      </a:r>
                    </a:p>
                    <a:p>
                      <a:r>
                        <a:rPr lang="en-GB" sz="800" dirty="0">
                          <a:effectLst/>
                        </a:rPr>
                        <a:t>Pupils reflecting on their peer’s work to support learner progress. </a:t>
                      </a:r>
                    </a:p>
                    <a:p>
                      <a:r>
                        <a:rPr lang="en-GB" sz="800" dirty="0">
                          <a:effectLst/>
                        </a:rPr>
                        <a:t>Pupils demonstrating further improved handwriting and presentation skills.</a:t>
                      </a:r>
                      <a:endParaRPr lang="en-GB" sz="800" dirty="0">
                        <a:effectLst/>
                        <a:latin typeface="Times New Roman" panose="02020603050405020304" pitchFamily="18" charset="0"/>
                        <a:ea typeface="Calibri" panose="020F0502020204030204" pitchFamily="34" charset="0"/>
                      </a:endParaRPr>
                    </a:p>
                  </a:txBody>
                  <a:tcPr marL="12028" marR="12028" marT="0" marB="0"/>
                </a:tc>
                <a:tc>
                  <a:txBody>
                    <a:bodyPr/>
                    <a:lstStyle/>
                    <a:p>
                      <a:r>
                        <a:rPr lang="en-GB" sz="800" dirty="0">
                          <a:effectLst/>
                        </a:rPr>
                        <a:t>Staff to embed strategies for effective questioning and reflection on learning using guides to support learning.</a:t>
                      </a:r>
                    </a:p>
                    <a:p>
                      <a:r>
                        <a:rPr lang="en-GB" sz="800" dirty="0">
                          <a:effectLst/>
                        </a:rPr>
                        <a:t>Practitioners across the school to utilise Blooms Taxonomy.</a:t>
                      </a:r>
                    </a:p>
                    <a:p>
                      <a:r>
                        <a:rPr lang="en-GB" sz="800" dirty="0">
                          <a:effectLst/>
                        </a:rPr>
                        <a:t>Pupils continuing to have a key involvement in self-assessment and meaningful reflection opportunities whilst developing their ability to identify next steps in progression.</a:t>
                      </a:r>
                    </a:p>
                    <a:p>
                      <a:r>
                        <a:rPr lang="en-GB" sz="800" dirty="0">
                          <a:effectLst/>
                        </a:rPr>
                        <a:t>Pupils provided with prompts for peer assessment to support their feedback, learning and development.</a:t>
                      </a:r>
                    </a:p>
                    <a:p>
                      <a:r>
                        <a:rPr lang="en-GB" sz="800" dirty="0">
                          <a:effectLst/>
                        </a:rPr>
                        <a:t>Practitioners utilising a handwriting scheme to support pupils to focus further on improving their handwriting and presentation skills.</a:t>
                      </a:r>
                      <a:endParaRPr lang="en-GB" sz="800" dirty="0">
                        <a:effectLst/>
                        <a:latin typeface="Times New Roman" panose="02020603050405020304" pitchFamily="18" charset="0"/>
                        <a:ea typeface="Times New Roman" panose="02020603050405020304" pitchFamily="18" charset="0"/>
                      </a:endParaRPr>
                    </a:p>
                  </a:txBody>
                  <a:tcPr marL="12028" marR="12028" marT="0" marB="0"/>
                </a:tc>
                <a:tc>
                  <a:txBody>
                    <a:bodyPr/>
                    <a:lstStyle/>
                    <a:p>
                      <a:r>
                        <a:rPr lang="en-GB" sz="800" dirty="0">
                          <a:effectLst/>
                        </a:rPr>
                        <a:t>DHT, HT and all staff.</a:t>
                      </a:r>
                      <a:endParaRPr lang="en-GB" sz="800" dirty="0">
                        <a:effectLst/>
                        <a:latin typeface="Times New Roman" panose="02020603050405020304" pitchFamily="18" charset="0"/>
                        <a:ea typeface="Calibri" panose="020F0502020204030204" pitchFamily="34" charset="0"/>
                      </a:endParaRPr>
                    </a:p>
                  </a:txBody>
                  <a:tcPr marL="12028" marR="12028" marT="0" marB="0"/>
                </a:tc>
                <a:tc>
                  <a:txBody>
                    <a:bodyPr/>
                    <a:lstStyle/>
                    <a:p>
                      <a:r>
                        <a:rPr lang="en-GB" sz="800" dirty="0">
                          <a:effectLst/>
                        </a:rPr>
                        <a:t>Sept 26 – Jul 27</a:t>
                      </a:r>
                      <a:endParaRPr lang="en-GB" sz="800" dirty="0">
                        <a:effectLst/>
                        <a:latin typeface="Times New Roman" panose="02020603050405020304" pitchFamily="18" charset="0"/>
                        <a:ea typeface="Calibri" panose="020F0502020204030204" pitchFamily="34" charset="0"/>
                      </a:endParaRPr>
                    </a:p>
                  </a:txBody>
                  <a:tcPr marL="12028" marR="12028" marT="0" marB="0"/>
                </a:tc>
                <a:tc>
                  <a:txBody>
                    <a:bodyPr/>
                    <a:lstStyle/>
                    <a:p>
                      <a:r>
                        <a:rPr lang="en-GB" sz="800" dirty="0">
                          <a:effectLst/>
                        </a:rPr>
                        <a:t>Letter – Join</a:t>
                      </a:r>
                    </a:p>
                    <a:p>
                      <a:r>
                        <a:rPr lang="en-GB" sz="800" dirty="0">
                          <a:effectLst/>
                        </a:rPr>
                        <a:t>Subscription - £430.80 </a:t>
                      </a:r>
                      <a:endParaRPr lang="en-GB" sz="800" dirty="0">
                        <a:effectLst/>
                        <a:latin typeface="Times New Roman" panose="02020603050405020304" pitchFamily="18" charset="0"/>
                        <a:ea typeface="Calibri" panose="020F0502020204030204" pitchFamily="34" charset="0"/>
                      </a:endParaRPr>
                    </a:p>
                  </a:txBody>
                  <a:tcPr marL="12028" marR="12028" marT="0" marB="0"/>
                </a:tc>
                <a:tc>
                  <a:txBody>
                    <a:bodyPr/>
                    <a:lstStyle/>
                    <a:p>
                      <a:r>
                        <a:rPr lang="en-GB" sz="800" dirty="0">
                          <a:effectLst/>
                        </a:rPr>
                        <a:t>Pupil books, listening to pupils, teacher assessment.</a:t>
                      </a:r>
                      <a:endParaRPr lang="en-GB" sz="800" dirty="0">
                        <a:effectLst/>
                        <a:latin typeface="Times New Roman" panose="02020603050405020304" pitchFamily="18" charset="0"/>
                        <a:ea typeface="Calibri" panose="020F0502020204030204" pitchFamily="34" charset="0"/>
                      </a:endParaRPr>
                    </a:p>
                  </a:txBody>
                  <a:tcPr marL="12028" marR="12028" marT="0" marB="0"/>
                </a:tc>
                <a:extLst>
                  <a:ext uri="{0D108BD9-81ED-4DB2-BD59-A6C34878D82A}">
                    <a16:rowId xmlns:a16="http://schemas.microsoft.com/office/drawing/2014/main" val="1425373649"/>
                  </a:ext>
                </a:extLst>
              </a:tr>
              <a:tr h="489547">
                <a:tc gridSpan="7">
                  <a:txBody>
                    <a:bodyPr/>
                    <a:lstStyle/>
                    <a:p>
                      <a:r>
                        <a:rPr lang="en-GB" sz="800" dirty="0">
                          <a:effectLst/>
                        </a:rPr>
                        <a:t>Evaluation (Continuous)</a:t>
                      </a:r>
                    </a:p>
                    <a:p>
                      <a:r>
                        <a:rPr lang="en-GB" sz="800" u="sng" dirty="0">
                          <a:effectLst/>
                        </a:rPr>
                        <a:t>Autumn Term</a:t>
                      </a:r>
                      <a:endParaRPr lang="en-GB" sz="800" dirty="0">
                        <a:effectLst/>
                      </a:endParaRPr>
                    </a:p>
                    <a:p>
                      <a:endParaRPr lang="en-GB" sz="800" dirty="0">
                        <a:effectLst/>
                        <a:latin typeface="Times New Roman" panose="02020603050405020304" pitchFamily="18" charset="0"/>
                        <a:ea typeface="Calibri" panose="020F0502020204030204" pitchFamily="34" charset="0"/>
                      </a:endParaRPr>
                    </a:p>
                  </a:txBody>
                  <a:tcPr marL="12028" marR="12028" marT="0" marB="0"/>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544447951"/>
                  </a:ext>
                </a:extLst>
              </a:tr>
            </a:tbl>
          </a:graphicData>
        </a:graphic>
      </p:graphicFrame>
      <p:graphicFrame>
        <p:nvGraphicFramePr>
          <p:cNvPr id="3" name="Table 2">
            <a:extLst>
              <a:ext uri="{FF2B5EF4-FFF2-40B4-BE49-F238E27FC236}">
                <a16:creationId xmlns:a16="http://schemas.microsoft.com/office/drawing/2014/main" id="{3684E373-C3F2-4580-92C5-71A8CE2879C8}"/>
              </a:ext>
            </a:extLst>
          </p:cNvPr>
          <p:cNvGraphicFramePr>
            <a:graphicFrameLocks noGrp="1"/>
          </p:cNvGraphicFramePr>
          <p:nvPr>
            <p:extLst>
              <p:ext uri="{D42A27DB-BD31-4B8C-83A1-F6EECF244321}">
                <p14:modId xmlns:p14="http://schemas.microsoft.com/office/powerpoint/2010/main" val="2468749310"/>
              </p:ext>
            </p:extLst>
          </p:nvPr>
        </p:nvGraphicFramePr>
        <p:xfrm>
          <a:off x="3352800" y="228600"/>
          <a:ext cx="8534400" cy="1643809"/>
        </p:xfrm>
        <a:graphic>
          <a:graphicData uri="http://schemas.openxmlformats.org/drawingml/2006/table">
            <a:tbl>
              <a:tblPr firstRow="1" firstCol="1" bandRow="1">
                <a:tableStyleId>{5C22544A-7EE6-4342-B048-85BDC9FD1C3A}</a:tableStyleId>
              </a:tblPr>
              <a:tblGrid>
                <a:gridCol w="8534400">
                  <a:extLst>
                    <a:ext uri="{9D8B030D-6E8A-4147-A177-3AD203B41FA5}">
                      <a16:colId xmlns:a16="http://schemas.microsoft.com/office/drawing/2014/main" val="358779448"/>
                    </a:ext>
                  </a:extLst>
                </a:gridCol>
              </a:tblGrid>
              <a:tr h="444071">
                <a:tc>
                  <a:txBody>
                    <a:bodyPr/>
                    <a:lstStyle/>
                    <a:p>
                      <a:r>
                        <a:rPr lang="en-GB" sz="800" dirty="0">
                          <a:effectLst/>
                        </a:rPr>
                        <a:t>STRATEGIC PRIORITY 2:</a:t>
                      </a:r>
                    </a:p>
                    <a:p>
                      <a:pPr marL="0" marR="0" lvl="0" indent="0" algn="l" defTabSz="457200" rtl="0" eaLnBrk="1" fontAlgn="auto" latinLnBrk="0" hangingPunct="1">
                        <a:lnSpc>
                          <a:spcPct val="100000"/>
                        </a:lnSpc>
                        <a:spcBef>
                          <a:spcPts val="0"/>
                        </a:spcBef>
                        <a:spcAft>
                          <a:spcPts val="0"/>
                        </a:spcAft>
                        <a:buClrTx/>
                        <a:buSzTx/>
                        <a:buFontTx/>
                        <a:buNone/>
                        <a:tabLst/>
                        <a:defRPr/>
                      </a:pPr>
                      <a:r>
                        <a:rPr lang="en-GB" sz="800" b="1" kern="1200" dirty="0">
                          <a:solidFill>
                            <a:schemeClr val="lt1"/>
                          </a:solidFill>
                          <a:latin typeface="+mn-lt"/>
                          <a:ea typeface="+mn-ea"/>
                          <a:cs typeface="+mn-cs"/>
                        </a:rPr>
                        <a:t>Well-being, care, support and guidance – Ensure pupils attend school, develop their ability to reflect and improve and take responsibility for their learning.</a:t>
                      </a:r>
                      <a:br>
                        <a:rPr lang="en-GB" sz="800" b="1" kern="1200" dirty="0">
                          <a:solidFill>
                            <a:schemeClr val="bg1"/>
                          </a:solidFill>
                          <a:latin typeface="+mn-lt"/>
                          <a:ea typeface="+mn-ea"/>
                          <a:cs typeface="+mn-cs"/>
                        </a:rPr>
                      </a:br>
                      <a:endParaRPr lang="en-GB" sz="800" b="1" kern="1200" dirty="0">
                        <a:solidFill>
                          <a:schemeClr val="lt1"/>
                        </a:solidFill>
                        <a:effectLst/>
                        <a:latin typeface="+mn-lt"/>
                        <a:ea typeface="Calibri" panose="020F0502020204030204" pitchFamily="34" charset="0"/>
                        <a:cs typeface="+mn-cs"/>
                      </a:endParaRPr>
                    </a:p>
                    <a:p>
                      <a:endParaRPr lang="en-GB" sz="800" dirty="0">
                        <a:effectLst/>
                      </a:endParaRPr>
                    </a:p>
                  </a:txBody>
                  <a:tcPr marL="60767" marR="60767" marT="0" marB="0"/>
                </a:tc>
                <a:extLst>
                  <a:ext uri="{0D108BD9-81ED-4DB2-BD59-A6C34878D82A}">
                    <a16:rowId xmlns:a16="http://schemas.microsoft.com/office/drawing/2014/main" val="1640258530"/>
                  </a:ext>
                </a:extLst>
              </a:tr>
              <a:tr h="1156129">
                <a:tc>
                  <a:txBody>
                    <a:bodyPr/>
                    <a:lstStyle/>
                    <a:p>
                      <a:r>
                        <a:rPr lang="en-GB" sz="800" dirty="0">
                          <a:effectLst/>
                        </a:rPr>
                        <a:t>RATIONALE :</a:t>
                      </a:r>
                    </a:p>
                    <a:p>
                      <a:r>
                        <a:rPr lang="en-GB" sz="800" dirty="0">
                          <a:effectLst/>
                        </a:rPr>
                        <a:t>(Why is this on the plan this year?  Schools should outline clearly using information (quantitative and qualitative) to justify.)</a:t>
                      </a:r>
                    </a:p>
                    <a:p>
                      <a:pPr marL="0" marR="0" lvl="0" indent="0" algn="l" defTabSz="457200" rtl="0" eaLnBrk="1" fontAlgn="auto" latinLnBrk="0" hangingPunct="1">
                        <a:lnSpc>
                          <a:spcPct val="100000"/>
                        </a:lnSpc>
                        <a:spcBef>
                          <a:spcPts val="0"/>
                        </a:spcBef>
                        <a:spcAft>
                          <a:spcPts val="0"/>
                        </a:spcAft>
                        <a:buClrTx/>
                        <a:buSzTx/>
                        <a:buFontTx/>
                        <a:buNone/>
                        <a:tabLst/>
                        <a:defRPr/>
                      </a:pPr>
                      <a:r>
                        <a:rPr lang="en-GB" sz="800" dirty="0">
                          <a:effectLst/>
                        </a:rPr>
                        <a:t>Further to self-assessment we feel it is imperative that we continue to build on pupil attendance, by further developing our relationship with parents and continuing with our work on fostering parental and community engagement within the school. It is also felt that further work is required in enabling the pupils and making them take greater ownership of moving their own learning forward. This involves the pupils reflecting in greater depth on their learning and progression and also taking responsibility for their presentation and handwriting. Steps to success continue to need to be used with the pupils to enable them to understand how they are performing and what the next steps are in their progression as well as skilful questioning from staff to deepen the learning. Staff will also focus on handwriting to continue to strive for those improved levels of presentation for all pupils.  </a:t>
                      </a:r>
                      <a:endParaRPr lang="en-GB" sz="800" dirty="0">
                        <a:effectLst/>
                        <a:latin typeface="Times New Roman" panose="02020603050405020304" pitchFamily="18" charset="0"/>
                        <a:ea typeface="Calibri" panose="020F0502020204030204" pitchFamily="34" charset="0"/>
                      </a:endParaRPr>
                    </a:p>
                    <a:p>
                      <a:endParaRPr lang="en-GB" sz="800" dirty="0">
                        <a:effectLst/>
                      </a:endParaRPr>
                    </a:p>
                  </a:txBody>
                  <a:tcPr marL="60767" marR="60767" marT="0" marB="0"/>
                </a:tc>
                <a:extLst>
                  <a:ext uri="{0D108BD9-81ED-4DB2-BD59-A6C34878D82A}">
                    <a16:rowId xmlns:a16="http://schemas.microsoft.com/office/drawing/2014/main" val="3087065432"/>
                  </a:ext>
                </a:extLst>
              </a:tr>
            </a:tbl>
          </a:graphicData>
        </a:graphic>
      </p:graphicFrame>
      <p:pic>
        <p:nvPicPr>
          <p:cNvPr id="6" name="Graphic 5" descr="House with solid fill">
            <a:hlinkClick r:id="rId4" action="ppaction://hlinksldjump"/>
            <a:extLst>
              <a:ext uri="{FF2B5EF4-FFF2-40B4-BE49-F238E27FC236}">
                <a16:creationId xmlns:a16="http://schemas.microsoft.com/office/drawing/2014/main" id="{61A6AABC-FC5A-4497-8ABE-1A687BBF8E35}"/>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22412" y="1514300"/>
            <a:ext cx="609600" cy="543996"/>
          </a:xfrm>
          <a:prstGeom prst="rect">
            <a:avLst/>
          </a:prstGeom>
        </p:spPr>
      </p:pic>
    </p:spTree>
    <p:extLst>
      <p:ext uri="{BB962C8B-B14F-4D97-AF65-F5344CB8AC3E}">
        <p14:creationId xmlns:p14="http://schemas.microsoft.com/office/powerpoint/2010/main" val="1939424629"/>
      </p:ext>
    </p:extLst>
  </p:cSld>
  <p:clrMapOvr>
    <a:masterClrMapping/>
  </p:clrMapOvr>
  <p:transition>
    <p:fade/>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2DBE3D-3256-FD4C-90BE-822086D47B76}"/>
              </a:ext>
            </a:extLst>
          </p:cNvPr>
          <p:cNvSpPr>
            <a:spLocks noGrp="1"/>
          </p:cNvSpPr>
          <p:nvPr>
            <p:ph type="title"/>
          </p:nvPr>
        </p:nvSpPr>
        <p:spPr>
          <a:xfrm>
            <a:off x="838200" y="1143000"/>
            <a:ext cx="5029200" cy="3505200"/>
          </a:xfrm>
        </p:spPr>
        <p:txBody>
          <a:bodyPr anchor="t">
            <a:normAutofit/>
          </a:bodyPr>
          <a:lstStyle/>
          <a:p>
            <a:r>
              <a:rPr lang="en-GB" sz="2400" b="1" u="sng" dirty="0">
                <a:latin typeface="Arial Rounded MT Bold" panose="020F0704030504030204" pitchFamily="34" charset="0"/>
              </a:rPr>
              <a:t>Priority 3 </a:t>
            </a:r>
            <a:r>
              <a:rPr lang="en-GB" sz="2400" dirty="0">
                <a:latin typeface="Arial Rounded MT Bold" panose="020F0704030504030204" pitchFamily="34" charset="0"/>
              </a:rPr>
              <a:t>  </a:t>
            </a:r>
            <a:br>
              <a:rPr lang="en-GB" sz="2400" dirty="0">
                <a:latin typeface="Arial Rounded MT Bold" panose="020F0704030504030204" pitchFamily="34" charset="0"/>
              </a:rPr>
            </a:br>
            <a:br>
              <a:rPr lang="en-GB" sz="2400" dirty="0">
                <a:latin typeface="Arial Rounded MT Bold" panose="020F0704030504030204" pitchFamily="34" charset="0"/>
              </a:rPr>
            </a:br>
            <a:r>
              <a:rPr lang="en-GB" sz="2000" b="1" dirty="0">
                <a:latin typeface="Arial Rounded MT Bold" panose="020F0704030504030204" pitchFamily="34" charset="0"/>
              </a:rPr>
              <a:t>Leading and Improving – </a:t>
            </a:r>
            <a:br>
              <a:rPr lang="en-GB" sz="2000" b="1" dirty="0">
                <a:latin typeface="Arial Rounded MT Bold" panose="020F0704030504030204" pitchFamily="34" charset="0"/>
              </a:rPr>
            </a:br>
            <a:r>
              <a:rPr lang="en-GB" sz="2000" b="1" i="0" u="none" strike="noStrike" noProof="0" dirty="0">
                <a:effectLst/>
                <a:latin typeface="Arial Rounded MT Bold" panose="020F0704030504030204" pitchFamily="34" charset="0"/>
              </a:rPr>
              <a:t>Sharpen self-evaluation and improvement processes so that the school has a clear understanding of their impact on outcomes for pupils.</a:t>
            </a:r>
            <a:br>
              <a:rPr lang="en-GB" sz="2400" dirty="0">
                <a:latin typeface="Arial Rounded MT Bold" panose="020F0704030504030204" pitchFamily="34" charset="0"/>
              </a:rPr>
            </a:br>
            <a:br>
              <a:rPr lang="en-GB" sz="2400" dirty="0">
                <a:solidFill>
                  <a:schemeClr val="bg1"/>
                </a:solidFill>
              </a:rPr>
            </a:br>
            <a:endParaRPr lang="en-US" sz="2100" dirty="0"/>
          </a:p>
        </p:txBody>
      </p:sp>
      <p:pic>
        <p:nvPicPr>
          <p:cNvPr id="4" name="Graphic 3" descr="House with solid fill">
            <a:hlinkClick r:id="rId3" action="ppaction://hlinksldjump"/>
            <a:extLst>
              <a:ext uri="{FF2B5EF4-FFF2-40B4-BE49-F238E27FC236}">
                <a16:creationId xmlns:a16="http://schemas.microsoft.com/office/drawing/2014/main" id="{746BCA09-15D1-495E-9B2C-289A61DAD1E9}"/>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152400" y="6161604"/>
            <a:ext cx="609600" cy="543996"/>
          </a:xfrm>
          <a:prstGeom prst="rect">
            <a:avLst/>
          </a:prstGeom>
        </p:spPr>
      </p:pic>
      <p:pic>
        <p:nvPicPr>
          <p:cNvPr id="7" name="Content Placeholder 6">
            <a:extLst>
              <a:ext uri="{FF2B5EF4-FFF2-40B4-BE49-F238E27FC236}">
                <a16:creationId xmlns:a16="http://schemas.microsoft.com/office/drawing/2014/main" id="{A782A6C6-B3DB-4BF8-97CA-83B2032BA056}"/>
              </a:ext>
            </a:extLst>
          </p:cNvPr>
          <p:cNvPicPr>
            <a:picLocks noGrp="1" noChangeAspect="1"/>
          </p:cNvPicPr>
          <p:nvPr>
            <p:ph sz="quarter" idx="14"/>
          </p:nvPr>
        </p:nvPicPr>
        <p:blipFill>
          <a:blip r:embed="rId6"/>
          <a:stretch>
            <a:fillRect/>
          </a:stretch>
        </p:blipFill>
        <p:spPr>
          <a:xfrm>
            <a:off x="6565310" y="1752600"/>
            <a:ext cx="4788490" cy="3158365"/>
          </a:xfrm>
        </p:spPr>
      </p:pic>
    </p:spTree>
    <p:extLst>
      <p:ext uri="{BB962C8B-B14F-4D97-AF65-F5344CB8AC3E}">
        <p14:creationId xmlns:p14="http://schemas.microsoft.com/office/powerpoint/2010/main" val="1062445618"/>
      </p:ext>
    </p:extLst>
  </p:cSld>
  <p:clrMapOvr>
    <a:masterClrMapping/>
  </p:clrMapOvr>
  <p:transition>
    <p:fade/>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9619DE9-2B0A-AF6F-D1A5-703C19654414}"/>
            </a:ext>
          </a:extLst>
        </p:cNvPr>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C07275ED-2D64-9001-A107-FD1112AB9171}"/>
              </a:ext>
            </a:extLst>
          </p:cNvPr>
          <p:cNvPicPr>
            <a:picLocks noGrp="1" noChangeAspect="1"/>
          </p:cNvPicPr>
          <p:nvPr>
            <p:ph type="pic" sz="quarter" idx="15"/>
          </p:nvPr>
        </p:nvPicPr>
        <p:blipFill>
          <a:blip r:embed="rId3">
            <a:extLst>
              <a:ext uri="{28A0092B-C50C-407E-A947-70E740481C1C}">
                <a14:useLocalDpi xmlns:a14="http://schemas.microsoft.com/office/drawing/2010/main" val="0"/>
              </a:ext>
            </a:extLst>
          </a:blip>
          <a:srcRect t="14064" b="14064"/>
          <a:stretch/>
        </p:blipFill>
        <p:spPr>
          <a:xfrm>
            <a:off x="0" y="1"/>
            <a:ext cx="3124200" cy="1981199"/>
          </a:xfrm>
        </p:spPr>
      </p:pic>
      <p:graphicFrame>
        <p:nvGraphicFramePr>
          <p:cNvPr id="8" name="Content Placeholder 7">
            <a:extLst>
              <a:ext uri="{FF2B5EF4-FFF2-40B4-BE49-F238E27FC236}">
                <a16:creationId xmlns:a16="http://schemas.microsoft.com/office/drawing/2014/main" id="{31DA90A7-6C3E-5329-D083-611003C9F9B2}"/>
              </a:ext>
            </a:extLst>
          </p:cNvPr>
          <p:cNvGraphicFramePr>
            <a:graphicFrameLocks noGrp="1"/>
          </p:cNvGraphicFramePr>
          <p:nvPr>
            <p:ph sz="quarter" idx="14"/>
            <p:extLst>
              <p:ext uri="{D42A27DB-BD31-4B8C-83A1-F6EECF244321}">
                <p14:modId xmlns:p14="http://schemas.microsoft.com/office/powerpoint/2010/main" val="4096598888"/>
              </p:ext>
            </p:extLst>
          </p:nvPr>
        </p:nvGraphicFramePr>
        <p:xfrm>
          <a:off x="457200" y="2476500"/>
          <a:ext cx="11353799" cy="3570010"/>
        </p:xfrm>
        <a:graphic>
          <a:graphicData uri="http://schemas.openxmlformats.org/drawingml/2006/table">
            <a:tbl>
              <a:tblPr firstRow="1" firstCol="1" bandRow="1">
                <a:tableStyleId>{5C22544A-7EE6-4342-B048-85BDC9FD1C3A}</a:tableStyleId>
              </a:tblPr>
              <a:tblGrid>
                <a:gridCol w="1828800">
                  <a:extLst>
                    <a:ext uri="{9D8B030D-6E8A-4147-A177-3AD203B41FA5}">
                      <a16:colId xmlns:a16="http://schemas.microsoft.com/office/drawing/2014/main" val="1184753458"/>
                    </a:ext>
                  </a:extLst>
                </a:gridCol>
                <a:gridCol w="1732736">
                  <a:extLst>
                    <a:ext uri="{9D8B030D-6E8A-4147-A177-3AD203B41FA5}">
                      <a16:colId xmlns:a16="http://schemas.microsoft.com/office/drawing/2014/main" val="3794821738"/>
                    </a:ext>
                  </a:extLst>
                </a:gridCol>
                <a:gridCol w="4363264">
                  <a:extLst>
                    <a:ext uri="{9D8B030D-6E8A-4147-A177-3AD203B41FA5}">
                      <a16:colId xmlns:a16="http://schemas.microsoft.com/office/drawing/2014/main" val="2760548333"/>
                    </a:ext>
                  </a:extLst>
                </a:gridCol>
                <a:gridCol w="609600">
                  <a:extLst>
                    <a:ext uri="{9D8B030D-6E8A-4147-A177-3AD203B41FA5}">
                      <a16:colId xmlns:a16="http://schemas.microsoft.com/office/drawing/2014/main" val="1659252611"/>
                    </a:ext>
                  </a:extLst>
                </a:gridCol>
                <a:gridCol w="533400">
                  <a:extLst>
                    <a:ext uri="{9D8B030D-6E8A-4147-A177-3AD203B41FA5}">
                      <a16:colId xmlns:a16="http://schemas.microsoft.com/office/drawing/2014/main" val="2152740786"/>
                    </a:ext>
                  </a:extLst>
                </a:gridCol>
                <a:gridCol w="609600">
                  <a:extLst>
                    <a:ext uri="{9D8B030D-6E8A-4147-A177-3AD203B41FA5}">
                      <a16:colId xmlns:a16="http://schemas.microsoft.com/office/drawing/2014/main" val="1247669596"/>
                    </a:ext>
                  </a:extLst>
                </a:gridCol>
                <a:gridCol w="1676399">
                  <a:extLst>
                    <a:ext uri="{9D8B030D-6E8A-4147-A177-3AD203B41FA5}">
                      <a16:colId xmlns:a16="http://schemas.microsoft.com/office/drawing/2014/main" val="1536796805"/>
                    </a:ext>
                  </a:extLst>
                </a:gridCol>
              </a:tblGrid>
              <a:tr h="786056">
                <a:tc>
                  <a:txBody>
                    <a:bodyPr/>
                    <a:lstStyle/>
                    <a:p>
                      <a:r>
                        <a:rPr lang="en-GB" sz="800" dirty="0">
                          <a:effectLst/>
                        </a:rPr>
                        <a:t>Sub Priorities</a:t>
                      </a:r>
                    </a:p>
                    <a:p>
                      <a:pPr lvl="0">
                        <a:buNone/>
                      </a:pPr>
                      <a:endParaRPr lang="en-GB" sz="800" dirty="0">
                        <a:effectLst/>
                      </a:endParaRPr>
                    </a:p>
                    <a:p>
                      <a:pPr lvl="0">
                        <a:buNone/>
                      </a:pPr>
                      <a:r>
                        <a:rPr lang="en-GB" sz="1400" dirty="0">
                          <a:effectLst/>
                        </a:rPr>
                        <a:t>Estyn Recommendation</a:t>
                      </a:r>
                    </a:p>
                  </a:txBody>
                  <a:tcPr marL="10192" marR="10192" marT="0" marB="0">
                    <a:solidFill>
                      <a:srgbClr val="FFC000"/>
                    </a:solidFill>
                  </a:tcPr>
                </a:tc>
                <a:tc>
                  <a:txBody>
                    <a:bodyPr/>
                    <a:lstStyle/>
                    <a:p>
                      <a:r>
                        <a:rPr lang="en-GB" sz="800" dirty="0">
                          <a:effectLst/>
                        </a:rPr>
                        <a:t>Intended Impact/</a:t>
                      </a:r>
                    </a:p>
                    <a:p>
                      <a:r>
                        <a:rPr lang="en-GB" sz="800" dirty="0">
                          <a:effectLst/>
                        </a:rPr>
                        <a:t>Success Criteria</a:t>
                      </a:r>
                      <a:endParaRPr lang="en-GB" sz="800" dirty="0">
                        <a:effectLst/>
                        <a:latin typeface="Times New Roman" panose="02020603050405020304" pitchFamily="18" charset="0"/>
                        <a:ea typeface="Calibri" panose="020F0502020204030204" pitchFamily="34" charset="0"/>
                      </a:endParaRPr>
                    </a:p>
                  </a:txBody>
                  <a:tcPr marL="10192" marR="10192" marT="0" marB="0">
                    <a:solidFill>
                      <a:srgbClr val="FFC000"/>
                    </a:solidFill>
                  </a:tcPr>
                </a:tc>
                <a:tc>
                  <a:txBody>
                    <a:bodyPr/>
                    <a:lstStyle/>
                    <a:p>
                      <a:r>
                        <a:rPr lang="en-GB" sz="800" dirty="0">
                          <a:effectLst/>
                        </a:rPr>
                        <a:t>Key Actions</a:t>
                      </a:r>
                      <a:endParaRPr lang="en-GB" sz="800" dirty="0">
                        <a:effectLst/>
                        <a:latin typeface="Times New Roman" panose="02020603050405020304" pitchFamily="18" charset="0"/>
                        <a:ea typeface="Calibri" panose="020F0502020204030204" pitchFamily="34" charset="0"/>
                      </a:endParaRPr>
                    </a:p>
                  </a:txBody>
                  <a:tcPr marL="10192" marR="10192" marT="0" marB="0">
                    <a:solidFill>
                      <a:srgbClr val="FFC000"/>
                    </a:solidFill>
                  </a:tcPr>
                </a:tc>
                <a:tc>
                  <a:txBody>
                    <a:bodyPr/>
                    <a:lstStyle/>
                    <a:p>
                      <a:r>
                        <a:rPr lang="en-GB" sz="800" dirty="0">
                          <a:effectLst/>
                        </a:rPr>
                        <a:t>Lead Person</a:t>
                      </a:r>
                    </a:p>
                    <a:p>
                      <a:r>
                        <a:rPr lang="en-GB" sz="800" dirty="0">
                          <a:effectLst/>
                        </a:rPr>
                        <a:t>(to include governors)</a:t>
                      </a:r>
                      <a:endParaRPr lang="en-GB" sz="800" dirty="0">
                        <a:effectLst/>
                        <a:latin typeface="Times New Roman" panose="02020603050405020304" pitchFamily="18" charset="0"/>
                        <a:ea typeface="Calibri" panose="020F0502020204030204" pitchFamily="34" charset="0"/>
                      </a:endParaRPr>
                    </a:p>
                  </a:txBody>
                  <a:tcPr marL="10192" marR="10192" marT="0" marB="0">
                    <a:solidFill>
                      <a:srgbClr val="FFC000"/>
                    </a:solidFill>
                  </a:tcPr>
                </a:tc>
                <a:tc>
                  <a:txBody>
                    <a:bodyPr/>
                    <a:lstStyle/>
                    <a:p>
                      <a:r>
                        <a:rPr lang="en-GB" sz="800" dirty="0">
                          <a:effectLst/>
                        </a:rPr>
                        <a:t>Timeline</a:t>
                      </a:r>
                      <a:endParaRPr lang="en-GB" sz="800" dirty="0">
                        <a:effectLst/>
                        <a:latin typeface="Times New Roman" panose="02020603050405020304" pitchFamily="18" charset="0"/>
                        <a:ea typeface="Calibri" panose="020F0502020204030204" pitchFamily="34" charset="0"/>
                      </a:endParaRPr>
                    </a:p>
                  </a:txBody>
                  <a:tcPr marL="10192" marR="10192" marT="0" marB="0">
                    <a:solidFill>
                      <a:srgbClr val="FFC000"/>
                    </a:solidFill>
                  </a:tcPr>
                </a:tc>
                <a:tc>
                  <a:txBody>
                    <a:bodyPr/>
                    <a:lstStyle/>
                    <a:p>
                      <a:r>
                        <a:rPr lang="en-GB" sz="800" dirty="0">
                          <a:effectLst/>
                        </a:rPr>
                        <a:t>Funding</a:t>
                      </a:r>
                    </a:p>
                    <a:p>
                      <a:r>
                        <a:rPr lang="en-GB" sz="800" dirty="0">
                          <a:effectLst/>
                        </a:rPr>
                        <a:t>(to include grant funding)</a:t>
                      </a:r>
                      <a:endParaRPr lang="en-GB" sz="800" dirty="0">
                        <a:effectLst/>
                        <a:latin typeface="Times New Roman" panose="02020603050405020304" pitchFamily="18" charset="0"/>
                        <a:ea typeface="Calibri" panose="020F0502020204030204" pitchFamily="34" charset="0"/>
                      </a:endParaRPr>
                    </a:p>
                  </a:txBody>
                  <a:tcPr marL="10192" marR="10192" marT="0" marB="0">
                    <a:solidFill>
                      <a:srgbClr val="FFC000"/>
                    </a:solidFill>
                  </a:tcPr>
                </a:tc>
                <a:tc>
                  <a:txBody>
                    <a:bodyPr/>
                    <a:lstStyle/>
                    <a:p>
                      <a:r>
                        <a:rPr lang="en-GB" sz="800" dirty="0">
                          <a:effectLst/>
                        </a:rPr>
                        <a:t>Link to Monitoring/Self Evaluation Activities that will give you evidence of impact on pupils</a:t>
                      </a:r>
                    </a:p>
                    <a:p>
                      <a:r>
                        <a:rPr lang="en-GB" sz="800" dirty="0">
                          <a:effectLst/>
                        </a:rPr>
                        <a:t>(Reference documents or pages of documents from quality assurance timetable)</a:t>
                      </a:r>
                      <a:endParaRPr lang="en-GB" sz="800" dirty="0">
                        <a:effectLst/>
                        <a:latin typeface="Times New Roman" panose="02020603050405020304" pitchFamily="18" charset="0"/>
                        <a:ea typeface="Calibri" panose="020F0502020204030204" pitchFamily="34" charset="0"/>
                      </a:endParaRPr>
                    </a:p>
                  </a:txBody>
                  <a:tcPr marL="10192" marR="10192" marT="0" marB="0">
                    <a:solidFill>
                      <a:srgbClr val="FFC000"/>
                    </a:solidFill>
                  </a:tcPr>
                </a:tc>
                <a:extLst>
                  <a:ext uri="{0D108BD9-81ED-4DB2-BD59-A6C34878D82A}">
                    <a16:rowId xmlns:a16="http://schemas.microsoft.com/office/drawing/2014/main" val="2295923169"/>
                  </a:ext>
                </a:extLst>
              </a:tr>
              <a:tr h="1866889">
                <a:tc>
                  <a:txBody>
                    <a:bodyPr/>
                    <a:lstStyle/>
                    <a:p>
                      <a:r>
                        <a:rPr lang="en-GB" sz="800" dirty="0">
                          <a:effectLst/>
                        </a:rPr>
                        <a:t>a) Sharpen</a:t>
                      </a:r>
                      <a:r>
                        <a:rPr lang="en-GB" sz="800" b="1" i="0" u="none" strike="noStrike" noProof="0" dirty="0">
                          <a:solidFill>
                            <a:srgbClr val="FFFFFF"/>
                          </a:solidFill>
                          <a:effectLst/>
                          <a:latin typeface="Century Gothic"/>
                        </a:rPr>
                        <a:t> self-evaluation and improvement processes so that the school has a clear understanding of their impact on outcomes for pupils.</a:t>
                      </a:r>
                      <a:endParaRPr lang="en-GB" sz="800" dirty="0">
                        <a:effectLst/>
                      </a:endParaRPr>
                    </a:p>
                    <a:p>
                      <a:endParaRPr lang="en-GB" sz="800" dirty="0">
                        <a:effectLst/>
                        <a:latin typeface="Times New Roman" panose="02020603050405020304" pitchFamily="18" charset="0"/>
                        <a:ea typeface="Calibri" panose="020F0502020204030204" pitchFamily="34" charset="0"/>
                      </a:endParaRPr>
                    </a:p>
                  </a:txBody>
                  <a:tcPr marL="10192" marR="10192" marT="0" marB="0">
                    <a:solidFill>
                      <a:srgbClr val="FFC000"/>
                    </a:solidFill>
                  </a:tcPr>
                </a:tc>
                <a:tc>
                  <a:txBody>
                    <a:bodyPr/>
                    <a:lstStyle/>
                    <a:p>
                      <a:r>
                        <a:rPr lang="en-GB" sz="800" dirty="0">
                          <a:effectLst/>
                        </a:rPr>
                        <a:t>Leaders at all levels able to demonstrate clearly the impact on outcomes for pupils following school improvement processes.</a:t>
                      </a:r>
                    </a:p>
                    <a:p>
                      <a:pPr lvl="0">
                        <a:buNone/>
                      </a:pPr>
                      <a:endParaRPr lang="en-GB" sz="800" dirty="0">
                        <a:effectLst/>
                      </a:endParaRPr>
                    </a:p>
                    <a:p>
                      <a:pPr lvl="0">
                        <a:buNone/>
                      </a:pPr>
                      <a:r>
                        <a:rPr lang="en-GB" sz="800" dirty="0">
                          <a:effectLst/>
                        </a:rPr>
                        <a:t>School improvement processes and documentation that demonstrates a clear understanding of the impact on outcomes for pupils.</a:t>
                      </a:r>
                    </a:p>
                    <a:p>
                      <a:pPr lvl="0">
                        <a:buNone/>
                      </a:pPr>
                      <a:endParaRPr lang="en-GB" sz="800" dirty="0">
                        <a:effectLst/>
                      </a:endParaRPr>
                    </a:p>
                    <a:p>
                      <a:pPr lvl="0">
                        <a:buNone/>
                      </a:pPr>
                      <a:r>
                        <a:rPr lang="en-GB" sz="800" dirty="0">
                          <a:effectLst/>
                        </a:rPr>
                        <a:t>School improvement priorities based on a rationale in response to self-evaluation focussing on the impact on pupil outcomes.</a:t>
                      </a:r>
                    </a:p>
                  </a:txBody>
                  <a:tcPr marL="10192" marR="10192" marT="0" marB="0">
                    <a:solidFill>
                      <a:schemeClr val="accent5">
                        <a:lumMod val="20000"/>
                        <a:lumOff val="80000"/>
                      </a:schemeClr>
                    </a:solidFill>
                  </a:tcPr>
                </a:tc>
                <a:tc>
                  <a:txBody>
                    <a:bodyPr/>
                    <a:lstStyle/>
                    <a:p>
                      <a:r>
                        <a:rPr lang="en-GB" sz="800" dirty="0">
                          <a:effectLst/>
                        </a:rPr>
                        <a:t>Leaders to audit and update proformas used for carrying out self-evaluation activities in order to ensure the focus is on the impact on outcomes for pupils. </a:t>
                      </a:r>
                    </a:p>
                    <a:p>
                      <a:endParaRPr lang="en-GB" sz="800" dirty="0">
                        <a:effectLst/>
                      </a:endParaRPr>
                    </a:p>
                    <a:p>
                      <a:r>
                        <a:rPr lang="en-GB" sz="800" dirty="0">
                          <a:effectLst/>
                        </a:rPr>
                        <a:t>Leaders to review the format of the SDP and ensure that the evaluations focus on the outcomes for pupils.</a:t>
                      </a:r>
                    </a:p>
                    <a:p>
                      <a:endParaRPr lang="en-GB" sz="800" dirty="0">
                        <a:effectLst/>
                      </a:endParaRPr>
                    </a:p>
                    <a:p>
                      <a:pPr lvl="0">
                        <a:buNone/>
                      </a:pPr>
                      <a:r>
                        <a:rPr lang="en-GB" sz="800" dirty="0">
                          <a:effectLst/>
                        </a:rPr>
                        <a:t>HT to report to governors on the impact on outcomes for pupils on a termly basis. </a:t>
                      </a:r>
                    </a:p>
                    <a:p>
                      <a:endParaRPr lang="en-GB" sz="800" dirty="0">
                        <a:effectLst/>
                      </a:endParaRPr>
                    </a:p>
                    <a:p>
                      <a:r>
                        <a:rPr lang="en-GB" sz="800" dirty="0">
                          <a:effectLst/>
                        </a:rPr>
                        <a:t>Leaders to ensure the rationale for strategic priorities is based on self-evaluation and improvement processes, demonstrating a clear link to outcomes for pupils.</a:t>
                      </a:r>
                    </a:p>
                    <a:p>
                      <a:endParaRPr lang="en-GB" sz="800" dirty="0">
                        <a:effectLst/>
                      </a:endParaRPr>
                    </a:p>
                    <a:p>
                      <a:endParaRPr lang="en-GB" sz="800" dirty="0">
                        <a:effectLst/>
                      </a:endParaRPr>
                    </a:p>
                  </a:txBody>
                  <a:tcPr marL="10192" marR="10192" marT="0" marB="0">
                    <a:solidFill>
                      <a:schemeClr val="accent5">
                        <a:lumMod val="20000"/>
                        <a:lumOff val="80000"/>
                      </a:schemeClr>
                    </a:solidFill>
                  </a:tcPr>
                </a:tc>
                <a:tc>
                  <a:txBody>
                    <a:bodyPr/>
                    <a:lstStyle/>
                    <a:p>
                      <a:r>
                        <a:rPr lang="en-GB" sz="800" dirty="0">
                          <a:effectLst/>
                        </a:rPr>
                        <a:t>Leaders</a:t>
                      </a:r>
                      <a:endParaRPr lang="en-GB" sz="800" dirty="0">
                        <a:effectLst/>
                        <a:latin typeface="Times New Roman" panose="02020603050405020304" pitchFamily="18" charset="0"/>
                        <a:ea typeface="Calibri" panose="020F0502020204030204" pitchFamily="34" charset="0"/>
                      </a:endParaRPr>
                    </a:p>
                  </a:txBody>
                  <a:tcPr marL="10192" marR="10192" marT="0" marB="0">
                    <a:solidFill>
                      <a:schemeClr val="accent5">
                        <a:lumMod val="20000"/>
                        <a:lumOff val="80000"/>
                      </a:schemeClr>
                    </a:solidFill>
                  </a:tcPr>
                </a:tc>
                <a:tc>
                  <a:txBody>
                    <a:bodyPr/>
                    <a:lstStyle/>
                    <a:p>
                      <a:r>
                        <a:rPr lang="en-GB" sz="800" dirty="0">
                          <a:effectLst/>
                        </a:rPr>
                        <a:t>Sep 26 – Jul 27</a:t>
                      </a:r>
                      <a:endParaRPr lang="en-GB" sz="800" dirty="0">
                        <a:effectLst/>
                        <a:latin typeface="Times New Roman" panose="02020603050405020304" pitchFamily="18" charset="0"/>
                        <a:ea typeface="Calibri" panose="020F0502020204030204" pitchFamily="34" charset="0"/>
                      </a:endParaRPr>
                    </a:p>
                  </a:txBody>
                  <a:tcPr marL="10192" marR="10192" marT="0" marB="0">
                    <a:solidFill>
                      <a:schemeClr val="accent5">
                        <a:lumMod val="20000"/>
                        <a:lumOff val="80000"/>
                      </a:schemeClr>
                    </a:solidFill>
                  </a:tcPr>
                </a:tc>
                <a:tc>
                  <a:txBody>
                    <a:bodyPr/>
                    <a:lstStyle/>
                    <a:p>
                      <a:r>
                        <a:rPr lang="en-GB" sz="800" dirty="0">
                          <a:effectLst/>
                        </a:rPr>
                        <a:t>SLT time to complete self-evaluation reports</a:t>
                      </a:r>
                    </a:p>
                  </a:txBody>
                  <a:tcPr marL="10192" marR="10192" marT="0" marB="0">
                    <a:solidFill>
                      <a:schemeClr val="accent5">
                        <a:lumMod val="20000"/>
                        <a:lumOff val="80000"/>
                      </a:schemeClr>
                    </a:solidFill>
                  </a:tcPr>
                </a:tc>
                <a:tc>
                  <a:txBody>
                    <a:bodyPr/>
                    <a:lstStyle/>
                    <a:p>
                      <a:r>
                        <a:rPr lang="en-GB" sz="800" dirty="0">
                          <a:effectLst/>
                        </a:rPr>
                        <a:t>Self-evaluation activities carried out by SLT, staff and governors e.g. learning walks, book looks and listening to pupils, assessment data review, monitoring planning, evaluations and progress reports, school improvement planning etc.</a:t>
                      </a:r>
                    </a:p>
                    <a:p>
                      <a:pPr lvl="0">
                        <a:buNone/>
                      </a:pPr>
                      <a:endParaRPr lang="en-GB" sz="800" dirty="0">
                        <a:effectLst/>
                      </a:endParaRPr>
                    </a:p>
                  </a:txBody>
                  <a:tcPr marL="10192" marR="10192" marT="0" marB="0">
                    <a:solidFill>
                      <a:schemeClr val="accent5">
                        <a:lumMod val="20000"/>
                        <a:lumOff val="80000"/>
                      </a:schemeClr>
                    </a:solidFill>
                  </a:tcPr>
                </a:tc>
                <a:extLst>
                  <a:ext uri="{0D108BD9-81ED-4DB2-BD59-A6C34878D82A}">
                    <a16:rowId xmlns:a16="http://schemas.microsoft.com/office/drawing/2014/main" val="1719004520"/>
                  </a:ext>
                </a:extLst>
              </a:tr>
              <a:tr h="917065">
                <a:tc gridSpan="7">
                  <a:txBody>
                    <a:bodyPr/>
                    <a:lstStyle/>
                    <a:p>
                      <a:r>
                        <a:rPr lang="en-GB" sz="800" dirty="0">
                          <a:effectLst/>
                        </a:rPr>
                        <a:t>Evaluation (Continuous)</a:t>
                      </a:r>
                    </a:p>
                    <a:p>
                      <a:endParaRPr lang="en-GB" sz="800" u="sng" dirty="0">
                        <a:effectLst/>
                      </a:endParaRPr>
                    </a:p>
                    <a:p>
                      <a:endParaRPr lang="en-GB" sz="800" dirty="0">
                        <a:effectLst/>
                        <a:latin typeface="Times New Roman" panose="02020603050405020304" pitchFamily="18" charset="0"/>
                        <a:ea typeface="Calibri" panose="020F0502020204030204" pitchFamily="34" charset="0"/>
                      </a:endParaRPr>
                    </a:p>
                  </a:txBody>
                  <a:tcPr marL="10192" marR="10192" marT="0" marB="0">
                    <a:solidFill>
                      <a:srgbClr val="FFC000"/>
                    </a:solidFill>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05031924"/>
                  </a:ext>
                </a:extLst>
              </a:tr>
            </a:tbl>
          </a:graphicData>
        </a:graphic>
      </p:graphicFrame>
      <p:graphicFrame>
        <p:nvGraphicFramePr>
          <p:cNvPr id="3" name="Table 2">
            <a:extLst>
              <a:ext uri="{FF2B5EF4-FFF2-40B4-BE49-F238E27FC236}">
                <a16:creationId xmlns:a16="http://schemas.microsoft.com/office/drawing/2014/main" id="{F9E64173-8A29-6C8A-5FF2-D9A56C68E1EA}"/>
              </a:ext>
            </a:extLst>
          </p:cNvPr>
          <p:cNvGraphicFramePr>
            <a:graphicFrameLocks noGrp="1"/>
          </p:cNvGraphicFramePr>
          <p:nvPr>
            <p:extLst>
              <p:ext uri="{D42A27DB-BD31-4B8C-83A1-F6EECF244321}">
                <p14:modId xmlns:p14="http://schemas.microsoft.com/office/powerpoint/2010/main" val="2674041811"/>
              </p:ext>
            </p:extLst>
          </p:nvPr>
        </p:nvGraphicFramePr>
        <p:xfrm>
          <a:off x="3276600" y="152400"/>
          <a:ext cx="8534400" cy="1793100"/>
        </p:xfrm>
        <a:graphic>
          <a:graphicData uri="http://schemas.openxmlformats.org/drawingml/2006/table">
            <a:tbl>
              <a:tblPr firstRow="1" firstCol="1" bandRow="1">
                <a:tableStyleId>{5C22544A-7EE6-4342-B048-85BDC9FD1C3A}</a:tableStyleId>
              </a:tblPr>
              <a:tblGrid>
                <a:gridCol w="8534400">
                  <a:extLst>
                    <a:ext uri="{9D8B030D-6E8A-4147-A177-3AD203B41FA5}">
                      <a16:colId xmlns:a16="http://schemas.microsoft.com/office/drawing/2014/main" val="609650676"/>
                    </a:ext>
                  </a:extLst>
                </a:gridCol>
              </a:tblGrid>
              <a:tr h="375780">
                <a:tc>
                  <a:txBody>
                    <a:bodyPr/>
                    <a:lstStyle/>
                    <a:p>
                      <a:r>
                        <a:rPr lang="en-GB" sz="800" dirty="0">
                          <a:effectLst/>
                        </a:rPr>
                        <a:t>STRATEGIC PRIORITY 3:</a:t>
                      </a:r>
                    </a:p>
                    <a:p>
                      <a:r>
                        <a:rPr lang="en-GB" sz="800" b="0" dirty="0">
                          <a:latin typeface="Arial Rounded MT Bold" panose="020F0704030504030204" pitchFamily="34" charset="0"/>
                        </a:rPr>
                        <a:t>Leading and Improving – </a:t>
                      </a:r>
                      <a:br>
                        <a:rPr lang="en-GB" sz="800" b="0" dirty="0">
                          <a:latin typeface="Arial Rounded MT Bold" panose="020F0704030504030204" pitchFamily="34" charset="0"/>
                        </a:rPr>
                      </a:br>
                      <a:r>
                        <a:rPr lang="en-GB" sz="800" b="0" i="0" u="none" strike="noStrike" noProof="0" dirty="0">
                          <a:effectLst/>
                          <a:latin typeface="Arial Rounded MT Bold" panose="020F0704030504030204" pitchFamily="34" charset="0"/>
                        </a:rPr>
                        <a:t>Sharpen self-evaluation and improvement processes so that the school has a clear understanding of their impact on outcomes for pupils.</a:t>
                      </a:r>
                      <a:endParaRPr lang="en-GB" sz="800" b="0" dirty="0">
                        <a:effectLst/>
                        <a:latin typeface="Times New Roman" panose="02020603050405020304" pitchFamily="18" charset="0"/>
                        <a:ea typeface="Calibri" panose="020F0502020204030204" pitchFamily="34" charset="0"/>
                      </a:endParaRPr>
                    </a:p>
                  </a:txBody>
                  <a:tcPr marL="60767" marR="60767" marT="0" marB="0"/>
                </a:tc>
                <a:extLst>
                  <a:ext uri="{0D108BD9-81ED-4DB2-BD59-A6C34878D82A}">
                    <a16:rowId xmlns:a16="http://schemas.microsoft.com/office/drawing/2014/main" val="2052129197"/>
                  </a:ext>
                </a:extLst>
              </a:tr>
              <a:tr h="1417320">
                <a:tc>
                  <a:txBody>
                    <a:bodyPr/>
                    <a:lstStyle/>
                    <a:p>
                      <a:r>
                        <a:rPr lang="en-GB" sz="800" dirty="0">
                          <a:effectLst/>
                        </a:rPr>
                        <a:t>RATIONALE:</a:t>
                      </a:r>
                    </a:p>
                    <a:p>
                      <a:r>
                        <a:rPr lang="en-GB" sz="800" dirty="0">
                          <a:effectLst/>
                        </a:rPr>
                        <a:t>(Why is this on the plan this year?  Schools should outline clearly using information (quantitative and qualitative) to justify.)</a:t>
                      </a:r>
                    </a:p>
                    <a:p>
                      <a:pPr marL="0" marR="0" lvl="0" indent="0" algn="l" defTabSz="457200" rtl="0" eaLnBrk="1" fontAlgn="auto" latinLnBrk="0" hangingPunct="1">
                        <a:lnSpc>
                          <a:spcPct val="100000"/>
                        </a:lnSpc>
                        <a:spcBef>
                          <a:spcPts val="0"/>
                        </a:spcBef>
                        <a:spcAft>
                          <a:spcPts val="0"/>
                        </a:spcAft>
                        <a:buClrTx/>
                        <a:buSzTx/>
                        <a:buFontTx/>
                        <a:buNone/>
                        <a:tabLst/>
                        <a:defRPr/>
                      </a:pPr>
                      <a:r>
                        <a:rPr lang="en-GB" sz="800" dirty="0">
                          <a:solidFill>
                            <a:schemeClr val="tx1"/>
                          </a:solidFill>
                          <a:effectLst/>
                        </a:rPr>
                        <a:t>Further to the Estyn inspection and our own self-evaluation, a recommendation was to Sharpen self-evaluation and improvement processes so that the school has a clear understanding of their impact on outcomes for pupils. A great deal of work has already been carried out regarding developing strategic leadership across the school. </a:t>
                      </a:r>
                      <a:r>
                        <a:rPr lang="en-GB" sz="800" dirty="0" err="1">
                          <a:solidFill>
                            <a:schemeClr val="tx1"/>
                          </a:solidFill>
                          <a:effectLst/>
                        </a:rPr>
                        <a:t>AoLE</a:t>
                      </a:r>
                      <a:r>
                        <a:rPr lang="en-GB" sz="800" dirty="0">
                          <a:solidFill>
                            <a:schemeClr val="tx1"/>
                          </a:solidFill>
                          <a:effectLst/>
                        </a:rPr>
                        <a:t> Leads have continued to grow in confidence with regard to their knowledge and understanding of the curriculum Framework and our own curriculum offer to our leaners. It is however felt that </a:t>
                      </a:r>
                      <a:r>
                        <a:rPr lang="en-GB" sz="800" dirty="0" err="1">
                          <a:solidFill>
                            <a:schemeClr val="tx1"/>
                          </a:solidFill>
                          <a:effectLst/>
                        </a:rPr>
                        <a:t>AoLE</a:t>
                      </a:r>
                      <a:r>
                        <a:rPr lang="en-GB" sz="800" dirty="0">
                          <a:solidFill>
                            <a:schemeClr val="tx1"/>
                          </a:solidFill>
                          <a:effectLst/>
                        </a:rPr>
                        <a:t> Leads need continued time to develop their evaluation skills and to embed systems in order to further develop the monitoring of progression and coverage of knowledge and skills, supporting further developments in the delivery of their </a:t>
                      </a:r>
                      <a:r>
                        <a:rPr lang="en-GB" sz="800" dirty="0" err="1">
                          <a:solidFill>
                            <a:schemeClr val="tx1"/>
                          </a:solidFill>
                          <a:effectLst/>
                        </a:rPr>
                        <a:t>AoLE</a:t>
                      </a:r>
                      <a:r>
                        <a:rPr lang="en-GB" sz="800" dirty="0">
                          <a:solidFill>
                            <a:schemeClr val="tx1"/>
                          </a:solidFill>
                          <a:effectLst/>
                        </a:rPr>
                        <a:t>, securing high standards and learner outcomes across the school. </a:t>
                      </a:r>
                    </a:p>
                  </a:txBody>
                  <a:tcPr marL="60767" marR="60767" marT="0" marB="0"/>
                </a:tc>
                <a:extLst>
                  <a:ext uri="{0D108BD9-81ED-4DB2-BD59-A6C34878D82A}">
                    <a16:rowId xmlns:a16="http://schemas.microsoft.com/office/drawing/2014/main" val="234151369"/>
                  </a:ext>
                </a:extLst>
              </a:tr>
            </a:tbl>
          </a:graphicData>
        </a:graphic>
      </p:graphicFrame>
      <p:pic>
        <p:nvPicPr>
          <p:cNvPr id="6" name="Graphic 5" descr="House with solid fill">
            <a:hlinkClick r:id="rId4" action="ppaction://hlinksldjump"/>
            <a:extLst>
              <a:ext uri="{FF2B5EF4-FFF2-40B4-BE49-F238E27FC236}">
                <a16:creationId xmlns:a16="http://schemas.microsoft.com/office/drawing/2014/main" id="{22087FCE-0EC1-458F-9CC0-F67980AE1520}"/>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76200" y="1811784"/>
            <a:ext cx="609600" cy="543996"/>
          </a:xfrm>
          <a:prstGeom prst="rect">
            <a:avLst/>
          </a:prstGeom>
        </p:spPr>
      </p:pic>
    </p:spTree>
    <p:extLst>
      <p:ext uri="{BB962C8B-B14F-4D97-AF65-F5344CB8AC3E}">
        <p14:creationId xmlns:p14="http://schemas.microsoft.com/office/powerpoint/2010/main" val="517875622"/>
      </p:ext>
    </p:extLst>
  </p:cSld>
  <p:clrMapOvr>
    <a:masterClrMapping/>
  </p:clrMapOvr>
  <p:transition>
    <p:fade/>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358FC011-A2C8-4080-B2EE-5D2D3A4F5815}"/>
              </a:ext>
            </a:extLst>
          </p:cNvPr>
          <p:cNvPicPr>
            <a:picLocks noGrp="1" noChangeAspect="1"/>
          </p:cNvPicPr>
          <p:nvPr>
            <p:ph type="pic" sz="quarter" idx="15"/>
          </p:nvPr>
        </p:nvPicPr>
        <p:blipFill>
          <a:blip r:embed="rId3">
            <a:extLst>
              <a:ext uri="{28A0092B-C50C-407E-A947-70E740481C1C}">
                <a14:useLocalDpi xmlns:a14="http://schemas.microsoft.com/office/drawing/2010/main" val="0"/>
              </a:ext>
            </a:extLst>
          </a:blip>
          <a:srcRect t="14064" b="14064"/>
          <a:stretch/>
        </p:blipFill>
        <p:spPr>
          <a:xfrm>
            <a:off x="0" y="1"/>
            <a:ext cx="3124200" cy="1981199"/>
          </a:xfrm>
        </p:spPr>
      </p:pic>
      <p:graphicFrame>
        <p:nvGraphicFramePr>
          <p:cNvPr id="8" name="Content Placeholder 7">
            <a:extLst>
              <a:ext uri="{FF2B5EF4-FFF2-40B4-BE49-F238E27FC236}">
                <a16:creationId xmlns:a16="http://schemas.microsoft.com/office/drawing/2014/main" id="{E54F6F63-252B-4E7A-85BD-1253DAB29690}"/>
              </a:ext>
            </a:extLst>
          </p:cNvPr>
          <p:cNvGraphicFramePr>
            <a:graphicFrameLocks noGrp="1"/>
          </p:cNvGraphicFramePr>
          <p:nvPr>
            <p:ph sz="quarter" idx="14"/>
            <p:extLst>
              <p:ext uri="{D42A27DB-BD31-4B8C-83A1-F6EECF244321}">
                <p14:modId xmlns:p14="http://schemas.microsoft.com/office/powerpoint/2010/main" val="1881204963"/>
              </p:ext>
            </p:extLst>
          </p:nvPr>
        </p:nvGraphicFramePr>
        <p:xfrm>
          <a:off x="457200" y="2543175"/>
          <a:ext cx="11353799" cy="3774341"/>
        </p:xfrm>
        <a:graphic>
          <a:graphicData uri="http://schemas.openxmlformats.org/drawingml/2006/table">
            <a:tbl>
              <a:tblPr firstRow="1" firstCol="1" bandRow="1">
                <a:tableStyleId>{5C22544A-7EE6-4342-B048-85BDC9FD1C3A}</a:tableStyleId>
              </a:tblPr>
              <a:tblGrid>
                <a:gridCol w="1828800">
                  <a:extLst>
                    <a:ext uri="{9D8B030D-6E8A-4147-A177-3AD203B41FA5}">
                      <a16:colId xmlns:a16="http://schemas.microsoft.com/office/drawing/2014/main" val="1184753458"/>
                    </a:ext>
                  </a:extLst>
                </a:gridCol>
                <a:gridCol w="1732736">
                  <a:extLst>
                    <a:ext uri="{9D8B030D-6E8A-4147-A177-3AD203B41FA5}">
                      <a16:colId xmlns:a16="http://schemas.microsoft.com/office/drawing/2014/main" val="3794821738"/>
                    </a:ext>
                  </a:extLst>
                </a:gridCol>
                <a:gridCol w="4363264">
                  <a:extLst>
                    <a:ext uri="{9D8B030D-6E8A-4147-A177-3AD203B41FA5}">
                      <a16:colId xmlns:a16="http://schemas.microsoft.com/office/drawing/2014/main" val="2760548333"/>
                    </a:ext>
                  </a:extLst>
                </a:gridCol>
                <a:gridCol w="609600">
                  <a:extLst>
                    <a:ext uri="{9D8B030D-6E8A-4147-A177-3AD203B41FA5}">
                      <a16:colId xmlns:a16="http://schemas.microsoft.com/office/drawing/2014/main" val="1659252611"/>
                    </a:ext>
                  </a:extLst>
                </a:gridCol>
                <a:gridCol w="533400">
                  <a:extLst>
                    <a:ext uri="{9D8B030D-6E8A-4147-A177-3AD203B41FA5}">
                      <a16:colId xmlns:a16="http://schemas.microsoft.com/office/drawing/2014/main" val="2152740786"/>
                    </a:ext>
                  </a:extLst>
                </a:gridCol>
                <a:gridCol w="609600">
                  <a:extLst>
                    <a:ext uri="{9D8B030D-6E8A-4147-A177-3AD203B41FA5}">
                      <a16:colId xmlns:a16="http://schemas.microsoft.com/office/drawing/2014/main" val="1247669596"/>
                    </a:ext>
                  </a:extLst>
                </a:gridCol>
                <a:gridCol w="1676399">
                  <a:extLst>
                    <a:ext uri="{9D8B030D-6E8A-4147-A177-3AD203B41FA5}">
                      <a16:colId xmlns:a16="http://schemas.microsoft.com/office/drawing/2014/main" val="1536796805"/>
                    </a:ext>
                  </a:extLst>
                </a:gridCol>
              </a:tblGrid>
              <a:tr h="685800">
                <a:tc>
                  <a:txBody>
                    <a:bodyPr/>
                    <a:lstStyle/>
                    <a:p>
                      <a:r>
                        <a:rPr lang="en-GB" sz="800" dirty="0">
                          <a:effectLst/>
                        </a:rPr>
                        <a:t>Sub Priorities</a:t>
                      </a:r>
                      <a:endParaRPr lang="en-GB" sz="800" dirty="0">
                        <a:effectLst/>
                        <a:latin typeface="Times New Roman" panose="02020603050405020304" pitchFamily="18" charset="0"/>
                        <a:ea typeface="Calibri" panose="020F0502020204030204" pitchFamily="34" charset="0"/>
                      </a:endParaRPr>
                    </a:p>
                  </a:txBody>
                  <a:tcPr marL="10192" marR="10192" marT="0" marB="0"/>
                </a:tc>
                <a:tc>
                  <a:txBody>
                    <a:bodyPr/>
                    <a:lstStyle/>
                    <a:p>
                      <a:r>
                        <a:rPr lang="en-GB" sz="800" dirty="0">
                          <a:effectLst/>
                        </a:rPr>
                        <a:t>Intended Impact/</a:t>
                      </a:r>
                    </a:p>
                    <a:p>
                      <a:r>
                        <a:rPr lang="en-GB" sz="800" dirty="0">
                          <a:effectLst/>
                        </a:rPr>
                        <a:t>Success Criteria</a:t>
                      </a:r>
                      <a:endParaRPr lang="en-GB" sz="800" dirty="0">
                        <a:effectLst/>
                        <a:latin typeface="Times New Roman" panose="02020603050405020304" pitchFamily="18" charset="0"/>
                        <a:ea typeface="Calibri" panose="020F0502020204030204" pitchFamily="34" charset="0"/>
                      </a:endParaRPr>
                    </a:p>
                  </a:txBody>
                  <a:tcPr marL="10192" marR="10192" marT="0" marB="0"/>
                </a:tc>
                <a:tc>
                  <a:txBody>
                    <a:bodyPr/>
                    <a:lstStyle/>
                    <a:p>
                      <a:r>
                        <a:rPr lang="en-GB" sz="800" dirty="0">
                          <a:effectLst/>
                        </a:rPr>
                        <a:t>Key Actions</a:t>
                      </a:r>
                      <a:endParaRPr lang="en-GB" sz="800" dirty="0">
                        <a:effectLst/>
                        <a:latin typeface="Times New Roman" panose="02020603050405020304" pitchFamily="18" charset="0"/>
                        <a:ea typeface="Calibri" panose="020F0502020204030204" pitchFamily="34" charset="0"/>
                      </a:endParaRPr>
                    </a:p>
                  </a:txBody>
                  <a:tcPr marL="10192" marR="10192" marT="0" marB="0"/>
                </a:tc>
                <a:tc>
                  <a:txBody>
                    <a:bodyPr/>
                    <a:lstStyle/>
                    <a:p>
                      <a:r>
                        <a:rPr lang="en-GB" sz="800" dirty="0">
                          <a:effectLst/>
                        </a:rPr>
                        <a:t>Lead Person</a:t>
                      </a:r>
                    </a:p>
                    <a:p>
                      <a:r>
                        <a:rPr lang="en-GB" sz="800" dirty="0">
                          <a:effectLst/>
                        </a:rPr>
                        <a:t>(to include governors)</a:t>
                      </a:r>
                      <a:endParaRPr lang="en-GB" sz="800" dirty="0">
                        <a:effectLst/>
                        <a:latin typeface="Times New Roman" panose="02020603050405020304" pitchFamily="18" charset="0"/>
                        <a:ea typeface="Calibri" panose="020F0502020204030204" pitchFamily="34" charset="0"/>
                      </a:endParaRPr>
                    </a:p>
                  </a:txBody>
                  <a:tcPr marL="10192" marR="10192" marT="0" marB="0"/>
                </a:tc>
                <a:tc>
                  <a:txBody>
                    <a:bodyPr/>
                    <a:lstStyle/>
                    <a:p>
                      <a:r>
                        <a:rPr lang="en-GB" sz="800" dirty="0">
                          <a:effectLst/>
                        </a:rPr>
                        <a:t>Timeline</a:t>
                      </a:r>
                      <a:endParaRPr lang="en-GB" sz="800" dirty="0">
                        <a:effectLst/>
                        <a:latin typeface="Times New Roman" panose="02020603050405020304" pitchFamily="18" charset="0"/>
                        <a:ea typeface="Calibri" panose="020F0502020204030204" pitchFamily="34" charset="0"/>
                      </a:endParaRPr>
                    </a:p>
                  </a:txBody>
                  <a:tcPr marL="10192" marR="10192" marT="0" marB="0"/>
                </a:tc>
                <a:tc>
                  <a:txBody>
                    <a:bodyPr/>
                    <a:lstStyle/>
                    <a:p>
                      <a:r>
                        <a:rPr lang="en-GB" sz="800" dirty="0">
                          <a:effectLst/>
                        </a:rPr>
                        <a:t>Funding</a:t>
                      </a:r>
                    </a:p>
                    <a:p>
                      <a:r>
                        <a:rPr lang="en-GB" sz="800" dirty="0">
                          <a:effectLst/>
                        </a:rPr>
                        <a:t>(to include grant funding)</a:t>
                      </a:r>
                      <a:endParaRPr lang="en-GB" sz="800" dirty="0">
                        <a:effectLst/>
                        <a:latin typeface="Times New Roman" panose="02020603050405020304" pitchFamily="18" charset="0"/>
                        <a:ea typeface="Calibri" panose="020F0502020204030204" pitchFamily="34" charset="0"/>
                      </a:endParaRPr>
                    </a:p>
                  </a:txBody>
                  <a:tcPr marL="10192" marR="10192" marT="0" marB="0"/>
                </a:tc>
                <a:tc>
                  <a:txBody>
                    <a:bodyPr/>
                    <a:lstStyle/>
                    <a:p>
                      <a:r>
                        <a:rPr lang="en-GB" sz="800" dirty="0">
                          <a:effectLst/>
                        </a:rPr>
                        <a:t>Link to Monitoring/Self Evaluation Activities that will give you evidence of impact on pupils</a:t>
                      </a:r>
                    </a:p>
                    <a:p>
                      <a:r>
                        <a:rPr lang="en-GB" sz="800" dirty="0">
                          <a:effectLst/>
                        </a:rPr>
                        <a:t>(Reference documents or pages of documents from quality assurance timetable)</a:t>
                      </a:r>
                      <a:endParaRPr lang="en-GB" sz="800" dirty="0">
                        <a:effectLst/>
                        <a:latin typeface="Times New Roman" panose="02020603050405020304" pitchFamily="18" charset="0"/>
                        <a:ea typeface="Calibri" panose="020F0502020204030204" pitchFamily="34" charset="0"/>
                      </a:endParaRPr>
                    </a:p>
                  </a:txBody>
                  <a:tcPr marL="10192" marR="10192" marT="0" marB="0"/>
                </a:tc>
                <a:extLst>
                  <a:ext uri="{0D108BD9-81ED-4DB2-BD59-A6C34878D82A}">
                    <a16:rowId xmlns:a16="http://schemas.microsoft.com/office/drawing/2014/main" val="2295923169"/>
                  </a:ext>
                </a:extLst>
              </a:tr>
              <a:tr h="1783080">
                <a:tc>
                  <a:txBody>
                    <a:bodyPr/>
                    <a:lstStyle/>
                    <a:p>
                      <a:r>
                        <a:rPr lang="en-GB" sz="800" dirty="0">
                          <a:effectLst/>
                        </a:rPr>
                        <a:t>b)</a:t>
                      </a:r>
                      <a:r>
                        <a:rPr lang="en-GB" sz="800" dirty="0" err="1">
                          <a:effectLst/>
                        </a:rPr>
                        <a:t>AoLE</a:t>
                      </a:r>
                      <a:r>
                        <a:rPr lang="en-GB" sz="800" dirty="0">
                          <a:effectLst/>
                        </a:rPr>
                        <a:t> Leads to continue to lead on curriculum development, ensuring developing knowledge of progression and coverage of knowledge and skills in their areas for </a:t>
                      </a:r>
                      <a:r>
                        <a:rPr lang="en-GB" sz="800">
                          <a:effectLst/>
                        </a:rPr>
                        <a:t>pupils as well as </a:t>
                      </a:r>
                      <a:r>
                        <a:rPr lang="en-GB" sz="800" dirty="0">
                          <a:effectLst/>
                        </a:rPr>
                        <a:t>ongoing school improvement and raised standards.</a:t>
                      </a:r>
                    </a:p>
                  </a:txBody>
                  <a:tcPr marL="10192" marR="10192" marT="0" marB="0"/>
                </a:tc>
                <a:tc>
                  <a:txBody>
                    <a:bodyPr/>
                    <a:lstStyle/>
                    <a:p>
                      <a:r>
                        <a:rPr lang="en-GB" sz="800" dirty="0">
                          <a:effectLst/>
                        </a:rPr>
                        <a:t>All pupils benefit from more coherent and progressive learning experiences as </a:t>
                      </a:r>
                      <a:r>
                        <a:rPr lang="en-GB" sz="800" dirty="0" err="1">
                          <a:effectLst/>
                        </a:rPr>
                        <a:t>AoLE</a:t>
                      </a:r>
                      <a:r>
                        <a:rPr lang="en-GB" sz="800" dirty="0">
                          <a:effectLst/>
                        </a:rPr>
                        <a:t> leads ensure curriculum coverage and progression are well understood and implemented. </a:t>
                      </a:r>
                    </a:p>
                    <a:p>
                      <a:endParaRPr lang="en-GB" sz="800" dirty="0">
                        <a:effectLst/>
                      </a:endParaRPr>
                    </a:p>
                    <a:p>
                      <a:r>
                        <a:rPr lang="en-GB" sz="800" dirty="0" err="1">
                          <a:effectLst/>
                        </a:rPr>
                        <a:t>AoLE</a:t>
                      </a:r>
                      <a:r>
                        <a:rPr lang="en-GB" sz="800" dirty="0">
                          <a:effectLst/>
                        </a:rPr>
                        <a:t> Leads demonstrating clear understanding of strengths and next steps for development in their curriculum areas, based on robust self-evaluation.</a:t>
                      </a:r>
                    </a:p>
                    <a:p>
                      <a:endParaRPr lang="en-GB" sz="800" dirty="0">
                        <a:effectLst/>
                      </a:endParaRPr>
                    </a:p>
                    <a:p>
                      <a:r>
                        <a:rPr lang="en-GB" sz="800" dirty="0"/>
                        <a:t>Leaders at all levels making clear links between where monitoring results in changed action and subsequent pupil improvement.</a:t>
                      </a:r>
                      <a:endParaRPr lang="en-GB" sz="800" dirty="0">
                        <a:effectLst/>
                      </a:endParaRPr>
                    </a:p>
                    <a:p>
                      <a:endParaRPr lang="en-GB" sz="800" dirty="0">
                        <a:effectLst/>
                        <a:latin typeface="Times New Roman" panose="02020603050405020304" pitchFamily="18" charset="0"/>
                        <a:ea typeface="Calibri" panose="020F0502020204030204" pitchFamily="34" charset="0"/>
                      </a:endParaRPr>
                    </a:p>
                  </a:txBody>
                  <a:tcPr marL="10192" marR="10192" marT="0" marB="0"/>
                </a:tc>
                <a:tc>
                  <a:txBody>
                    <a:bodyPr/>
                    <a:lstStyle/>
                    <a:p>
                      <a:r>
                        <a:rPr lang="en-GB" sz="800" dirty="0" err="1">
                          <a:effectLst/>
                        </a:rPr>
                        <a:t>AoLE</a:t>
                      </a:r>
                      <a:r>
                        <a:rPr lang="en-GB" sz="800" dirty="0">
                          <a:effectLst/>
                        </a:rPr>
                        <a:t> Leads to audit area for the new school year and create action plan. </a:t>
                      </a:r>
                    </a:p>
                    <a:p>
                      <a:r>
                        <a:rPr lang="en-GB" sz="800" dirty="0">
                          <a:effectLst/>
                        </a:rPr>
                        <a:t> </a:t>
                      </a:r>
                    </a:p>
                    <a:p>
                      <a:r>
                        <a:rPr lang="en-GB" sz="800" dirty="0" err="1">
                          <a:effectLst/>
                        </a:rPr>
                        <a:t>AoLE</a:t>
                      </a:r>
                      <a:r>
                        <a:rPr lang="en-GB" sz="800" dirty="0">
                          <a:effectLst/>
                        </a:rPr>
                        <a:t> Leads to liaise with staff, Cluster and wider, keeping up to date with developments in their area and sharing this information with the rest of the staff.</a:t>
                      </a:r>
                    </a:p>
                    <a:p>
                      <a:r>
                        <a:rPr lang="en-GB" sz="800" dirty="0">
                          <a:effectLst/>
                        </a:rPr>
                        <a:t> </a:t>
                      </a:r>
                    </a:p>
                    <a:p>
                      <a:r>
                        <a:rPr lang="en-GB" sz="800" dirty="0" err="1">
                          <a:effectLst/>
                        </a:rPr>
                        <a:t>AoLE</a:t>
                      </a:r>
                      <a:r>
                        <a:rPr lang="en-GB" sz="800" dirty="0">
                          <a:effectLst/>
                        </a:rPr>
                        <a:t> Leads to continue to develop understanding of progression and monitor standards and coverage of knowledge and skills in their area for pupils and liaise and report to governors.</a:t>
                      </a:r>
                    </a:p>
                    <a:p>
                      <a:r>
                        <a:rPr lang="en-GB" sz="800" dirty="0">
                          <a:effectLst/>
                        </a:rPr>
                        <a:t> </a:t>
                      </a:r>
                    </a:p>
                    <a:p>
                      <a:r>
                        <a:rPr lang="en-GB" sz="800" dirty="0" err="1">
                          <a:effectLst/>
                        </a:rPr>
                        <a:t>AoLE</a:t>
                      </a:r>
                      <a:r>
                        <a:rPr lang="en-GB" sz="800" dirty="0">
                          <a:effectLst/>
                        </a:rPr>
                        <a:t> Leads to liaise with pupil voice groups as appropriate.</a:t>
                      </a:r>
                    </a:p>
                    <a:p>
                      <a:r>
                        <a:rPr lang="en-GB" sz="800" dirty="0">
                          <a:effectLst/>
                        </a:rPr>
                        <a:t> </a:t>
                      </a:r>
                    </a:p>
                    <a:p>
                      <a:r>
                        <a:rPr lang="en-GB" sz="800" dirty="0" err="1">
                          <a:effectLst/>
                        </a:rPr>
                        <a:t>AoLE</a:t>
                      </a:r>
                      <a:r>
                        <a:rPr lang="en-GB" sz="800" dirty="0">
                          <a:effectLst/>
                        </a:rPr>
                        <a:t> Leads to work with outside agencies/partners on any awards/initiatives as required. </a:t>
                      </a:r>
                    </a:p>
                    <a:p>
                      <a:endParaRPr lang="en-GB" sz="800" dirty="0">
                        <a:effectLst/>
                        <a:latin typeface="+mn-lt"/>
                        <a:ea typeface="Calibri" panose="020F0502020204030204" pitchFamily="34" charset="0"/>
                      </a:endParaRPr>
                    </a:p>
                    <a:p>
                      <a:r>
                        <a:rPr lang="en-GB" sz="800" dirty="0" err="1">
                          <a:effectLst/>
                          <a:latin typeface="+mn-lt"/>
                          <a:ea typeface="Calibri" panose="020F0502020204030204" pitchFamily="34" charset="0"/>
                        </a:rPr>
                        <a:t>AoLE</a:t>
                      </a:r>
                      <a:r>
                        <a:rPr lang="en-GB" sz="800" dirty="0">
                          <a:effectLst/>
                          <a:latin typeface="+mn-lt"/>
                          <a:ea typeface="Calibri" panose="020F0502020204030204" pitchFamily="34" charset="0"/>
                        </a:rPr>
                        <a:t> leads to monitor their curriculum areas and report on strengths and next steps for development, based on robust self-evaluation. </a:t>
                      </a:r>
                    </a:p>
                  </a:txBody>
                  <a:tcPr marL="10192" marR="10192" marT="0" marB="0"/>
                </a:tc>
                <a:tc>
                  <a:txBody>
                    <a:bodyPr/>
                    <a:lstStyle/>
                    <a:p>
                      <a:r>
                        <a:rPr lang="en-GB" sz="800" dirty="0" err="1">
                          <a:effectLst/>
                        </a:rPr>
                        <a:t>AoLE</a:t>
                      </a:r>
                      <a:r>
                        <a:rPr lang="en-GB" sz="800" dirty="0">
                          <a:effectLst/>
                        </a:rPr>
                        <a:t> Leads</a:t>
                      </a:r>
                      <a:endParaRPr lang="en-GB" sz="800" dirty="0">
                        <a:effectLst/>
                        <a:latin typeface="Times New Roman" panose="02020603050405020304" pitchFamily="18" charset="0"/>
                        <a:ea typeface="Calibri" panose="020F0502020204030204" pitchFamily="34" charset="0"/>
                      </a:endParaRPr>
                    </a:p>
                  </a:txBody>
                  <a:tcPr marL="10192" marR="10192" marT="0" marB="0"/>
                </a:tc>
                <a:tc>
                  <a:txBody>
                    <a:bodyPr/>
                    <a:lstStyle/>
                    <a:p>
                      <a:r>
                        <a:rPr lang="en-GB" sz="800" dirty="0">
                          <a:effectLst/>
                        </a:rPr>
                        <a:t>Sep 26 – Jul 27</a:t>
                      </a:r>
                      <a:endParaRPr lang="en-GB" sz="800" dirty="0">
                        <a:effectLst/>
                        <a:latin typeface="Times New Roman" panose="02020603050405020304" pitchFamily="18" charset="0"/>
                        <a:ea typeface="Calibri" panose="020F0502020204030204" pitchFamily="34" charset="0"/>
                      </a:endParaRPr>
                    </a:p>
                  </a:txBody>
                  <a:tcPr marL="10192" marR="10192" marT="0" marB="0"/>
                </a:tc>
                <a:tc>
                  <a:txBody>
                    <a:bodyPr/>
                    <a:lstStyle/>
                    <a:p>
                      <a:r>
                        <a:rPr lang="en-GB" sz="800" dirty="0" err="1">
                          <a:effectLst/>
                        </a:rPr>
                        <a:t>AoLE</a:t>
                      </a:r>
                      <a:r>
                        <a:rPr lang="en-GB" sz="800" dirty="0">
                          <a:effectLst/>
                        </a:rPr>
                        <a:t> time to monitor area.</a:t>
                      </a:r>
                      <a:endParaRPr lang="en-GB" sz="800" dirty="0">
                        <a:effectLst/>
                        <a:latin typeface="Times New Roman" panose="02020603050405020304" pitchFamily="18" charset="0"/>
                        <a:ea typeface="Calibri" panose="020F0502020204030204" pitchFamily="34" charset="0"/>
                      </a:endParaRPr>
                    </a:p>
                  </a:txBody>
                  <a:tcPr marL="10192" marR="10192" marT="0" marB="0"/>
                </a:tc>
                <a:tc>
                  <a:txBody>
                    <a:bodyPr/>
                    <a:lstStyle/>
                    <a:p>
                      <a:r>
                        <a:rPr lang="en-GB" sz="800" dirty="0">
                          <a:effectLst/>
                        </a:rPr>
                        <a:t>Monitoring through learning walks, book looks and listening to pupils and monitoring planning.</a:t>
                      </a:r>
                      <a:endParaRPr lang="en-GB" sz="800" dirty="0">
                        <a:effectLst/>
                        <a:latin typeface="Times New Roman" panose="02020603050405020304" pitchFamily="18" charset="0"/>
                        <a:ea typeface="Calibri" panose="020F0502020204030204" pitchFamily="34" charset="0"/>
                      </a:endParaRPr>
                    </a:p>
                  </a:txBody>
                  <a:tcPr marL="10192" marR="10192" marT="0" marB="0"/>
                </a:tc>
                <a:extLst>
                  <a:ext uri="{0D108BD9-81ED-4DB2-BD59-A6C34878D82A}">
                    <a16:rowId xmlns:a16="http://schemas.microsoft.com/office/drawing/2014/main" val="1719004520"/>
                  </a:ext>
                </a:extLst>
              </a:tr>
              <a:tr h="848261">
                <a:tc gridSpan="7">
                  <a:txBody>
                    <a:bodyPr/>
                    <a:lstStyle/>
                    <a:p>
                      <a:r>
                        <a:rPr lang="en-GB" sz="800" dirty="0">
                          <a:effectLst/>
                        </a:rPr>
                        <a:t>Evaluation (Continuous)</a:t>
                      </a:r>
                    </a:p>
                    <a:p>
                      <a:endParaRPr lang="en-GB" sz="800" dirty="0">
                        <a:effectLst/>
                        <a:latin typeface="Times New Roman" panose="02020603050405020304" pitchFamily="18" charset="0"/>
                        <a:ea typeface="Calibri" panose="020F0502020204030204" pitchFamily="34" charset="0"/>
                      </a:endParaRPr>
                    </a:p>
                  </a:txBody>
                  <a:tcPr marL="10192" marR="10192" marT="0" marB="0"/>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05031924"/>
                  </a:ext>
                </a:extLst>
              </a:tr>
            </a:tbl>
          </a:graphicData>
        </a:graphic>
      </p:graphicFrame>
      <p:graphicFrame>
        <p:nvGraphicFramePr>
          <p:cNvPr id="3" name="Table 2">
            <a:extLst>
              <a:ext uri="{FF2B5EF4-FFF2-40B4-BE49-F238E27FC236}">
                <a16:creationId xmlns:a16="http://schemas.microsoft.com/office/drawing/2014/main" id="{64C0F45F-2D82-4609-94ED-E9E8F4F3C914}"/>
              </a:ext>
            </a:extLst>
          </p:cNvPr>
          <p:cNvGraphicFramePr>
            <a:graphicFrameLocks noGrp="1"/>
          </p:cNvGraphicFramePr>
          <p:nvPr>
            <p:extLst>
              <p:ext uri="{D42A27DB-BD31-4B8C-83A1-F6EECF244321}">
                <p14:modId xmlns:p14="http://schemas.microsoft.com/office/powerpoint/2010/main" val="414094190"/>
              </p:ext>
            </p:extLst>
          </p:nvPr>
        </p:nvGraphicFramePr>
        <p:xfrm>
          <a:off x="3276600" y="152400"/>
          <a:ext cx="8534400" cy="1828800"/>
        </p:xfrm>
        <a:graphic>
          <a:graphicData uri="http://schemas.openxmlformats.org/drawingml/2006/table">
            <a:tbl>
              <a:tblPr firstRow="1" firstCol="1" bandRow="1">
                <a:tableStyleId>{5C22544A-7EE6-4342-B048-85BDC9FD1C3A}</a:tableStyleId>
              </a:tblPr>
              <a:tblGrid>
                <a:gridCol w="8534400">
                  <a:extLst>
                    <a:ext uri="{9D8B030D-6E8A-4147-A177-3AD203B41FA5}">
                      <a16:colId xmlns:a16="http://schemas.microsoft.com/office/drawing/2014/main" val="609650676"/>
                    </a:ext>
                  </a:extLst>
                </a:gridCol>
              </a:tblGrid>
              <a:tr h="411480">
                <a:tc>
                  <a:txBody>
                    <a:bodyPr/>
                    <a:lstStyle/>
                    <a:p>
                      <a:r>
                        <a:rPr lang="en-GB" sz="800" dirty="0">
                          <a:effectLst/>
                        </a:rPr>
                        <a:t>STRATEGIC PRIORITY 3:</a:t>
                      </a:r>
                    </a:p>
                    <a:p>
                      <a:r>
                        <a:rPr lang="en-GB" sz="800" b="0" dirty="0">
                          <a:latin typeface="Arial Rounded MT Bold" panose="020F0704030504030204" pitchFamily="34" charset="0"/>
                        </a:rPr>
                        <a:t>Leading and Improving – </a:t>
                      </a:r>
                      <a:br>
                        <a:rPr lang="en-GB" sz="800" b="0" dirty="0">
                          <a:latin typeface="Arial Rounded MT Bold" panose="020F0704030504030204" pitchFamily="34" charset="0"/>
                        </a:rPr>
                      </a:br>
                      <a:r>
                        <a:rPr lang="en-GB" sz="800" b="0" i="0" u="none" strike="noStrike" noProof="0" dirty="0">
                          <a:effectLst/>
                          <a:latin typeface="Arial Rounded MT Bold" panose="020F0704030504030204" pitchFamily="34" charset="0"/>
                        </a:rPr>
                        <a:t>Sharpen self-evaluation and improvement processes so that the school has a clear understanding of their impact on outcomes for pupils.</a:t>
                      </a:r>
                      <a:endParaRPr lang="en-GB" sz="800" b="0" dirty="0">
                        <a:effectLst/>
                        <a:latin typeface="Times New Roman" panose="02020603050405020304" pitchFamily="18" charset="0"/>
                        <a:ea typeface="Calibri" panose="020F0502020204030204" pitchFamily="34" charset="0"/>
                      </a:endParaRPr>
                    </a:p>
                  </a:txBody>
                  <a:tcPr marL="60767" marR="60767" marT="0" marB="0"/>
                </a:tc>
                <a:extLst>
                  <a:ext uri="{0D108BD9-81ED-4DB2-BD59-A6C34878D82A}">
                    <a16:rowId xmlns:a16="http://schemas.microsoft.com/office/drawing/2014/main" val="2052129197"/>
                  </a:ext>
                </a:extLst>
              </a:tr>
              <a:tr h="1417320">
                <a:tc>
                  <a:txBody>
                    <a:bodyPr/>
                    <a:lstStyle/>
                    <a:p>
                      <a:r>
                        <a:rPr lang="en-GB" sz="800" dirty="0">
                          <a:effectLst/>
                        </a:rPr>
                        <a:t>RATIONALE:</a:t>
                      </a:r>
                    </a:p>
                    <a:p>
                      <a:pPr marL="0" marR="0" lvl="0" indent="0" algn="l" defTabSz="457200" rtl="0" eaLnBrk="1" fontAlgn="auto" latinLnBrk="0" hangingPunct="1">
                        <a:lnSpc>
                          <a:spcPct val="100000"/>
                        </a:lnSpc>
                        <a:spcBef>
                          <a:spcPts val="0"/>
                        </a:spcBef>
                        <a:spcAft>
                          <a:spcPts val="0"/>
                        </a:spcAft>
                        <a:buClrTx/>
                        <a:buSzTx/>
                        <a:buFontTx/>
                        <a:buNone/>
                        <a:tabLst/>
                        <a:defRPr/>
                      </a:pPr>
                      <a:r>
                        <a:rPr lang="en-GB" sz="800" dirty="0">
                          <a:effectLst/>
                        </a:rPr>
                        <a:t>(Why is this on the plan this year?  Schools should outline clearly using information (quantitative and qualitative) to justify.)</a:t>
                      </a:r>
                      <a:r>
                        <a:rPr lang="en-GB" sz="800" dirty="0">
                          <a:solidFill>
                            <a:schemeClr val="tx1"/>
                          </a:solidFill>
                          <a:effectLst/>
                        </a:rPr>
                        <a:t> </a:t>
                      </a:r>
                    </a:p>
                    <a:p>
                      <a:pPr marL="0" marR="0" lvl="0" indent="0" algn="l" defTabSz="457200" rtl="0" eaLnBrk="1" fontAlgn="auto" latinLnBrk="0" hangingPunct="1">
                        <a:lnSpc>
                          <a:spcPct val="100000"/>
                        </a:lnSpc>
                        <a:spcBef>
                          <a:spcPts val="0"/>
                        </a:spcBef>
                        <a:spcAft>
                          <a:spcPts val="0"/>
                        </a:spcAft>
                        <a:buClrTx/>
                        <a:buSzTx/>
                        <a:buFontTx/>
                        <a:buNone/>
                        <a:tabLst/>
                        <a:defRPr/>
                      </a:pPr>
                      <a:r>
                        <a:rPr lang="en-GB" sz="800" dirty="0">
                          <a:solidFill>
                            <a:schemeClr val="tx1"/>
                          </a:solidFill>
                          <a:effectLst/>
                        </a:rPr>
                        <a:t>Further to the Estyn inspection and our own self-evaluation, a recommendation was to Sharpen self-evaluation and improvement processes so that the school has a clear understanding of their impact on outcomes for pupils. A great deal of work has already been carried out regarding developing strategic leadership across the school. </a:t>
                      </a:r>
                      <a:r>
                        <a:rPr lang="en-GB" sz="800" dirty="0" err="1">
                          <a:solidFill>
                            <a:schemeClr val="tx1"/>
                          </a:solidFill>
                          <a:effectLst/>
                        </a:rPr>
                        <a:t>AoLE</a:t>
                      </a:r>
                      <a:r>
                        <a:rPr lang="en-GB" sz="800" dirty="0">
                          <a:solidFill>
                            <a:schemeClr val="tx1"/>
                          </a:solidFill>
                          <a:effectLst/>
                        </a:rPr>
                        <a:t> Leads have continued to grow in confidence with regard to their knowledge and understanding of the curriculum Framework and our own curriculum offer to our leaners. It is however felt that </a:t>
                      </a:r>
                      <a:r>
                        <a:rPr lang="en-GB" sz="800" dirty="0" err="1">
                          <a:solidFill>
                            <a:schemeClr val="tx1"/>
                          </a:solidFill>
                          <a:effectLst/>
                        </a:rPr>
                        <a:t>AoLE</a:t>
                      </a:r>
                      <a:r>
                        <a:rPr lang="en-GB" sz="800" dirty="0">
                          <a:solidFill>
                            <a:schemeClr val="tx1"/>
                          </a:solidFill>
                          <a:effectLst/>
                        </a:rPr>
                        <a:t> Leads need continued time to develop their evaluation skills and to embed systems in order to further develop the monitoring of progression and coverage of knowledge and skills, supporting further developments in the delivery of their </a:t>
                      </a:r>
                      <a:r>
                        <a:rPr lang="en-GB" sz="800" dirty="0" err="1">
                          <a:solidFill>
                            <a:schemeClr val="tx1"/>
                          </a:solidFill>
                          <a:effectLst/>
                        </a:rPr>
                        <a:t>AoLE</a:t>
                      </a:r>
                      <a:r>
                        <a:rPr lang="en-GB" sz="800" dirty="0">
                          <a:solidFill>
                            <a:schemeClr val="tx1"/>
                          </a:solidFill>
                          <a:effectLst/>
                        </a:rPr>
                        <a:t>, securing high standards and learner outcomes across the school. </a:t>
                      </a:r>
                    </a:p>
                    <a:p>
                      <a:endParaRPr lang="en-GB" sz="800" dirty="0">
                        <a:effectLst/>
                      </a:endParaRPr>
                    </a:p>
                  </a:txBody>
                  <a:tcPr marL="60767" marR="60767" marT="0" marB="0"/>
                </a:tc>
                <a:extLst>
                  <a:ext uri="{0D108BD9-81ED-4DB2-BD59-A6C34878D82A}">
                    <a16:rowId xmlns:a16="http://schemas.microsoft.com/office/drawing/2014/main" val="234151369"/>
                  </a:ext>
                </a:extLst>
              </a:tr>
            </a:tbl>
          </a:graphicData>
        </a:graphic>
      </p:graphicFrame>
      <p:pic>
        <p:nvPicPr>
          <p:cNvPr id="6" name="Graphic 5" descr="House with solid fill">
            <a:hlinkClick r:id="rId4" action="ppaction://hlinksldjump"/>
            <a:extLst>
              <a:ext uri="{FF2B5EF4-FFF2-40B4-BE49-F238E27FC236}">
                <a16:creationId xmlns:a16="http://schemas.microsoft.com/office/drawing/2014/main" id="{AE3D084A-DA38-41C2-BB5D-55A39E22CDD9}"/>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58272" y="1706930"/>
            <a:ext cx="609600" cy="543996"/>
          </a:xfrm>
          <a:prstGeom prst="rect">
            <a:avLst/>
          </a:prstGeom>
        </p:spPr>
      </p:pic>
    </p:spTree>
    <p:extLst>
      <p:ext uri="{BB962C8B-B14F-4D97-AF65-F5344CB8AC3E}">
        <p14:creationId xmlns:p14="http://schemas.microsoft.com/office/powerpoint/2010/main" val="246592696"/>
      </p:ext>
    </p:extLst>
  </p:cSld>
  <p:clrMapOvr>
    <a:masterClrMapping/>
  </p:clrMapOvr>
  <p:transition>
    <p:fade/>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31DF12-5737-171A-C4A8-5563E75FD54E}"/>
              </a:ext>
            </a:extLst>
          </p:cNvPr>
          <p:cNvSpPr>
            <a:spLocks noGrp="1"/>
          </p:cNvSpPr>
          <p:nvPr>
            <p:ph type="title"/>
          </p:nvPr>
        </p:nvSpPr>
        <p:spPr/>
        <p:txBody>
          <a:bodyPr anchor="b">
            <a:normAutofit/>
          </a:bodyPr>
          <a:lstStyle/>
          <a:p>
            <a:r>
              <a:rPr lang="en-US"/>
              <a:t>Resources and Monitoring</a:t>
            </a:r>
          </a:p>
        </p:txBody>
      </p:sp>
    </p:spTree>
    <p:extLst>
      <p:ext uri="{BB962C8B-B14F-4D97-AF65-F5344CB8AC3E}">
        <p14:creationId xmlns:p14="http://schemas.microsoft.com/office/powerpoint/2010/main" val="3202727015"/>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B1A76E-9BED-E020-704C-DA65ADDFF6CA}"/>
              </a:ext>
            </a:extLst>
          </p:cNvPr>
          <p:cNvSpPr>
            <a:spLocks noGrp="1"/>
          </p:cNvSpPr>
          <p:nvPr>
            <p:ph type="title"/>
          </p:nvPr>
        </p:nvSpPr>
        <p:spPr>
          <a:xfrm>
            <a:off x="228600" y="304800"/>
            <a:ext cx="8534400" cy="762000"/>
          </a:xfrm>
        </p:spPr>
        <p:txBody>
          <a:bodyPr anchor="t">
            <a:normAutofit/>
          </a:bodyPr>
          <a:lstStyle/>
          <a:p>
            <a:r>
              <a:rPr lang="en-US" dirty="0"/>
              <a:t>Grant Funding Summary</a:t>
            </a:r>
          </a:p>
        </p:txBody>
      </p:sp>
      <p:pic>
        <p:nvPicPr>
          <p:cNvPr id="4" name="Graphic 3" descr="House with solid fill">
            <a:hlinkClick r:id="" action="ppaction://noaction"/>
            <a:extLst>
              <a:ext uri="{FF2B5EF4-FFF2-40B4-BE49-F238E27FC236}">
                <a16:creationId xmlns:a16="http://schemas.microsoft.com/office/drawing/2014/main" id="{516AD264-758C-4048-96BB-EDEBEE542E70}"/>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0668000" y="318247"/>
            <a:ext cx="609600" cy="543996"/>
          </a:xfrm>
          <a:prstGeom prst="rect">
            <a:avLst/>
          </a:prstGeom>
        </p:spPr>
      </p:pic>
      <p:graphicFrame>
        <p:nvGraphicFramePr>
          <p:cNvPr id="5" name="Content Placeholder 4">
            <a:extLst>
              <a:ext uri="{FF2B5EF4-FFF2-40B4-BE49-F238E27FC236}">
                <a16:creationId xmlns:a16="http://schemas.microsoft.com/office/drawing/2014/main" id="{61E2AC8B-1C06-4B33-8E55-16A52873C819}"/>
              </a:ext>
            </a:extLst>
          </p:cNvPr>
          <p:cNvGraphicFramePr>
            <a:graphicFrameLocks noGrp="1"/>
          </p:cNvGraphicFramePr>
          <p:nvPr>
            <p:ph idx="1"/>
            <p:extLst>
              <p:ext uri="{D42A27DB-BD31-4B8C-83A1-F6EECF244321}">
                <p14:modId xmlns:p14="http://schemas.microsoft.com/office/powerpoint/2010/main" val="3501613584"/>
              </p:ext>
            </p:extLst>
          </p:nvPr>
        </p:nvGraphicFramePr>
        <p:xfrm>
          <a:off x="342900" y="904328"/>
          <a:ext cx="11506200" cy="5513171"/>
        </p:xfrm>
        <a:graphic>
          <a:graphicData uri="http://schemas.openxmlformats.org/drawingml/2006/table">
            <a:tbl>
              <a:tblPr firstRow="1" bandRow="1">
                <a:noFill/>
                <a:tableStyleId>{5C22544A-7EE6-4342-B048-85BDC9FD1C3A}</a:tableStyleId>
              </a:tblPr>
              <a:tblGrid>
                <a:gridCol w="3532627">
                  <a:extLst>
                    <a:ext uri="{9D8B030D-6E8A-4147-A177-3AD203B41FA5}">
                      <a16:colId xmlns:a16="http://schemas.microsoft.com/office/drawing/2014/main" val="2932911611"/>
                    </a:ext>
                  </a:extLst>
                </a:gridCol>
                <a:gridCol w="3049007">
                  <a:extLst>
                    <a:ext uri="{9D8B030D-6E8A-4147-A177-3AD203B41FA5}">
                      <a16:colId xmlns:a16="http://schemas.microsoft.com/office/drawing/2014/main" val="871152871"/>
                    </a:ext>
                  </a:extLst>
                </a:gridCol>
                <a:gridCol w="2202061">
                  <a:extLst>
                    <a:ext uri="{9D8B030D-6E8A-4147-A177-3AD203B41FA5}">
                      <a16:colId xmlns:a16="http://schemas.microsoft.com/office/drawing/2014/main" val="3558265359"/>
                    </a:ext>
                  </a:extLst>
                </a:gridCol>
                <a:gridCol w="2722505">
                  <a:extLst>
                    <a:ext uri="{9D8B030D-6E8A-4147-A177-3AD203B41FA5}">
                      <a16:colId xmlns:a16="http://schemas.microsoft.com/office/drawing/2014/main" val="2015751765"/>
                    </a:ext>
                  </a:extLst>
                </a:gridCol>
              </a:tblGrid>
              <a:tr h="441842">
                <a:tc>
                  <a:txBody>
                    <a:bodyPr/>
                    <a:lstStyle/>
                    <a:p>
                      <a:pPr>
                        <a:buNone/>
                      </a:pPr>
                      <a:r>
                        <a:rPr lang="en-US" sz="1600" b="1" cap="all" spc="150" dirty="0">
                          <a:solidFill>
                            <a:schemeClr val="bg1"/>
                          </a:solidFill>
                        </a:rPr>
                        <a:t>Source of Funding</a:t>
                      </a:r>
                    </a:p>
                  </a:txBody>
                  <a:tcPr marL="176420" marR="176420" marT="176420" marB="17642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buNone/>
                      </a:pPr>
                      <a:r>
                        <a:rPr lang="en-US" sz="1600" b="1" cap="all" spc="150" dirty="0">
                          <a:solidFill>
                            <a:schemeClr val="bg1"/>
                          </a:solidFill>
                        </a:rPr>
                        <a:t>Purpose</a:t>
                      </a:r>
                    </a:p>
                  </a:txBody>
                  <a:tcPr marL="176420" marR="176420" marT="176420" marB="17642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buNone/>
                      </a:pPr>
                      <a:r>
                        <a:rPr lang="en-US" sz="1600" b="1" cap="all" spc="150">
                          <a:solidFill>
                            <a:schemeClr val="bg1"/>
                          </a:solidFill>
                        </a:rPr>
                        <a:t>Amount</a:t>
                      </a:r>
                    </a:p>
                  </a:txBody>
                  <a:tcPr marL="176420" marR="176420" marT="176420" marB="17642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buNone/>
                      </a:pPr>
                      <a:r>
                        <a:rPr lang="en-US" sz="1600" b="1" cap="all" spc="150" dirty="0">
                          <a:solidFill>
                            <a:schemeClr val="bg1"/>
                          </a:solidFill>
                        </a:rPr>
                        <a:t>Linked Priorities</a:t>
                      </a:r>
                    </a:p>
                  </a:txBody>
                  <a:tcPr marL="176420" marR="176420" marT="176420" marB="17642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771119646"/>
                  </a:ext>
                </a:extLst>
              </a:tr>
              <a:tr h="638217">
                <a:tc>
                  <a:txBody>
                    <a:bodyPr/>
                    <a:lstStyle/>
                    <a:p>
                      <a:pPr marL="144000" algn="l">
                        <a:spcAft>
                          <a:spcPts val="0"/>
                        </a:spcAft>
                        <a:buNone/>
                      </a:pPr>
                      <a:r>
                        <a:rPr lang="en-US" sz="900" b="1" cap="none" spc="0" dirty="0">
                          <a:solidFill>
                            <a:schemeClr val="bg1"/>
                          </a:solidFill>
                          <a:latin typeface="+mn-lt"/>
                        </a:rPr>
                        <a:t>School Standards Grant</a:t>
                      </a:r>
                    </a:p>
                  </a:txBody>
                  <a:tcPr marL="176420" marR="176420" marT="176420" marB="17642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l">
                        <a:spcBef>
                          <a:spcPts val="0"/>
                        </a:spcBef>
                        <a:buNone/>
                      </a:pPr>
                      <a:r>
                        <a:rPr lang="en-US" sz="900" cap="none" spc="0">
                          <a:solidFill>
                            <a:schemeClr val="bg1"/>
                          </a:solidFill>
                          <a:latin typeface="+mn-lt"/>
                        </a:rPr>
                        <a:t>Improve literacy, numeracy, and equity</a:t>
                      </a:r>
                    </a:p>
                  </a:txBody>
                  <a:tcPr marL="176420" marR="176420" marT="176420" marB="17642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buNone/>
                      </a:pPr>
                      <a:r>
                        <a:rPr lang="en-US" sz="900" b="0" cap="none" spc="0">
                          <a:solidFill>
                            <a:schemeClr val="bg1"/>
                          </a:solidFill>
                          <a:latin typeface="+mn-lt"/>
                        </a:rPr>
                        <a:t>£97,126</a:t>
                      </a:r>
                    </a:p>
                  </a:txBody>
                  <a:tcPr marL="176420" marR="176420" marT="176420" marB="17642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buNone/>
                      </a:pPr>
                      <a:r>
                        <a:rPr lang="en-US" sz="900" cap="none" spc="0">
                          <a:solidFill>
                            <a:schemeClr val="bg1"/>
                          </a:solidFill>
                          <a:latin typeface="+mn-lt"/>
                        </a:rPr>
                        <a:t>Priority 1, 2</a:t>
                      </a:r>
                    </a:p>
                  </a:txBody>
                  <a:tcPr marL="176420" marR="176420" marT="176420" marB="17642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426040493"/>
                  </a:ext>
                </a:extLst>
              </a:tr>
              <a:tr h="638217">
                <a:tc>
                  <a:txBody>
                    <a:bodyPr/>
                    <a:lstStyle/>
                    <a:p>
                      <a:pPr marL="143510" algn="l">
                        <a:spcAft>
                          <a:spcPts val="0"/>
                        </a:spcAft>
                        <a:buNone/>
                      </a:pPr>
                      <a:r>
                        <a:rPr lang="en-US" sz="900" b="1" cap="none" spc="0">
                          <a:solidFill>
                            <a:schemeClr val="bg1"/>
                          </a:solidFill>
                          <a:latin typeface="+mn-lt"/>
                        </a:rPr>
                        <a:t>Pupil Development Grant</a:t>
                      </a:r>
                    </a:p>
                  </a:txBody>
                  <a:tcPr marL="176420" marR="176420" marT="176420" marB="17642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l">
                        <a:spcBef>
                          <a:spcPts val="0"/>
                        </a:spcBef>
                        <a:buNone/>
                      </a:pPr>
                      <a:r>
                        <a:rPr lang="en-US" sz="900" cap="none" spc="0" dirty="0">
                          <a:solidFill>
                            <a:schemeClr val="bg1"/>
                          </a:solidFill>
                          <a:latin typeface="+mn-lt"/>
                        </a:rPr>
                        <a:t>Reduce inequalities, support well-being</a:t>
                      </a:r>
                    </a:p>
                  </a:txBody>
                  <a:tcPr marL="176420" marR="176420" marT="176420" marB="17642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buNone/>
                      </a:pPr>
                      <a:r>
                        <a:rPr lang="en-US" sz="900" b="0" cap="none" spc="0">
                          <a:solidFill>
                            <a:schemeClr val="bg1"/>
                          </a:solidFill>
                          <a:latin typeface="+mn-lt"/>
                        </a:rPr>
                        <a:t>£85,157</a:t>
                      </a:r>
                    </a:p>
                  </a:txBody>
                  <a:tcPr marL="176420" marR="176420" marT="176420" marB="17642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buNone/>
                      </a:pPr>
                      <a:r>
                        <a:rPr lang="en-US" sz="900" cap="none" spc="0">
                          <a:solidFill>
                            <a:schemeClr val="bg1"/>
                          </a:solidFill>
                          <a:latin typeface="+mn-lt"/>
                        </a:rPr>
                        <a:t>Priority 1, 2</a:t>
                      </a:r>
                    </a:p>
                  </a:txBody>
                  <a:tcPr marL="176420" marR="176420" marT="176420" marB="17642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409190775"/>
                  </a:ext>
                </a:extLst>
              </a:tr>
              <a:tr h="482734">
                <a:tc>
                  <a:txBody>
                    <a:bodyPr/>
                    <a:lstStyle/>
                    <a:p>
                      <a:pPr marL="144000" algn="l">
                        <a:spcAft>
                          <a:spcPts val="0"/>
                        </a:spcAft>
                        <a:buNone/>
                      </a:pPr>
                      <a:r>
                        <a:rPr lang="en-US" sz="900" b="1" cap="none" spc="0" dirty="0">
                          <a:solidFill>
                            <a:schemeClr val="bg1"/>
                          </a:solidFill>
                          <a:latin typeface="+mn-lt"/>
                        </a:rPr>
                        <a:t>Curriculum Reform Grant</a:t>
                      </a:r>
                    </a:p>
                  </a:txBody>
                  <a:tcPr marL="176420" marR="176420" marT="176420" marB="17642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l">
                        <a:spcBef>
                          <a:spcPts val="0"/>
                        </a:spcBef>
                        <a:buNone/>
                      </a:pPr>
                      <a:r>
                        <a:rPr lang="en-US" sz="900" cap="none" spc="0">
                          <a:solidFill>
                            <a:schemeClr val="bg1"/>
                          </a:solidFill>
                          <a:latin typeface="+mn-lt"/>
                        </a:rPr>
                        <a:t>Support curriculum development</a:t>
                      </a:r>
                    </a:p>
                  </a:txBody>
                  <a:tcPr marL="176420" marR="176420" marT="176420" marB="17642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buNone/>
                      </a:pPr>
                      <a:r>
                        <a:rPr lang="en-US" sz="900" b="0" cap="none" spc="0">
                          <a:solidFill>
                            <a:schemeClr val="bg1"/>
                          </a:solidFill>
                          <a:latin typeface="+mn-lt"/>
                        </a:rPr>
                        <a:t>£2,257.34</a:t>
                      </a:r>
                    </a:p>
                  </a:txBody>
                  <a:tcPr marL="176420" marR="176420" marT="176420" marB="17642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buNone/>
                      </a:pPr>
                      <a:r>
                        <a:rPr lang="en-US" sz="900" cap="none" spc="0">
                          <a:solidFill>
                            <a:schemeClr val="bg1"/>
                          </a:solidFill>
                          <a:latin typeface="+mn-lt"/>
                        </a:rPr>
                        <a:t>Priority 1, 2 </a:t>
                      </a:r>
                    </a:p>
                  </a:txBody>
                  <a:tcPr marL="176420" marR="176420" marT="176420" marB="17642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761943218"/>
                  </a:ext>
                </a:extLst>
              </a:tr>
              <a:tr h="482734">
                <a:tc>
                  <a:txBody>
                    <a:bodyPr/>
                    <a:lstStyle/>
                    <a:p>
                      <a:pPr marL="144000" algn="l">
                        <a:spcAft>
                          <a:spcPts val="0"/>
                        </a:spcAft>
                        <a:buNone/>
                      </a:pPr>
                      <a:r>
                        <a:rPr lang="en-US" sz="900" b="1" cap="none" spc="0" dirty="0">
                          <a:solidFill>
                            <a:schemeClr val="bg1"/>
                          </a:solidFill>
                          <a:latin typeface="+mn-lt"/>
                        </a:rPr>
                        <a:t>Professional Learning</a:t>
                      </a:r>
                    </a:p>
                  </a:txBody>
                  <a:tcPr marL="176420" marR="176420" marT="176420" marB="17642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l">
                        <a:spcBef>
                          <a:spcPts val="0"/>
                        </a:spcBef>
                        <a:buNone/>
                      </a:pPr>
                      <a:r>
                        <a:rPr lang="en-US" sz="900" cap="none" spc="0" dirty="0">
                          <a:solidFill>
                            <a:schemeClr val="bg1"/>
                          </a:solidFill>
                          <a:latin typeface="+mn-lt"/>
                        </a:rPr>
                        <a:t>Curriculum and ALN reform</a:t>
                      </a:r>
                    </a:p>
                  </a:txBody>
                  <a:tcPr marL="176420" marR="176420" marT="176420" marB="17642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buNone/>
                      </a:pPr>
                      <a:r>
                        <a:rPr lang="en-US" sz="900" b="0" cap="none" spc="0" dirty="0">
                          <a:solidFill>
                            <a:schemeClr val="bg1"/>
                          </a:solidFill>
                          <a:latin typeface="+mn-lt"/>
                        </a:rPr>
                        <a:t>£5,179</a:t>
                      </a:r>
                    </a:p>
                  </a:txBody>
                  <a:tcPr marL="176420" marR="176420" marT="176420" marB="17642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buNone/>
                      </a:pPr>
                      <a:r>
                        <a:rPr lang="en-US" sz="900" cap="none" spc="0" dirty="0">
                          <a:solidFill>
                            <a:schemeClr val="bg1"/>
                          </a:solidFill>
                          <a:latin typeface="+mn-lt"/>
                        </a:rPr>
                        <a:t>Priority 4</a:t>
                      </a:r>
                    </a:p>
                  </a:txBody>
                  <a:tcPr marL="176420" marR="176420" marT="176420" marB="17642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810421875"/>
                  </a:ext>
                </a:extLst>
              </a:tr>
              <a:tr h="482734">
                <a:tc>
                  <a:txBody>
                    <a:bodyPr/>
                    <a:lstStyle/>
                    <a:p>
                      <a:pPr marL="144000" algn="l">
                        <a:lnSpc>
                          <a:spcPct val="107000"/>
                        </a:lnSpc>
                        <a:spcAft>
                          <a:spcPts val="0"/>
                        </a:spcAft>
                        <a:tabLst>
                          <a:tab pos="5229225" algn="l"/>
                        </a:tabLst>
                      </a:pPr>
                      <a:r>
                        <a:rPr lang="en-US" sz="900" b="1" dirty="0">
                          <a:solidFill>
                            <a:schemeClr val="bg1"/>
                          </a:solidFill>
                          <a:effectLst/>
                          <a:uFill>
                            <a:solidFill>
                              <a:srgbClr val="000000"/>
                            </a:solidFill>
                          </a:uFill>
                          <a:latin typeface="+mn-lt"/>
                          <a:ea typeface="Calibri" panose="020F0502020204030204" pitchFamily="34" charset="0"/>
                          <a:cs typeface="Calibri" panose="020F0502020204030204" pitchFamily="34" charset="0"/>
                        </a:rPr>
                        <a:t>    Hwb Infrastructure</a:t>
                      </a:r>
                      <a:endParaRPr lang="en-GB" sz="900" dirty="0">
                        <a:solidFill>
                          <a:schemeClr val="bg1"/>
                        </a:solidFill>
                        <a:effectLst/>
                        <a:uFill>
                          <a:solidFill>
                            <a:srgbClr val="000000"/>
                          </a:solidFill>
                        </a:uFill>
                        <a:latin typeface="+mn-lt"/>
                        <a:ea typeface="Calibri" panose="020F0502020204030204" pitchFamily="34" charset="0"/>
                      </a:endParaRPr>
                    </a:p>
                  </a:txBody>
                  <a:tcPr marL="50800" marR="50800" marT="50800" marB="508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900" dirty="0">
                          <a:solidFill>
                            <a:schemeClr val="bg1"/>
                          </a:solidFill>
                          <a:effectLst/>
                          <a:latin typeface="+mn-lt"/>
                          <a:ea typeface="Calibri" panose="020F0502020204030204" pitchFamily="34" charset="0"/>
                        </a:rPr>
                        <a:t>    To support infrastructure and devices.</a:t>
                      </a:r>
                    </a:p>
                  </a:txBody>
                  <a:tcPr marL="50800" marR="50800" marT="50800" marB="508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900" b="0" dirty="0">
                          <a:solidFill>
                            <a:schemeClr val="bg1"/>
                          </a:solidFill>
                          <a:effectLst/>
                          <a:latin typeface="+mn-lt"/>
                          <a:ea typeface="Times New Roman" panose="02020603050405020304" pitchFamily="18" charset="0"/>
                        </a:rPr>
                        <a:t>   £4,200</a:t>
                      </a:r>
                      <a:endParaRPr lang="en-GB" sz="900" b="0" dirty="0">
                        <a:solidFill>
                          <a:schemeClr val="bg1"/>
                        </a:solidFill>
                        <a:effectLst/>
                        <a:latin typeface="+mn-lt"/>
                        <a:ea typeface="Calibri" panose="020F0502020204030204" pitchFamily="34" charset="0"/>
                      </a:endParaRPr>
                    </a:p>
                    <a:p>
                      <a:endParaRPr lang="en-GB" sz="900" b="0" dirty="0">
                        <a:solidFill>
                          <a:schemeClr val="bg1"/>
                        </a:solidFill>
                        <a:effectLst/>
                        <a:latin typeface="+mn-lt"/>
                        <a:ea typeface="Calibri" panose="020F0502020204030204" pitchFamily="34"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900">
                          <a:solidFill>
                            <a:schemeClr val="bg1"/>
                          </a:solidFill>
                          <a:effectLst/>
                          <a:latin typeface="+mn-lt"/>
                          <a:ea typeface="Calibri"/>
                        </a:rPr>
                        <a:t>Priority 1</a:t>
                      </a:r>
                    </a:p>
                    <a:p>
                      <a:endParaRPr lang="en-GB" sz="900">
                        <a:solidFill>
                          <a:schemeClr val="bg1"/>
                        </a:solidFill>
                        <a:effectLst/>
                        <a:latin typeface="+mn-lt"/>
                        <a:ea typeface="Calibri" panose="020F0502020204030204" pitchFamily="34" charset="0"/>
                      </a:endParaRPr>
                    </a:p>
                  </a:txBody>
                  <a:tcPr marL="50800" marR="50800" marT="50800" marB="508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4131549424"/>
                  </a:ext>
                </a:extLst>
              </a:tr>
              <a:tr h="482734">
                <a:tc>
                  <a:txBody>
                    <a:bodyPr/>
                    <a:lstStyle/>
                    <a:p>
                      <a:pPr marL="144000" algn="l">
                        <a:lnSpc>
                          <a:spcPct val="107000"/>
                        </a:lnSpc>
                        <a:spcAft>
                          <a:spcPts val="0"/>
                        </a:spcAft>
                        <a:tabLst>
                          <a:tab pos="5229225" algn="l"/>
                        </a:tabLst>
                      </a:pPr>
                      <a:r>
                        <a:rPr lang="en-US" sz="900" b="1" dirty="0">
                          <a:solidFill>
                            <a:schemeClr val="bg1"/>
                          </a:solidFill>
                          <a:effectLst/>
                          <a:uFill>
                            <a:solidFill>
                              <a:srgbClr val="000000"/>
                            </a:solidFill>
                          </a:uFill>
                          <a:latin typeface="+mn-lt"/>
                          <a:ea typeface="Calibri" panose="020F0502020204030204" pitchFamily="34" charset="0"/>
                          <a:cs typeface="Calibri" panose="020F0502020204030204" pitchFamily="34" charset="0"/>
                        </a:rPr>
                        <a:t>    Period poverty</a:t>
                      </a:r>
                      <a:endParaRPr lang="en-GB" sz="900" dirty="0">
                        <a:solidFill>
                          <a:schemeClr val="bg1"/>
                        </a:solidFill>
                        <a:effectLst/>
                        <a:uFill>
                          <a:solidFill>
                            <a:srgbClr val="000000"/>
                          </a:solidFill>
                        </a:uFill>
                        <a:latin typeface="+mn-lt"/>
                        <a:ea typeface="Calibri" panose="020F0502020204030204" pitchFamily="34" charset="0"/>
                      </a:endParaRPr>
                    </a:p>
                  </a:txBody>
                  <a:tcPr marL="50800" marR="50800" marT="50800" marB="508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900" dirty="0">
                          <a:solidFill>
                            <a:schemeClr val="bg1"/>
                          </a:solidFill>
                          <a:effectLst/>
                          <a:latin typeface="+mn-lt"/>
                          <a:ea typeface="Calibri" panose="020F0502020204030204" pitchFamily="34" charset="0"/>
                        </a:rPr>
                        <a:t>    To ensure access to period products for all, free of</a:t>
                      </a:r>
                    </a:p>
                    <a:p>
                      <a:r>
                        <a:rPr lang="en-GB" sz="900" dirty="0">
                          <a:solidFill>
                            <a:schemeClr val="bg1"/>
                          </a:solidFill>
                          <a:effectLst/>
                          <a:latin typeface="+mn-lt"/>
                          <a:ea typeface="Calibri" panose="020F0502020204030204" pitchFamily="34" charset="0"/>
                        </a:rPr>
                        <a:t>    charge and accessible in the most practical and</a:t>
                      </a:r>
                    </a:p>
                    <a:p>
                      <a:r>
                        <a:rPr lang="en-GB" sz="900" dirty="0">
                          <a:solidFill>
                            <a:schemeClr val="bg1"/>
                          </a:solidFill>
                          <a:effectLst/>
                          <a:latin typeface="+mn-lt"/>
                          <a:ea typeface="Calibri" panose="020F0502020204030204" pitchFamily="34" charset="0"/>
                        </a:rPr>
                        <a:t>    dignified way possible.</a:t>
                      </a:r>
                    </a:p>
                  </a:txBody>
                  <a:tcPr marL="50800" marR="50800" marT="50800" marB="508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900" b="0" dirty="0">
                          <a:solidFill>
                            <a:schemeClr val="bg1"/>
                          </a:solidFill>
                          <a:effectLst/>
                          <a:latin typeface="+mn-lt"/>
                          <a:ea typeface="Calibri" panose="020F0502020204030204" pitchFamily="34" charset="0"/>
                        </a:rPr>
                        <a:t>   £221</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900">
                          <a:solidFill>
                            <a:schemeClr val="bg1"/>
                          </a:solidFill>
                          <a:effectLst/>
                          <a:latin typeface="+mn-lt"/>
                          <a:ea typeface="Calibri"/>
                        </a:rPr>
                        <a:t>Priority 2</a:t>
                      </a:r>
                    </a:p>
                    <a:p>
                      <a:endParaRPr lang="en-GB" sz="900">
                        <a:solidFill>
                          <a:schemeClr val="bg1"/>
                        </a:solidFill>
                        <a:effectLst/>
                        <a:latin typeface="+mn-lt"/>
                        <a:ea typeface="Calibri" panose="020F0502020204030204" pitchFamily="34" charset="0"/>
                      </a:endParaRPr>
                    </a:p>
                  </a:txBody>
                  <a:tcPr marL="50800" marR="50800" marT="50800" marB="508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275078842"/>
                  </a:ext>
                </a:extLst>
              </a:tr>
              <a:tr h="482734">
                <a:tc>
                  <a:txBody>
                    <a:bodyPr/>
                    <a:lstStyle/>
                    <a:p>
                      <a:pPr marL="144000" algn="l">
                        <a:lnSpc>
                          <a:spcPct val="107000"/>
                        </a:lnSpc>
                        <a:spcAft>
                          <a:spcPts val="0"/>
                        </a:spcAft>
                        <a:tabLst>
                          <a:tab pos="5229225" algn="l"/>
                        </a:tabLst>
                      </a:pPr>
                      <a:r>
                        <a:rPr lang="en-US" sz="900" b="1" dirty="0">
                          <a:solidFill>
                            <a:schemeClr val="bg1"/>
                          </a:solidFill>
                          <a:effectLst/>
                          <a:uFill>
                            <a:solidFill>
                              <a:srgbClr val="000000"/>
                            </a:solidFill>
                          </a:uFill>
                          <a:latin typeface="+mn-lt"/>
                          <a:ea typeface="Calibri" panose="020F0502020204030204" pitchFamily="34" charset="0"/>
                          <a:cs typeface="Calibri" panose="020F0502020204030204" pitchFamily="34" charset="0"/>
                        </a:rPr>
                        <a:t>    ALN</a:t>
                      </a:r>
                      <a:endParaRPr lang="en-GB" sz="900" dirty="0">
                        <a:solidFill>
                          <a:schemeClr val="bg1"/>
                        </a:solidFill>
                        <a:effectLst/>
                        <a:uFill>
                          <a:solidFill>
                            <a:srgbClr val="000000"/>
                          </a:solidFill>
                        </a:uFill>
                        <a:latin typeface="+mn-lt"/>
                        <a:ea typeface="Calibri" panose="020F0502020204030204" pitchFamily="34" charset="0"/>
                      </a:endParaRPr>
                    </a:p>
                  </a:txBody>
                  <a:tcPr marL="50800" marR="50800" marT="50800" marB="508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900" dirty="0">
                          <a:solidFill>
                            <a:schemeClr val="bg1"/>
                          </a:solidFill>
                          <a:effectLst/>
                          <a:latin typeface="+mn-lt"/>
                          <a:ea typeface="Calibri" panose="020F0502020204030204" pitchFamily="34" charset="0"/>
                        </a:rPr>
                        <a:t>    To support ALN reform and training.</a:t>
                      </a:r>
                    </a:p>
                  </a:txBody>
                  <a:tcPr marL="50800" marR="50800" marT="50800" marB="508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900" b="0" dirty="0">
                          <a:solidFill>
                            <a:schemeClr val="bg1"/>
                          </a:solidFill>
                          <a:effectLst/>
                          <a:latin typeface="+mn-lt"/>
                          <a:ea typeface="Calibri"/>
                        </a:rPr>
                        <a:t>  £4,278</a:t>
                      </a:r>
                      <a:endParaRPr lang="en-GB" sz="900" b="0" dirty="0">
                        <a:solidFill>
                          <a:schemeClr val="bg1"/>
                        </a:solidFill>
                        <a:effectLst/>
                        <a:latin typeface="+mn-lt"/>
                        <a:ea typeface="Calibri" panose="020F0502020204030204" pitchFamily="34" charset="0"/>
                      </a:endParaRPr>
                    </a:p>
                    <a:p>
                      <a:endParaRPr lang="en-GB" sz="900" b="0" dirty="0">
                        <a:solidFill>
                          <a:schemeClr val="bg1"/>
                        </a:solidFill>
                        <a:effectLst/>
                        <a:latin typeface="+mn-lt"/>
                        <a:ea typeface="Calibri" panose="020F0502020204030204" pitchFamily="34"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900">
                          <a:solidFill>
                            <a:schemeClr val="bg1"/>
                          </a:solidFill>
                          <a:effectLst/>
                          <a:latin typeface="+mn-lt"/>
                          <a:ea typeface="Calibri"/>
                        </a:rPr>
                        <a:t>Priority 1, 2</a:t>
                      </a:r>
                    </a:p>
                    <a:p>
                      <a:endParaRPr lang="en-GB" sz="900">
                        <a:solidFill>
                          <a:schemeClr val="bg1"/>
                        </a:solidFill>
                        <a:effectLst/>
                        <a:latin typeface="+mn-lt"/>
                        <a:ea typeface="Calibri" panose="020F0502020204030204" pitchFamily="34" charset="0"/>
                      </a:endParaRPr>
                    </a:p>
                  </a:txBody>
                  <a:tcPr marL="50800" marR="50800" marT="50800" marB="508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209174205"/>
                  </a:ext>
                </a:extLst>
              </a:tr>
              <a:tr h="438608">
                <a:tc>
                  <a:txBody>
                    <a:bodyPr/>
                    <a:lstStyle/>
                    <a:p>
                      <a:pPr marL="144000" algn="l">
                        <a:lnSpc>
                          <a:spcPct val="107000"/>
                        </a:lnSpc>
                        <a:spcAft>
                          <a:spcPts val="0"/>
                        </a:spcAft>
                        <a:tabLst>
                          <a:tab pos="5229225" algn="l"/>
                        </a:tabLst>
                      </a:pPr>
                      <a:r>
                        <a:rPr lang="en-US" sz="900" b="1" dirty="0">
                          <a:solidFill>
                            <a:schemeClr val="bg1"/>
                          </a:solidFill>
                          <a:effectLst/>
                          <a:uFill>
                            <a:solidFill>
                              <a:srgbClr val="000000"/>
                            </a:solidFill>
                          </a:uFill>
                          <a:latin typeface="+mn-lt"/>
                          <a:ea typeface="Calibri" panose="020F0502020204030204" pitchFamily="34" charset="0"/>
                          <a:cs typeface="Calibri" panose="020F0502020204030204" pitchFamily="34" charset="0"/>
                        </a:rPr>
                        <a:t>    MEGRT</a:t>
                      </a:r>
                      <a:endParaRPr lang="en-GB" sz="900" dirty="0">
                        <a:solidFill>
                          <a:schemeClr val="bg1"/>
                        </a:solidFill>
                        <a:effectLst/>
                        <a:uFill>
                          <a:solidFill>
                            <a:srgbClr val="000000"/>
                          </a:solidFill>
                        </a:uFill>
                        <a:latin typeface="+mn-lt"/>
                        <a:ea typeface="Calibri" panose="020F0502020204030204" pitchFamily="34" charset="0"/>
                      </a:endParaRPr>
                    </a:p>
                  </a:txBody>
                  <a:tcPr marL="50800" marR="50800" marT="50800" marB="508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900" dirty="0">
                          <a:solidFill>
                            <a:schemeClr val="bg1"/>
                          </a:solidFill>
                          <a:effectLst/>
                          <a:latin typeface="+mn-lt"/>
                          <a:ea typeface="Calibri" panose="020F0502020204030204" pitchFamily="34" charset="0"/>
                        </a:rPr>
                        <a:t>    Supporting pupils with English as an additional</a:t>
                      </a:r>
                    </a:p>
                    <a:p>
                      <a:r>
                        <a:rPr lang="en-GB" sz="900" dirty="0">
                          <a:solidFill>
                            <a:schemeClr val="bg1"/>
                          </a:solidFill>
                          <a:effectLst/>
                          <a:latin typeface="+mn-lt"/>
                          <a:ea typeface="Calibri" panose="020F0502020204030204" pitchFamily="34" charset="0"/>
                        </a:rPr>
                        <a:t>    language to access their learning and settle into</a:t>
                      </a:r>
                    </a:p>
                    <a:p>
                      <a:r>
                        <a:rPr lang="en-GB" sz="900" dirty="0">
                          <a:solidFill>
                            <a:schemeClr val="bg1"/>
                          </a:solidFill>
                          <a:effectLst/>
                          <a:latin typeface="+mn-lt"/>
                          <a:ea typeface="Calibri" panose="020F0502020204030204" pitchFamily="34" charset="0"/>
                        </a:rPr>
                        <a:t>    school.</a:t>
                      </a:r>
                    </a:p>
                  </a:txBody>
                  <a:tcPr marL="50800" marR="50800" marT="50800" marB="508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900" b="0" dirty="0">
                          <a:solidFill>
                            <a:schemeClr val="bg1"/>
                          </a:solidFill>
                          <a:effectLst/>
                          <a:latin typeface="+mn-lt"/>
                          <a:ea typeface="Calibri" panose="020F0502020204030204" pitchFamily="34" charset="0"/>
                        </a:rPr>
                        <a:t>  £</a:t>
                      </a:r>
                      <a:r>
                        <a:rPr lang="en-GB" sz="900" b="0" i="0" kern="1200" dirty="0">
                          <a:solidFill>
                            <a:schemeClr val="dk1"/>
                          </a:solidFill>
                          <a:effectLst/>
                          <a:latin typeface="+mn-lt"/>
                          <a:ea typeface="+mn-ea"/>
                          <a:cs typeface="+mn-cs"/>
                        </a:rPr>
                        <a:t>18,701.28</a:t>
                      </a:r>
                      <a:endParaRPr lang="en-GB" sz="900" b="0" dirty="0">
                        <a:solidFill>
                          <a:schemeClr val="bg1"/>
                        </a:solidFill>
                        <a:effectLst/>
                        <a:latin typeface="+mn-lt"/>
                        <a:ea typeface="Calibri" panose="020F0502020204030204" pitchFamily="34"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900" dirty="0">
                          <a:solidFill>
                            <a:schemeClr val="bg1"/>
                          </a:solidFill>
                          <a:effectLst/>
                          <a:latin typeface="+mn-lt"/>
                          <a:ea typeface="Calibri" panose="020F0502020204030204" pitchFamily="34" charset="0"/>
                        </a:rPr>
                        <a:t>Priority 1, 2 and 3</a:t>
                      </a:r>
                    </a:p>
                  </a:txBody>
                  <a:tcPr marL="50800" marR="50800" marT="50800" marB="508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909848557"/>
                  </a:ext>
                </a:extLst>
              </a:tr>
              <a:tr h="668429">
                <a:tc>
                  <a:txBody>
                    <a:bodyPr/>
                    <a:lstStyle/>
                    <a:p>
                      <a:pPr marL="144000" algn="l">
                        <a:lnSpc>
                          <a:spcPct val="107000"/>
                        </a:lnSpc>
                        <a:spcAft>
                          <a:spcPts val="0"/>
                        </a:spcAft>
                        <a:tabLst>
                          <a:tab pos="5229225" algn="l"/>
                        </a:tabLst>
                      </a:pPr>
                      <a:r>
                        <a:rPr lang="en-US" sz="900" b="1" dirty="0">
                          <a:solidFill>
                            <a:schemeClr val="bg1"/>
                          </a:solidFill>
                          <a:effectLst/>
                          <a:uFill>
                            <a:solidFill>
                              <a:srgbClr val="000000"/>
                            </a:solidFill>
                          </a:uFill>
                          <a:latin typeface="+mn-lt"/>
                          <a:ea typeface="Calibri" panose="020F0502020204030204" pitchFamily="34" charset="0"/>
                          <a:cs typeface="Calibri" panose="020F0502020204030204" pitchFamily="34" charset="0"/>
                        </a:rPr>
                        <a:t>    FEO Grant</a:t>
                      </a:r>
                      <a:endParaRPr lang="en-GB" sz="900" dirty="0">
                        <a:solidFill>
                          <a:schemeClr val="bg1"/>
                        </a:solidFill>
                        <a:effectLst/>
                        <a:uFill>
                          <a:solidFill>
                            <a:srgbClr val="000000"/>
                          </a:solidFill>
                        </a:uFill>
                        <a:latin typeface="+mn-lt"/>
                        <a:ea typeface="Calibri" panose="020F0502020204030204" pitchFamily="34" charset="0"/>
                      </a:endParaRPr>
                    </a:p>
                  </a:txBody>
                  <a:tcPr marL="50800" marR="50800" marT="50800" marB="508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900" dirty="0">
                          <a:solidFill>
                            <a:schemeClr val="bg1"/>
                          </a:solidFill>
                          <a:effectLst/>
                          <a:latin typeface="+mn-lt"/>
                          <a:ea typeface="Calibri" panose="020F0502020204030204" pitchFamily="34" charset="0"/>
                        </a:rPr>
                        <a:t>    Supporting pupil and family well-being and</a:t>
                      </a:r>
                    </a:p>
                    <a:p>
                      <a:r>
                        <a:rPr lang="en-GB" sz="900" dirty="0">
                          <a:solidFill>
                            <a:schemeClr val="bg1"/>
                          </a:solidFill>
                          <a:effectLst/>
                          <a:latin typeface="+mn-lt"/>
                          <a:ea typeface="Calibri" panose="020F0502020204030204" pitchFamily="34" charset="0"/>
                        </a:rPr>
                        <a:t>    attendance.</a:t>
                      </a:r>
                    </a:p>
                  </a:txBody>
                  <a:tcPr marL="50800" marR="50800" marT="50800" marB="508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900" b="0" dirty="0">
                          <a:solidFill>
                            <a:schemeClr val="bg1"/>
                          </a:solidFill>
                          <a:effectLst/>
                          <a:latin typeface="+mn-lt"/>
                          <a:ea typeface="Calibri" panose="020F0502020204030204" pitchFamily="34" charset="0"/>
                        </a:rPr>
                        <a:t>  £5,015</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900" dirty="0">
                          <a:solidFill>
                            <a:schemeClr val="bg1"/>
                          </a:solidFill>
                          <a:effectLst/>
                          <a:latin typeface="+mn-lt"/>
                          <a:ea typeface="Calibri"/>
                        </a:rPr>
                        <a:t>Priority 2</a:t>
                      </a:r>
                    </a:p>
                  </a:txBody>
                  <a:tcPr marL="50800" marR="50800" marT="50800" marB="508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272995194"/>
                  </a:ext>
                </a:extLst>
              </a:tr>
            </a:tbl>
          </a:graphicData>
        </a:graphic>
      </p:graphicFrame>
    </p:spTree>
    <p:extLst>
      <p:ext uri="{BB962C8B-B14F-4D97-AF65-F5344CB8AC3E}">
        <p14:creationId xmlns:p14="http://schemas.microsoft.com/office/powerpoint/2010/main" val="4270478412"/>
      </p:ext>
    </p:extLst>
  </p:cSld>
  <p:clrMapOvr>
    <a:masterClrMapping/>
  </p:clrMapOvr>
  <p:transition>
    <p:fade/>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D284F9-0617-40C4-6735-A15988ACB6D2}"/>
              </a:ext>
            </a:extLst>
          </p:cNvPr>
          <p:cNvSpPr>
            <a:spLocks noGrp="1"/>
          </p:cNvSpPr>
          <p:nvPr>
            <p:ph type="title"/>
          </p:nvPr>
        </p:nvSpPr>
        <p:spPr>
          <a:xfrm>
            <a:off x="838200" y="951916"/>
            <a:ext cx="8771340" cy="1181684"/>
          </a:xfrm>
        </p:spPr>
        <p:txBody>
          <a:bodyPr anchor="b">
            <a:normAutofit fontScale="90000"/>
          </a:bodyPr>
          <a:lstStyle/>
          <a:p>
            <a:r>
              <a:rPr lang="en-GB" sz="1000" u="sng" dirty="0">
                <a:solidFill>
                  <a:schemeClr val="tx1"/>
                </a:solidFill>
                <a:latin typeface="+mn-lt"/>
                <a:hlinkClick r:id="rId3">
                  <a:extLst>
                    <a:ext uri="{A12FA001-AC4F-418D-AE19-62706E023703}">
                      <ahyp:hlinkClr xmlns:ahyp="http://schemas.microsoft.com/office/drawing/2018/hyperlinkcolor" val="tx"/>
                    </a:ext>
                  </a:extLst>
                </a:hlinkClick>
              </a:rPr>
              <a:t>Summary of Professional Learning</a:t>
            </a:r>
            <a:br>
              <a:rPr lang="en-GB" sz="1000" u="sng" dirty="0">
                <a:solidFill>
                  <a:schemeClr val="tx1"/>
                </a:solidFill>
                <a:latin typeface="+mn-lt"/>
              </a:rPr>
            </a:br>
            <a:br>
              <a:rPr lang="en-GB" sz="1000" dirty="0">
                <a:solidFill>
                  <a:schemeClr val="tx1"/>
                </a:solidFill>
                <a:latin typeface="+mn-lt"/>
              </a:rPr>
            </a:br>
            <a:r>
              <a:rPr lang="en-GB" sz="1000" dirty="0">
                <a:solidFill>
                  <a:schemeClr val="tx1"/>
                </a:solidFill>
                <a:latin typeface="+mn-lt"/>
              </a:rPr>
              <a:t>How the Governing Body will further the professional development of staff in order to meet the school improvement targets.</a:t>
            </a:r>
            <a:br>
              <a:rPr lang="en-GB" sz="1000" dirty="0">
                <a:solidFill>
                  <a:schemeClr val="tx1"/>
                </a:solidFill>
                <a:latin typeface="+mn-lt"/>
              </a:rPr>
            </a:br>
            <a:r>
              <a:rPr lang="en-GB" sz="1000" dirty="0">
                <a:solidFill>
                  <a:schemeClr val="tx1"/>
                </a:solidFill>
                <a:latin typeface="+mn-lt"/>
              </a:rPr>
              <a:t> </a:t>
            </a:r>
            <a:br>
              <a:rPr lang="en-GB" sz="1000" dirty="0">
                <a:solidFill>
                  <a:schemeClr val="tx1"/>
                </a:solidFill>
                <a:latin typeface="+mn-lt"/>
              </a:rPr>
            </a:br>
            <a:r>
              <a:rPr lang="en-GB" sz="1000" dirty="0">
                <a:solidFill>
                  <a:schemeClr val="tx1"/>
                </a:solidFill>
                <a:latin typeface="+mn-lt"/>
              </a:rPr>
              <a:t>Governing bodies must consider:</a:t>
            </a:r>
            <a:br>
              <a:rPr lang="en-GB" sz="1000" dirty="0">
                <a:solidFill>
                  <a:schemeClr val="tx1"/>
                </a:solidFill>
                <a:latin typeface="+mn-lt"/>
              </a:rPr>
            </a:br>
            <a:r>
              <a:rPr lang="en-GB" sz="1000" dirty="0">
                <a:solidFill>
                  <a:schemeClr val="tx1"/>
                </a:solidFill>
                <a:latin typeface="+mn-lt"/>
              </a:rPr>
              <a:t>Professional learner needs of ALL staff, including leadership development, in relation to achieving the school improvement priorities.  These provisions also include teaching assistants and staff temporarily placed at the school.</a:t>
            </a:r>
            <a:br>
              <a:rPr lang="en-GB" sz="800" dirty="0">
                <a:latin typeface="+mn-lt"/>
              </a:rPr>
            </a:br>
            <a:endParaRPr lang="en-US" sz="800" dirty="0">
              <a:latin typeface="+mn-lt"/>
            </a:endParaRPr>
          </a:p>
        </p:txBody>
      </p:sp>
      <p:graphicFrame>
        <p:nvGraphicFramePr>
          <p:cNvPr id="5" name="Table 4">
            <a:extLst>
              <a:ext uri="{FF2B5EF4-FFF2-40B4-BE49-F238E27FC236}">
                <a16:creationId xmlns:a16="http://schemas.microsoft.com/office/drawing/2014/main" id="{EB8B116F-BCAB-4A95-909D-BC753E3C2D6C}"/>
              </a:ext>
            </a:extLst>
          </p:cNvPr>
          <p:cNvGraphicFramePr>
            <a:graphicFrameLocks noGrp="1"/>
          </p:cNvGraphicFramePr>
          <p:nvPr>
            <p:extLst>
              <p:ext uri="{D42A27DB-BD31-4B8C-83A1-F6EECF244321}">
                <p14:modId xmlns:p14="http://schemas.microsoft.com/office/powerpoint/2010/main" val="1692504964"/>
              </p:ext>
            </p:extLst>
          </p:nvPr>
        </p:nvGraphicFramePr>
        <p:xfrm>
          <a:off x="838200" y="2133600"/>
          <a:ext cx="8534401" cy="1771194"/>
        </p:xfrm>
        <a:graphic>
          <a:graphicData uri="http://schemas.openxmlformats.org/drawingml/2006/table">
            <a:tbl>
              <a:tblPr firstRow="1" firstCol="1" bandRow="1">
                <a:tableStyleId>{5C22544A-7EE6-4342-B048-85BDC9FD1C3A}</a:tableStyleId>
              </a:tblPr>
              <a:tblGrid>
                <a:gridCol w="1542171">
                  <a:extLst>
                    <a:ext uri="{9D8B030D-6E8A-4147-A177-3AD203B41FA5}">
                      <a16:colId xmlns:a16="http://schemas.microsoft.com/office/drawing/2014/main" val="285932192"/>
                    </a:ext>
                  </a:extLst>
                </a:gridCol>
                <a:gridCol w="3802966">
                  <a:extLst>
                    <a:ext uri="{9D8B030D-6E8A-4147-A177-3AD203B41FA5}">
                      <a16:colId xmlns:a16="http://schemas.microsoft.com/office/drawing/2014/main" val="1787765793"/>
                    </a:ext>
                  </a:extLst>
                </a:gridCol>
                <a:gridCol w="1560342">
                  <a:extLst>
                    <a:ext uri="{9D8B030D-6E8A-4147-A177-3AD203B41FA5}">
                      <a16:colId xmlns:a16="http://schemas.microsoft.com/office/drawing/2014/main" val="2956524961"/>
                    </a:ext>
                  </a:extLst>
                </a:gridCol>
                <a:gridCol w="1628922">
                  <a:extLst>
                    <a:ext uri="{9D8B030D-6E8A-4147-A177-3AD203B41FA5}">
                      <a16:colId xmlns:a16="http://schemas.microsoft.com/office/drawing/2014/main" val="1411647487"/>
                    </a:ext>
                  </a:extLst>
                </a:gridCol>
              </a:tblGrid>
              <a:tr h="239319">
                <a:tc>
                  <a:txBody>
                    <a:bodyPr/>
                    <a:lstStyle/>
                    <a:p>
                      <a:pPr algn="ctr"/>
                      <a:r>
                        <a:rPr lang="en-GB" sz="1100">
                          <a:effectLst/>
                        </a:rPr>
                        <a:t>Priority</a:t>
                      </a:r>
                      <a:endParaRPr lang="en-GB" sz="900">
                        <a:effectLst/>
                        <a:latin typeface="Times New Roman" panose="02020603050405020304" pitchFamily="18" charset="0"/>
                        <a:ea typeface="Calibri" panose="020F0502020204030204" pitchFamily="34" charset="0"/>
                      </a:endParaRPr>
                    </a:p>
                  </a:txBody>
                  <a:tcPr marL="63305" marR="63305" marT="0" marB="0"/>
                </a:tc>
                <a:tc>
                  <a:txBody>
                    <a:bodyPr/>
                    <a:lstStyle/>
                    <a:p>
                      <a:pPr algn="ctr"/>
                      <a:r>
                        <a:rPr lang="en-GB" sz="1100" dirty="0">
                          <a:effectLst/>
                        </a:rPr>
                        <a:t>Activity</a:t>
                      </a:r>
                      <a:endParaRPr lang="en-GB" sz="900" dirty="0">
                        <a:effectLst/>
                        <a:latin typeface="Times New Roman" panose="02020603050405020304" pitchFamily="18" charset="0"/>
                        <a:ea typeface="Calibri" panose="020F0502020204030204" pitchFamily="34" charset="0"/>
                      </a:endParaRPr>
                    </a:p>
                  </a:txBody>
                  <a:tcPr marL="63305" marR="63305" marT="0" marB="0"/>
                </a:tc>
                <a:tc>
                  <a:txBody>
                    <a:bodyPr/>
                    <a:lstStyle/>
                    <a:p>
                      <a:pPr algn="ctr"/>
                      <a:r>
                        <a:rPr lang="en-GB" sz="1100">
                          <a:effectLst/>
                        </a:rPr>
                        <a:t>Staff Group</a:t>
                      </a:r>
                      <a:endParaRPr lang="en-GB" sz="900">
                        <a:effectLst/>
                        <a:latin typeface="Times New Roman" panose="02020603050405020304" pitchFamily="18" charset="0"/>
                        <a:ea typeface="Calibri" panose="020F0502020204030204" pitchFamily="34" charset="0"/>
                      </a:endParaRPr>
                    </a:p>
                  </a:txBody>
                  <a:tcPr marL="63305" marR="63305" marT="0" marB="0"/>
                </a:tc>
                <a:tc>
                  <a:txBody>
                    <a:bodyPr/>
                    <a:lstStyle/>
                    <a:p>
                      <a:pPr algn="ctr"/>
                      <a:r>
                        <a:rPr lang="en-GB" sz="1100">
                          <a:effectLst/>
                        </a:rPr>
                        <a:t>Costs</a:t>
                      </a:r>
                      <a:endParaRPr lang="en-GB" sz="900">
                        <a:effectLst/>
                        <a:latin typeface="Times New Roman" panose="02020603050405020304" pitchFamily="18" charset="0"/>
                        <a:ea typeface="Calibri" panose="020F0502020204030204" pitchFamily="34" charset="0"/>
                      </a:endParaRPr>
                    </a:p>
                  </a:txBody>
                  <a:tcPr marL="63305" marR="63305" marT="0" marB="0"/>
                </a:tc>
                <a:extLst>
                  <a:ext uri="{0D108BD9-81ED-4DB2-BD59-A6C34878D82A}">
                    <a16:rowId xmlns:a16="http://schemas.microsoft.com/office/drawing/2014/main" val="357067113"/>
                  </a:ext>
                </a:extLst>
              </a:tr>
              <a:tr h="239319">
                <a:tc>
                  <a:txBody>
                    <a:bodyPr/>
                    <a:lstStyle/>
                    <a:p>
                      <a:pPr algn="ctr"/>
                      <a:r>
                        <a:rPr lang="en-GB" sz="1100" dirty="0">
                          <a:effectLst/>
                        </a:rPr>
                        <a:t>Priority 1</a:t>
                      </a:r>
                      <a:endParaRPr lang="en-GB" sz="900" dirty="0">
                        <a:effectLst/>
                        <a:latin typeface="Times New Roman" panose="02020603050405020304" pitchFamily="18" charset="0"/>
                        <a:ea typeface="Calibri" panose="020F0502020204030204" pitchFamily="34" charset="0"/>
                      </a:endParaRPr>
                    </a:p>
                  </a:txBody>
                  <a:tcPr marL="63305" marR="63305" marT="0" marB="0"/>
                </a:tc>
                <a:tc>
                  <a:txBody>
                    <a:bodyPr/>
                    <a:lstStyle/>
                    <a:p>
                      <a:pPr algn="ctr"/>
                      <a:r>
                        <a:rPr lang="en-GB" sz="1100">
                          <a:effectLst/>
                        </a:rPr>
                        <a:t>Mathematics school improvement officer</a:t>
                      </a:r>
                      <a:endParaRPr lang="en-GB" sz="1100" dirty="0">
                        <a:effectLst/>
                      </a:endParaRPr>
                    </a:p>
                  </a:txBody>
                  <a:tcPr marL="63305" marR="63305" marT="0" marB="0"/>
                </a:tc>
                <a:tc>
                  <a:txBody>
                    <a:bodyPr/>
                    <a:lstStyle/>
                    <a:p>
                      <a:pPr algn="ctr"/>
                      <a:r>
                        <a:rPr lang="en-GB" sz="1100">
                          <a:effectLst/>
                        </a:rPr>
                        <a:t>Teachers</a:t>
                      </a:r>
                      <a:endParaRPr lang="en-GB" sz="900">
                        <a:effectLst/>
                        <a:latin typeface="Times New Roman" panose="02020603050405020304" pitchFamily="18" charset="0"/>
                        <a:ea typeface="Calibri" panose="020F0502020204030204" pitchFamily="34" charset="0"/>
                      </a:endParaRPr>
                    </a:p>
                  </a:txBody>
                  <a:tcPr marL="63305" marR="63305" marT="0" marB="0"/>
                </a:tc>
                <a:tc>
                  <a:txBody>
                    <a:bodyPr/>
                    <a:lstStyle/>
                    <a:p>
                      <a:pPr algn="ctr"/>
                      <a:r>
                        <a:rPr lang="en-GB" sz="1100">
                          <a:effectLst/>
                        </a:rPr>
                        <a:t>/</a:t>
                      </a:r>
                      <a:endParaRPr lang="en-GB" sz="900">
                        <a:effectLst/>
                        <a:latin typeface="Times New Roman" panose="02020603050405020304" pitchFamily="18" charset="0"/>
                        <a:ea typeface="Calibri" panose="020F0502020204030204" pitchFamily="34" charset="0"/>
                      </a:endParaRPr>
                    </a:p>
                  </a:txBody>
                  <a:tcPr marL="63305" marR="63305" marT="0" marB="0"/>
                </a:tc>
                <a:extLst>
                  <a:ext uri="{0D108BD9-81ED-4DB2-BD59-A6C34878D82A}">
                    <a16:rowId xmlns:a16="http://schemas.microsoft.com/office/drawing/2014/main" val="2837769272"/>
                  </a:ext>
                </a:extLst>
              </a:tr>
              <a:tr h="239319">
                <a:tc>
                  <a:txBody>
                    <a:bodyPr/>
                    <a:lstStyle/>
                    <a:p>
                      <a:pPr algn="ctr"/>
                      <a:r>
                        <a:rPr lang="en-GB" sz="1100" dirty="0">
                          <a:effectLst/>
                        </a:rPr>
                        <a:t>Priority 1</a:t>
                      </a:r>
                      <a:endParaRPr lang="en-GB" sz="900" dirty="0">
                        <a:effectLst/>
                        <a:latin typeface="Times New Roman" panose="02020603050405020304" pitchFamily="18" charset="0"/>
                        <a:ea typeface="Calibri" panose="020F0502020204030204" pitchFamily="34" charset="0"/>
                      </a:endParaRPr>
                    </a:p>
                  </a:txBody>
                  <a:tcPr marL="63305" marR="63305" marT="0" marB="0"/>
                </a:tc>
                <a:tc>
                  <a:txBody>
                    <a:bodyPr/>
                    <a:lstStyle/>
                    <a:p>
                      <a:pPr algn="ctr"/>
                      <a:r>
                        <a:rPr lang="en-GB" sz="1100">
                          <a:effectLst/>
                        </a:rPr>
                        <a:t>Literacy school improvement officer</a:t>
                      </a:r>
                      <a:endParaRPr lang="en-GB" sz="1100" dirty="0">
                        <a:effectLst/>
                      </a:endParaRPr>
                    </a:p>
                  </a:txBody>
                  <a:tcPr marL="63305" marR="63305" marT="0" marB="0"/>
                </a:tc>
                <a:tc>
                  <a:txBody>
                    <a:bodyPr/>
                    <a:lstStyle/>
                    <a:p>
                      <a:pPr algn="ctr"/>
                      <a:r>
                        <a:rPr lang="en-GB" sz="1100">
                          <a:effectLst/>
                        </a:rPr>
                        <a:t>Teachers</a:t>
                      </a:r>
                      <a:endParaRPr lang="en-GB" sz="900">
                        <a:effectLst/>
                        <a:latin typeface="Times New Roman" panose="02020603050405020304" pitchFamily="18" charset="0"/>
                        <a:ea typeface="Calibri" panose="020F0502020204030204" pitchFamily="34" charset="0"/>
                      </a:endParaRPr>
                    </a:p>
                  </a:txBody>
                  <a:tcPr marL="63305" marR="63305" marT="0" marB="0"/>
                </a:tc>
                <a:tc>
                  <a:txBody>
                    <a:bodyPr/>
                    <a:lstStyle/>
                    <a:p>
                      <a:pPr algn="ctr"/>
                      <a:r>
                        <a:rPr lang="en-GB" sz="1100">
                          <a:effectLst/>
                        </a:rPr>
                        <a:t>/</a:t>
                      </a:r>
                      <a:endParaRPr lang="en-GB" sz="1100" dirty="0">
                        <a:effectLst/>
                      </a:endParaRPr>
                    </a:p>
                  </a:txBody>
                  <a:tcPr marL="63305" marR="63305" marT="0" marB="0"/>
                </a:tc>
                <a:extLst>
                  <a:ext uri="{0D108BD9-81ED-4DB2-BD59-A6C34878D82A}">
                    <a16:rowId xmlns:a16="http://schemas.microsoft.com/office/drawing/2014/main" val="92749439"/>
                  </a:ext>
                </a:extLst>
              </a:tr>
              <a:tr h="239319">
                <a:tc>
                  <a:txBody>
                    <a:bodyPr/>
                    <a:lstStyle/>
                    <a:p>
                      <a:pPr algn="ctr"/>
                      <a:r>
                        <a:rPr lang="en-GB" sz="1100">
                          <a:effectLst/>
                        </a:rPr>
                        <a:t>Priority 3</a:t>
                      </a:r>
                      <a:endParaRPr lang="en-GB" sz="900">
                        <a:effectLst/>
                        <a:latin typeface="Times New Roman" panose="02020603050405020304" pitchFamily="18" charset="0"/>
                        <a:ea typeface="Calibri" panose="020F0502020204030204" pitchFamily="34" charset="0"/>
                      </a:endParaRPr>
                    </a:p>
                  </a:txBody>
                  <a:tcPr marL="63305" marR="63305" marT="0" marB="0"/>
                </a:tc>
                <a:tc>
                  <a:txBody>
                    <a:bodyPr/>
                    <a:lstStyle/>
                    <a:p>
                      <a:pPr algn="ctr"/>
                      <a:r>
                        <a:rPr lang="en-GB" sz="1100">
                          <a:effectLst/>
                        </a:rPr>
                        <a:t>SIA Training</a:t>
                      </a:r>
                      <a:endParaRPr lang="en-GB" sz="1100" dirty="0">
                        <a:effectLst/>
                      </a:endParaRPr>
                    </a:p>
                  </a:txBody>
                  <a:tcPr marL="63305" marR="63305" marT="0" marB="0"/>
                </a:tc>
                <a:tc>
                  <a:txBody>
                    <a:bodyPr/>
                    <a:lstStyle/>
                    <a:p>
                      <a:pPr algn="ctr"/>
                      <a:r>
                        <a:rPr lang="en-GB" sz="1100">
                          <a:effectLst/>
                        </a:rPr>
                        <a:t>Teachers</a:t>
                      </a:r>
                      <a:endParaRPr lang="en-GB" sz="900">
                        <a:effectLst/>
                        <a:latin typeface="Times New Roman" panose="02020603050405020304" pitchFamily="18" charset="0"/>
                        <a:ea typeface="Calibri" panose="020F0502020204030204" pitchFamily="34" charset="0"/>
                      </a:endParaRPr>
                    </a:p>
                  </a:txBody>
                  <a:tcPr marL="63305" marR="63305" marT="0" marB="0"/>
                </a:tc>
                <a:tc>
                  <a:txBody>
                    <a:bodyPr/>
                    <a:lstStyle/>
                    <a:p>
                      <a:pPr algn="ctr"/>
                      <a:r>
                        <a:rPr lang="en-GB" sz="1100">
                          <a:effectLst/>
                        </a:rPr>
                        <a:t>/</a:t>
                      </a:r>
                      <a:endParaRPr lang="en-GB" sz="900">
                        <a:effectLst/>
                        <a:latin typeface="Times New Roman" panose="02020603050405020304" pitchFamily="18" charset="0"/>
                        <a:ea typeface="Calibri" panose="020F0502020204030204" pitchFamily="34" charset="0"/>
                      </a:endParaRPr>
                    </a:p>
                  </a:txBody>
                  <a:tcPr marL="63305" marR="63305" marT="0" marB="0"/>
                </a:tc>
                <a:extLst>
                  <a:ext uri="{0D108BD9-81ED-4DB2-BD59-A6C34878D82A}">
                    <a16:rowId xmlns:a16="http://schemas.microsoft.com/office/drawing/2014/main" val="209340617"/>
                  </a:ext>
                </a:extLst>
              </a:tr>
              <a:tr h="239319">
                <a:tc>
                  <a:txBody>
                    <a:bodyPr/>
                    <a:lstStyle/>
                    <a:p>
                      <a:pPr algn="ctr"/>
                      <a:r>
                        <a:rPr lang="en-GB" sz="1100" dirty="0">
                          <a:effectLst/>
                        </a:rPr>
                        <a:t>Priority 1, 2 &amp; 3</a:t>
                      </a:r>
                    </a:p>
                  </a:txBody>
                  <a:tcPr marL="63305" marR="63305" marT="0" marB="0"/>
                </a:tc>
                <a:tc>
                  <a:txBody>
                    <a:bodyPr/>
                    <a:lstStyle/>
                    <a:p>
                      <a:pPr algn="ctr"/>
                      <a:r>
                        <a:rPr lang="en-GB" sz="1100">
                          <a:effectLst/>
                        </a:rPr>
                        <a:t>TAs to access training from the ALN menu as relevant</a:t>
                      </a:r>
                      <a:endParaRPr lang="en-GB" sz="1100" dirty="0">
                        <a:effectLst/>
                      </a:endParaRPr>
                    </a:p>
                  </a:txBody>
                  <a:tcPr marL="63305" marR="63305" marT="0" marB="0"/>
                </a:tc>
                <a:tc>
                  <a:txBody>
                    <a:bodyPr/>
                    <a:lstStyle/>
                    <a:p>
                      <a:pPr algn="ctr"/>
                      <a:r>
                        <a:rPr lang="en-GB" sz="1100">
                          <a:effectLst/>
                        </a:rPr>
                        <a:t>TAs</a:t>
                      </a:r>
                      <a:endParaRPr lang="en-GB" sz="1100" dirty="0">
                        <a:effectLst/>
                      </a:endParaRPr>
                    </a:p>
                  </a:txBody>
                  <a:tcPr marL="63305" marR="63305" marT="0" marB="0"/>
                </a:tc>
                <a:tc>
                  <a:txBody>
                    <a:bodyPr/>
                    <a:lstStyle/>
                    <a:p>
                      <a:pPr algn="ctr"/>
                      <a:r>
                        <a:rPr lang="en-GB" sz="1100">
                          <a:effectLst/>
                        </a:rPr>
                        <a:t>Cover at £140 per day</a:t>
                      </a:r>
                      <a:endParaRPr lang="en-GB" sz="1100" dirty="0">
                        <a:effectLst/>
                      </a:endParaRPr>
                    </a:p>
                  </a:txBody>
                  <a:tcPr marL="63305" marR="63305" marT="0" marB="0"/>
                </a:tc>
                <a:extLst>
                  <a:ext uri="{0D108BD9-81ED-4DB2-BD59-A6C34878D82A}">
                    <a16:rowId xmlns:a16="http://schemas.microsoft.com/office/drawing/2014/main" val="994682219"/>
                  </a:ext>
                </a:extLst>
              </a:tr>
              <a:tr h="239319">
                <a:tc>
                  <a:txBody>
                    <a:bodyPr/>
                    <a:lstStyle/>
                    <a:p>
                      <a:pPr algn="ctr"/>
                      <a:endParaRPr lang="en-GB" sz="900" dirty="0">
                        <a:effectLst/>
                        <a:latin typeface="Times New Roman" panose="02020603050405020304" pitchFamily="18" charset="0"/>
                        <a:ea typeface="Calibri" panose="020F0502020204030204" pitchFamily="34" charset="0"/>
                      </a:endParaRPr>
                    </a:p>
                  </a:txBody>
                  <a:tcPr marL="63305" marR="63305" marT="0" marB="0"/>
                </a:tc>
                <a:tc>
                  <a:txBody>
                    <a:bodyPr/>
                    <a:lstStyle/>
                    <a:p>
                      <a:pPr algn="ctr"/>
                      <a:endParaRPr lang="en-GB" sz="900" dirty="0">
                        <a:effectLst/>
                        <a:latin typeface="Times New Roman" panose="02020603050405020304" pitchFamily="18" charset="0"/>
                        <a:ea typeface="Calibri" panose="020F0502020204030204" pitchFamily="34" charset="0"/>
                      </a:endParaRPr>
                    </a:p>
                  </a:txBody>
                  <a:tcPr marL="63305" marR="63305" marT="0" marB="0"/>
                </a:tc>
                <a:tc>
                  <a:txBody>
                    <a:bodyPr/>
                    <a:lstStyle/>
                    <a:p>
                      <a:pPr algn="ctr"/>
                      <a:endParaRPr lang="en-GB" sz="900" dirty="0">
                        <a:effectLst/>
                        <a:latin typeface="Times New Roman" panose="02020603050405020304" pitchFamily="18" charset="0"/>
                        <a:ea typeface="Calibri" panose="020F0502020204030204" pitchFamily="34" charset="0"/>
                      </a:endParaRPr>
                    </a:p>
                  </a:txBody>
                  <a:tcPr marL="63305" marR="63305" marT="0" marB="0"/>
                </a:tc>
                <a:tc>
                  <a:txBody>
                    <a:bodyPr/>
                    <a:lstStyle/>
                    <a:p>
                      <a:pPr algn="ctr"/>
                      <a:endParaRPr lang="en-GB" sz="900" dirty="0">
                        <a:effectLst/>
                        <a:latin typeface="Times New Roman" panose="02020603050405020304" pitchFamily="18" charset="0"/>
                        <a:ea typeface="Calibri" panose="020F0502020204030204" pitchFamily="34" charset="0"/>
                      </a:endParaRPr>
                    </a:p>
                  </a:txBody>
                  <a:tcPr marL="63305" marR="63305" marT="0" marB="0"/>
                </a:tc>
                <a:extLst>
                  <a:ext uri="{0D108BD9-81ED-4DB2-BD59-A6C34878D82A}">
                    <a16:rowId xmlns:a16="http://schemas.microsoft.com/office/drawing/2014/main" val="2945428094"/>
                  </a:ext>
                </a:extLst>
              </a:tr>
              <a:tr h="239319">
                <a:tc gridSpan="2">
                  <a:txBody>
                    <a:bodyPr/>
                    <a:lstStyle/>
                    <a:p>
                      <a:pPr algn="r"/>
                      <a:r>
                        <a:rPr lang="en-GB" sz="1100">
                          <a:effectLst/>
                        </a:rPr>
                        <a:t>Total</a:t>
                      </a:r>
                      <a:endParaRPr lang="en-GB" sz="900">
                        <a:effectLst/>
                        <a:latin typeface="Times New Roman" panose="02020603050405020304" pitchFamily="18" charset="0"/>
                        <a:ea typeface="Calibri" panose="020F0502020204030204" pitchFamily="34" charset="0"/>
                      </a:endParaRPr>
                    </a:p>
                  </a:txBody>
                  <a:tcPr marL="63305" marR="63305" marT="0" marB="0"/>
                </a:tc>
                <a:tc hMerge="1">
                  <a:txBody>
                    <a:bodyPr/>
                    <a:lstStyle/>
                    <a:p>
                      <a:endParaRPr lang="en-GB"/>
                    </a:p>
                  </a:txBody>
                  <a:tcPr/>
                </a:tc>
                <a:tc>
                  <a:txBody>
                    <a:bodyPr/>
                    <a:lstStyle/>
                    <a:p>
                      <a:pPr algn="ctr"/>
                      <a:endParaRPr lang="en-GB" sz="900" dirty="0">
                        <a:effectLst/>
                        <a:latin typeface="Times New Roman" panose="02020603050405020304" pitchFamily="18" charset="0"/>
                        <a:ea typeface="Calibri" panose="020F0502020204030204" pitchFamily="34" charset="0"/>
                      </a:endParaRPr>
                    </a:p>
                  </a:txBody>
                  <a:tcPr marL="63305" marR="63305" marT="0" marB="0"/>
                </a:tc>
                <a:tc>
                  <a:txBody>
                    <a:bodyPr/>
                    <a:lstStyle/>
                    <a:p>
                      <a:pPr algn="ctr"/>
                      <a:r>
                        <a:rPr lang="en-GB" sz="1100" dirty="0">
                          <a:effectLst/>
                        </a:rPr>
                        <a:t>£2,100 approx.</a:t>
                      </a:r>
                    </a:p>
                  </a:txBody>
                  <a:tcPr marL="63305" marR="63305" marT="0" marB="0"/>
                </a:tc>
                <a:extLst>
                  <a:ext uri="{0D108BD9-81ED-4DB2-BD59-A6C34878D82A}">
                    <a16:rowId xmlns:a16="http://schemas.microsoft.com/office/drawing/2014/main" val="3449690790"/>
                  </a:ext>
                </a:extLst>
              </a:tr>
            </a:tbl>
          </a:graphicData>
        </a:graphic>
      </p:graphicFrame>
      <p:sp>
        <p:nvSpPr>
          <p:cNvPr id="6" name="Title 1">
            <a:extLst>
              <a:ext uri="{FF2B5EF4-FFF2-40B4-BE49-F238E27FC236}">
                <a16:creationId xmlns:a16="http://schemas.microsoft.com/office/drawing/2014/main" id="{301A0D74-EA3C-44AC-A791-D968D9D45910}"/>
              </a:ext>
            </a:extLst>
          </p:cNvPr>
          <p:cNvSpPr txBox="1">
            <a:spLocks/>
          </p:cNvSpPr>
          <p:nvPr/>
        </p:nvSpPr>
        <p:spPr>
          <a:xfrm>
            <a:off x="835330" y="4199602"/>
            <a:ext cx="8781109" cy="1601760"/>
          </a:xfrm>
          <a:prstGeom prst="rect">
            <a:avLst/>
          </a:prstGeom>
          <a:effectLst/>
        </p:spPr>
        <p:txBody>
          <a:bodyPr vert="horz" lIns="91440" tIns="45720" rIns="91440" bIns="45720" rtlCol="0" anchor="b">
            <a:normAutofit fontScale="40000" lnSpcReduction="20000"/>
          </a:bodyPr>
          <a:lstStyle>
            <a:lvl1pPr algn="l" defTabSz="457200" rtl="0" eaLnBrk="1" latinLnBrk="0" hangingPunct="1">
              <a:lnSpc>
                <a:spcPct val="90000"/>
              </a:lnSpc>
              <a:spcBef>
                <a:spcPct val="0"/>
              </a:spcBef>
              <a:buNone/>
              <a:defRPr sz="7000" kern="1200" cap="all">
                <a:ln w="3175" cmpd="sng">
                  <a:noFill/>
                </a:ln>
                <a:solidFill>
                  <a:schemeClr val="accent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endParaRPr lang="en-GB" sz="3200" u="sng" dirty="0">
              <a:solidFill>
                <a:schemeClr val="tx1"/>
              </a:solidFill>
              <a:latin typeface="+mn-lt"/>
            </a:endParaRPr>
          </a:p>
          <a:p>
            <a:r>
              <a:rPr lang="en-GB" sz="3200" u="sng" dirty="0">
                <a:solidFill>
                  <a:schemeClr val="tx1"/>
                </a:solidFill>
                <a:latin typeface="+mn-lt"/>
              </a:rPr>
              <a:t>STAFF GROUPS</a:t>
            </a:r>
            <a:endParaRPr lang="en-GB" dirty="0">
              <a:solidFill>
                <a:schemeClr val="tx1"/>
              </a:solidFill>
            </a:endParaRPr>
          </a:p>
          <a:p>
            <a:endParaRPr lang="en-GB" sz="3200" dirty="0">
              <a:solidFill>
                <a:schemeClr val="tx1"/>
              </a:solidFill>
              <a:latin typeface="+mn-lt"/>
            </a:endParaRPr>
          </a:p>
          <a:p>
            <a:r>
              <a:rPr lang="en-GB" sz="3200" dirty="0">
                <a:solidFill>
                  <a:schemeClr val="tx1"/>
                </a:solidFill>
                <a:latin typeface="+mn-lt"/>
              </a:rPr>
              <a:t>SMT – Senior Management Team</a:t>
            </a:r>
          </a:p>
          <a:p>
            <a:r>
              <a:rPr lang="en-GB" sz="3200" dirty="0">
                <a:solidFill>
                  <a:schemeClr val="tx1"/>
                </a:solidFill>
                <a:latin typeface="+mn-lt"/>
              </a:rPr>
              <a:t>CL – Curriculum Leaders</a:t>
            </a:r>
          </a:p>
          <a:p>
            <a:r>
              <a:rPr lang="en-GB" sz="3200" dirty="0">
                <a:solidFill>
                  <a:schemeClr val="tx1"/>
                </a:solidFill>
                <a:latin typeface="+mn-lt"/>
              </a:rPr>
              <a:t>TS – Teaching Staff</a:t>
            </a:r>
          </a:p>
          <a:p>
            <a:r>
              <a:rPr lang="en-GB" sz="3200" dirty="0">
                <a:solidFill>
                  <a:schemeClr val="tx1"/>
                </a:solidFill>
                <a:latin typeface="+mn-lt"/>
              </a:rPr>
              <a:t>TA – Teaching Assistants</a:t>
            </a:r>
          </a:p>
          <a:p>
            <a:r>
              <a:rPr lang="en-GB" sz="3200" dirty="0">
                <a:solidFill>
                  <a:schemeClr val="tx1"/>
                </a:solidFill>
                <a:latin typeface="+mn-lt"/>
              </a:rPr>
              <a:t>OSS – Other Supporting Staff (to include administrative, reception, cleaning, lunchtime, caretaking staff – this list is not exhaustive)</a:t>
            </a:r>
          </a:p>
          <a:p>
            <a:r>
              <a:rPr lang="en-GB" sz="3200" dirty="0">
                <a:solidFill>
                  <a:schemeClr val="tx1"/>
                </a:solidFill>
                <a:latin typeface="+mn-lt"/>
              </a:rPr>
              <a:t>TS – Temporary Staff</a:t>
            </a:r>
          </a:p>
          <a:p>
            <a:br>
              <a:rPr lang="en-GB" sz="800" dirty="0"/>
            </a:br>
            <a:endParaRPr lang="en-US" sz="800" dirty="0"/>
          </a:p>
        </p:txBody>
      </p:sp>
      <p:pic>
        <p:nvPicPr>
          <p:cNvPr id="7" name="Graphic 6" descr="House with solid fill">
            <a:hlinkClick r:id="" action="ppaction://noaction"/>
            <a:extLst>
              <a:ext uri="{FF2B5EF4-FFF2-40B4-BE49-F238E27FC236}">
                <a16:creationId xmlns:a16="http://schemas.microsoft.com/office/drawing/2014/main" id="{6EB457D2-CB9E-4421-9040-2811ECAA1424}"/>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152400" y="6161604"/>
            <a:ext cx="609600" cy="543996"/>
          </a:xfrm>
          <a:prstGeom prst="rect">
            <a:avLst/>
          </a:prstGeom>
        </p:spPr>
      </p:pic>
    </p:spTree>
    <p:extLst>
      <p:ext uri="{BB962C8B-B14F-4D97-AF65-F5344CB8AC3E}">
        <p14:creationId xmlns:p14="http://schemas.microsoft.com/office/powerpoint/2010/main" val="4264633819"/>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par>
                                <p:cTn id="8" presetID="10" presetClass="entr" presetSubtype="0" fill="hold" grpId="0" nodeType="withEffect">
                                  <p:stCondLst>
                                    <p:cond delay="500"/>
                                  </p:stCondLst>
                                  <p:iterate type="lt">
                                    <p:tmPct val="10000"/>
                                  </p:iterate>
                                  <p:childTnLst>
                                    <p:set>
                                      <p:cBhvr>
                                        <p:cTn id="9" dur="1" fill="hold">
                                          <p:stCondLst>
                                            <p:cond delay="0"/>
                                          </p:stCondLst>
                                        </p:cTn>
                                        <p:tgtEl>
                                          <p:spTgt spid="6"/>
                                        </p:tgtEl>
                                        <p:attrNameLst>
                                          <p:attrName>style.visibility</p:attrName>
                                        </p:attrNameLst>
                                      </p:cBhvr>
                                      <p:to>
                                        <p:strVal val="visible"/>
                                      </p:to>
                                    </p:set>
                                    <p:animEffect transition="in" filter="fade">
                                      <p:cBhvr>
                                        <p:cTn id="10" dur="4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6"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31DF12-5737-171A-C4A8-5563E75FD54E}"/>
              </a:ext>
            </a:extLst>
          </p:cNvPr>
          <p:cNvSpPr>
            <a:spLocks noGrp="1"/>
          </p:cNvSpPr>
          <p:nvPr>
            <p:ph type="title"/>
          </p:nvPr>
        </p:nvSpPr>
        <p:spPr>
          <a:xfrm>
            <a:off x="213702" y="5257799"/>
            <a:ext cx="8771340" cy="1600201"/>
          </a:xfrm>
        </p:spPr>
        <p:txBody>
          <a:bodyPr anchor="b">
            <a:normAutofit/>
          </a:bodyPr>
          <a:lstStyle/>
          <a:p>
            <a:r>
              <a:rPr lang="en-US" dirty="0"/>
              <a:t>Maintenance</a:t>
            </a:r>
          </a:p>
        </p:txBody>
      </p:sp>
      <p:graphicFrame>
        <p:nvGraphicFramePr>
          <p:cNvPr id="4" name="Content Placeholder 2">
            <a:extLst>
              <a:ext uri="{FF2B5EF4-FFF2-40B4-BE49-F238E27FC236}">
                <a16:creationId xmlns:a16="http://schemas.microsoft.com/office/drawing/2014/main" id="{328EDD94-3D0A-41AF-A368-73B1B9482BB3}"/>
              </a:ext>
            </a:extLst>
          </p:cNvPr>
          <p:cNvGraphicFramePr>
            <a:graphicFrameLocks/>
          </p:cNvGraphicFramePr>
          <p:nvPr>
            <p:extLst>
              <p:ext uri="{D42A27DB-BD31-4B8C-83A1-F6EECF244321}">
                <p14:modId xmlns:p14="http://schemas.microsoft.com/office/powerpoint/2010/main" val="670413988"/>
              </p:ext>
            </p:extLst>
          </p:nvPr>
        </p:nvGraphicFramePr>
        <p:xfrm>
          <a:off x="457200" y="457200"/>
          <a:ext cx="9677400" cy="4503772"/>
        </p:xfrm>
        <a:graphic>
          <a:graphicData uri="http://schemas.openxmlformats.org/drawingml/2006/table">
            <a:tbl>
              <a:tblPr firstRow="1" firstCol="1" bandRow="1">
                <a:tableStyleId>{5C22544A-7EE6-4342-B048-85BDC9FD1C3A}</a:tableStyleId>
              </a:tblPr>
              <a:tblGrid>
                <a:gridCol w="907694">
                  <a:extLst>
                    <a:ext uri="{9D8B030D-6E8A-4147-A177-3AD203B41FA5}">
                      <a16:colId xmlns:a16="http://schemas.microsoft.com/office/drawing/2014/main" val="1819286033"/>
                    </a:ext>
                  </a:extLst>
                </a:gridCol>
                <a:gridCol w="8769706">
                  <a:extLst>
                    <a:ext uri="{9D8B030D-6E8A-4147-A177-3AD203B41FA5}">
                      <a16:colId xmlns:a16="http://schemas.microsoft.com/office/drawing/2014/main" val="3051267397"/>
                    </a:ext>
                  </a:extLst>
                </a:gridCol>
              </a:tblGrid>
              <a:tr h="793763">
                <a:tc>
                  <a:txBody>
                    <a:bodyPr/>
                    <a:lstStyle/>
                    <a:p>
                      <a:pPr algn="ctr"/>
                      <a:r>
                        <a:rPr lang="en-GB" sz="1200" dirty="0">
                          <a:effectLst/>
                        </a:rPr>
                        <a:t>Aspect</a:t>
                      </a:r>
                      <a:endParaRPr lang="en-GB" sz="1200" dirty="0">
                        <a:effectLst/>
                        <a:latin typeface="Times New Roman" panose="02020603050405020304" pitchFamily="18" charset="0"/>
                        <a:ea typeface="Calibri" panose="020F0502020204030204" pitchFamily="34" charset="0"/>
                      </a:endParaRPr>
                    </a:p>
                  </a:txBody>
                  <a:tcPr marL="42016" marR="42016" marT="0" marB="0"/>
                </a:tc>
                <a:tc>
                  <a:txBody>
                    <a:bodyPr/>
                    <a:lstStyle/>
                    <a:p>
                      <a:pPr algn="ctr"/>
                      <a:r>
                        <a:rPr lang="en-GB" sz="2000" dirty="0">
                          <a:effectLst/>
                          <a:latin typeface="Times New Roman" panose="02020603050405020304" pitchFamily="18" charset="0"/>
                          <a:ea typeface="Calibri" panose="020F0502020204030204" pitchFamily="34" charset="0"/>
                        </a:rPr>
                        <a:t>To Maintain and continue to improve current practice.</a:t>
                      </a:r>
                    </a:p>
                  </a:txBody>
                  <a:tcPr marL="42016" marR="42016" marT="0" marB="0"/>
                </a:tc>
                <a:extLst>
                  <a:ext uri="{0D108BD9-81ED-4DB2-BD59-A6C34878D82A}">
                    <a16:rowId xmlns:a16="http://schemas.microsoft.com/office/drawing/2014/main" val="1968357073"/>
                  </a:ext>
                </a:extLst>
              </a:tr>
              <a:tr h="204105">
                <a:tc>
                  <a:txBody>
                    <a:bodyPr/>
                    <a:lstStyle/>
                    <a:p>
                      <a:r>
                        <a:rPr lang="en-GB" sz="800" dirty="0">
                          <a:effectLst/>
                        </a:rPr>
                        <a:t>Learning – Teaching and Curriculum</a:t>
                      </a:r>
                      <a:endParaRPr lang="en-GB" sz="800" dirty="0">
                        <a:effectLst/>
                        <a:latin typeface="Times New Roman" panose="02020603050405020304" pitchFamily="18" charset="0"/>
                        <a:ea typeface="Calibri" panose="020F0502020204030204" pitchFamily="34" charset="0"/>
                      </a:endParaRPr>
                    </a:p>
                  </a:txBody>
                  <a:tcPr marL="42016" marR="42016" marT="0" marB="0"/>
                </a:tc>
                <a:tc>
                  <a:txBody>
                    <a:bodyPr/>
                    <a:lstStyle/>
                    <a:p>
                      <a:r>
                        <a:rPr lang="en-GB" sz="800" dirty="0">
                          <a:effectLst/>
                        </a:rPr>
                        <a:t>Continue to ensure purposeful and authentic curriculum offer responsive to pupil voice.</a:t>
                      </a:r>
                    </a:p>
                    <a:p>
                      <a:r>
                        <a:rPr lang="en-GB" sz="800" dirty="0">
                          <a:effectLst/>
                        </a:rPr>
                        <a:t>Continue to promote love of reading and development of higher order reading skills through RWI, guided reading strategies and Empathy approach.</a:t>
                      </a:r>
                    </a:p>
                    <a:p>
                      <a:r>
                        <a:rPr lang="en-GB" sz="800" dirty="0">
                          <a:effectLst/>
                        </a:rPr>
                        <a:t>Continue to promote strong mathematics and numeracy teaching strategies, including White Rose, </a:t>
                      </a:r>
                      <a:r>
                        <a:rPr lang="en-GB" sz="800" dirty="0" err="1">
                          <a:effectLst/>
                        </a:rPr>
                        <a:t>MyMaths</a:t>
                      </a:r>
                      <a:r>
                        <a:rPr lang="en-GB" sz="800" dirty="0">
                          <a:effectLst/>
                        </a:rPr>
                        <a:t>, Numicon, problem solving and reasoning activities. </a:t>
                      </a:r>
                    </a:p>
                    <a:p>
                      <a:r>
                        <a:rPr lang="en-GB" sz="800" dirty="0">
                          <a:effectLst/>
                        </a:rPr>
                        <a:t>Continue to develop outdoor learning opportunities that encourage engagement, positive attitudes and cross-curricular learning.</a:t>
                      </a:r>
                    </a:p>
                    <a:p>
                      <a:r>
                        <a:rPr lang="en-GB" sz="800" dirty="0">
                          <a:effectLst/>
                        </a:rPr>
                        <a:t>Pupils and staff to continue to develop fluency and confidence when speaking, reading and writing Welsh.</a:t>
                      </a:r>
                    </a:p>
                    <a:p>
                      <a:r>
                        <a:rPr lang="en-GB" sz="800" dirty="0">
                          <a:effectLst/>
                        </a:rPr>
                        <a:t> </a:t>
                      </a:r>
                      <a:endParaRPr lang="en-GB" sz="800" dirty="0">
                        <a:effectLst/>
                        <a:latin typeface="Times New Roman" panose="02020603050405020304" pitchFamily="18" charset="0"/>
                        <a:ea typeface="Calibri" panose="020F0502020204030204" pitchFamily="34" charset="0"/>
                      </a:endParaRPr>
                    </a:p>
                  </a:txBody>
                  <a:tcPr marL="42016" marR="42016" marT="0" marB="0"/>
                </a:tc>
                <a:extLst>
                  <a:ext uri="{0D108BD9-81ED-4DB2-BD59-A6C34878D82A}">
                    <a16:rowId xmlns:a16="http://schemas.microsoft.com/office/drawing/2014/main" val="1706251851"/>
                  </a:ext>
                </a:extLst>
              </a:tr>
              <a:tr h="821652">
                <a:tc>
                  <a:txBody>
                    <a:bodyPr/>
                    <a:lstStyle/>
                    <a:p>
                      <a:r>
                        <a:rPr lang="en-GB" sz="800">
                          <a:effectLst/>
                        </a:rPr>
                        <a:t>Wellbeing /Care</a:t>
                      </a:r>
                      <a:endParaRPr lang="en-GB" sz="800">
                        <a:effectLst/>
                        <a:latin typeface="Times New Roman" panose="02020603050405020304" pitchFamily="18" charset="0"/>
                        <a:ea typeface="Calibri" panose="020F0502020204030204" pitchFamily="34" charset="0"/>
                      </a:endParaRPr>
                    </a:p>
                  </a:txBody>
                  <a:tcPr marL="42016" marR="42016" marT="0" marB="0"/>
                </a:tc>
                <a:tc>
                  <a:txBody>
                    <a:bodyPr/>
                    <a:lstStyle/>
                    <a:p>
                      <a:r>
                        <a:rPr lang="en-GB" sz="800" dirty="0">
                          <a:effectLst/>
                        </a:rPr>
                        <a:t>Continue to embed emotional and mental wellbeing provision</a:t>
                      </a:r>
                    </a:p>
                    <a:p>
                      <a:r>
                        <a:rPr lang="en-GB" sz="800" dirty="0">
                          <a:effectLst/>
                        </a:rPr>
                        <a:t>Continue to embed Pupil Voice – influencing planning through Epic planning and Pupil Voice groups involved in continuing to improve our school by monitoring and leading whole school projects.</a:t>
                      </a:r>
                    </a:p>
                    <a:p>
                      <a:r>
                        <a:rPr lang="en-GB" sz="800" dirty="0">
                          <a:effectLst/>
                        </a:rPr>
                        <a:t>Continue to embed tracking and assessment processes. </a:t>
                      </a:r>
                    </a:p>
                    <a:p>
                      <a:r>
                        <a:rPr lang="en-GB" sz="800" dirty="0">
                          <a:effectLst/>
                        </a:rPr>
                        <a:t>Continue to implement inclusive education and ALN strategies that support the progression of all pupils in line with the ALN Code. </a:t>
                      </a:r>
                    </a:p>
                    <a:p>
                      <a:r>
                        <a:rPr lang="en-GB" sz="800" dirty="0">
                          <a:effectLst/>
                        </a:rPr>
                        <a:t> </a:t>
                      </a:r>
                      <a:endParaRPr lang="en-GB" sz="800" dirty="0">
                        <a:effectLst/>
                        <a:latin typeface="Times New Roman" panose="02020603050405020304" pitchFamily="18" charset="0"/>
                        <a:ea typeface="Calibri" panose="020F0502020204030204" pitchFamily="34" charset="0"/>
                      </a:endParaRPr>
                    </a:p>
                  </a:txBody>
                  <a:tcPr marL="42016" marR="42016" marT="0" marB="0"/>
                </a:tc>
                <a:extLst>
                  <a:ext uri="{0D108BD9-81ED-4DB2-BD59-A6C34878D82A}">
                    <a16:rowId xmlns:a16="http://schemas.microsoft.com/office/drawing/2014/main" val="3442118969"/>
                  </a:ext>
                </a:extLst>
              </a:tr>
              <a:tr h="2156837">
                <a:tc>
                  <a:txBody>
                    <a:bodyPr/>
                    <a:lstStyle/>
                    <a:p>
                      <a:r>
                        <a:rPr lang="en-GB" sz="800">
                          <a:effectLst/>
                        </a:rPr>
                        <a:t>Leadership</a:t>
                      </a:r>
                      <a:endParaRPr lang="en-GB" sz="800">
                        <a:effectLst/>
                        <a:latin typeface="Times New Roman" panose="02020603050405020304" pitchFamily="18" charset="0"/>
                        <a:ea typeface="Calibri" panose="020F0502020204030204" pitchFamily="34" charset="0"/>
                      </a:endParaRPr>
                    </a:p>
                  </a:txBody>
                  <a:tcPr marL="42016" marR="42016" marT="0" marB="0"/>
                </a:tc>
                <a:tc>
                  <a:txBody>
                    <a:bodyPr/>
                    <a:lstStyle/>
                    <a:p>
                      <a:r>
                        <a:rPr lang="en-GB" sz="800" dirty="0">
                          <a:effectLst/>
                        </a:rPr>
                        <a:t>Continue to use SLO approach and reflective practice.</a:t>
                      </a:r>
                    </a:p>
                    <a:p>
                      <a:r>
                        <a:rPr lang="en-GB" sz="800" dirty="0">
                          <a:effectLst/>
                        </a:rPr>
                        <a:t>Continue with quality profession learning offer linked to school development priorities and professional development review.</a:t>
                      </a:r>
                    </a:p>
                    <a:p>
                      <a:pPr marL="0" marR="0" lvl="0" indent="0" algn="l" defTabSz="457200" rtl="0" eaLnBrk="1" fontAlgn="auto" latinLnBrk="0" hangingPunct="1">
                        <a:lnSpc>
                          <a:spcPct val="100000"/>
                        </a:lnSpc>
                        <a:spcBef>
                          <a:spcPts val="0"/>
                        </a:spcBef>
                        <a:spcAft>
                          <a:spcPts val="0"/>
                        </a:spcAft>
                        <a:buClrTx/>
                        <a:buSzTx/>
                        <a:buFontTx/>
                        <a:buNone/>
                        <a:tabLst/>
                        <a:defRPr/>
                      </a:pPr>
                      <a:r>
                        <a:rPr lang="en-US" sz="800" dirty="0">
                          <a:effectLst/>
                        </a:rPr>
                        <a:t>Continue to develop all staff as leaders – staff self-reflection using performance development review model, professional standards and CPD logs etc.  </a:t>
                      </a:r>
                      <a:endParaRPr lang="en-GB" sz="800" dirty="0">
                        <a:effectLst/>
                      </a:endParaRPr>
                    </a:p>
                    <a:p>
                      <a:r>
                        <a:rPr lang="en-GB" sz="800" dirty="0">
                          <a:effectLst/>
                        </a:rPr>
                        <a:t>Continue to mentor and induct new staff. </a:t>
                      </a:r>
                    </a:p>
                    <a:p>
                      <a:r>
                        <a:rPr lang="en-GB" sz="800" dirty="0">
                          <a:effectLst/>
                        </a:rPr>
                        <a:t>School to school work e.g. Enterprise and action research.</a:t>
                      </a:r>
                    </a:p>
                    <a:p>
                      <a:r>
                        <a:rPr lang="en-US" sz="800" dirty="0">
                          <a:effectLst/>
                        </a:rPr>
                        <a:t>Continue to refine self-evaluation processes – learning walks, book scrutiny and lesson studies to make accurate judgements and move teaching and learning from good to excellent with a focus on the difference made on outcomes for pupils.</a:t>
                      </a:r>
                      <a:endParaRPr lang="en-GB" sz="800" dirty="0">
                        <a:effectLst/>
                      </a:endParaRPr>
                    </a:p>
                    <a:p>
                      <a:r>
                        <a:rPr lang="en-GB" sz="800" dirty="0">
                          <a:effectLst/>
                        </a:rPr>
                        <a:t>Continue to develop role of parents in their children’s education through community focused schools approach e.g. workshops, parent support groups, community café, community bank etc. </a:t>
                      </a:r>
                    </a:p>
                    <a:p>
                      <a:r>
                        <a:rPr lang="en-GB" sz="800" dirty="0">
                          <a:effectLst/>
                        </a:rPr>
                        <a:t> </a:t>
                      </a:r>
                    </a:p>
                    <a:p>
                      <a:r>
                        <a:rPr lang="en-GB" sz="800" dirty="0">
                          <a:effectLst/>
                        </a:rPr>
                        <a:t> </a:t>
                      </a:r>
                    </a:p>
                    <a:p>
                      <a:r>
                        <a:rPr lang="en-GB" sz="800" dirty="0">
                          <a:effectLst/>
                        </a:rPr>
                        <a:t>Premises</a:t>
                      </a:r>
                    </a:p>
                    <a:p>
                      <a:r>
                        <a:rPr lang="en-GB" sz="800" dirty="0">
                          <a:effectLst/>
                        </a:rPr>
                        <a:t>Review current H&amp;S, safeguarding procedures to ensure they continue to meet requirements. </a:t>
                      </a:r>
                    </a:p>
                    <a:p>
                      <a:r>
                        <a:rPr lang="en-GB" sz="800" dirty="0">
                          <a:effectLst/>
                        </a:rPr>
                        <a:t>LA links with Lisa Collins (Safeguarding) /Adam Butler (H&amp;S).</a:t>
                      </a:r>
                    </a:p>
                    <a:p>
                      <a:r>
                        <a:rPr lang="en-GB" sz="800" dirty="0">
                          <a:effectLst/>
                        </a:rPr>
                        <a:t> </a:t>
                      </a:r>
                      <a:endParaRPr lang="en-GB" sz="800" dirty="0">
                        <a:effectLst/>
                        <a:latin typeface="Times New Roman" panose="02020603050405020304" pitchFamily="18" charset="0"/>
                        <a:ea typeface="Calibri" panose="020F0502020204030204" pitchFamily="34" charset="0"/>
                      </a:endParaRPr>
                    </a:p>
                  </a:txBody>
                  <a:tcPr marL="42016" marR="42016" marT="0" marB="0"/>
                </a:tc>
                <a:extLst>
                  <a:ext uri="{0D108BD9-81ED-4DB2-BD59-A6C34878D82A}">
                    <a16:rowId xmlns:a16="http://schemas.microsoft.com/office/drawing/2014/main" val="2725989653"/>
                  </a:ext>
                </a:extLst>
              </a:tr>
            </a:tbl>
          </a:graphicData>
        </a:graphic>
      </p:graphicFrame>
    </p:spTree>
    <p:extLst>
      <p:ext uri="{BB962C8B-B14F-4D97-AF65-F5344CB8AC3E}">
        <p14:creationId xmlns:p14="http://schemas.microsoft.com/office/powerpoint/2010/main" val="2676906691"/>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2FE306-BFEE-D74E-BAEF-F0D5D16EF5CF}"/>
              </a:ext>
            </a:extLst>
          </p:cNvPr>
          <p:cNvSpPr>
            <a:spLocks noGrp="1"/>
          </p:cNvSpPr>
          <p:nvPr>
            <p:ph type="title"/>
          </p:nvPr>
        </p:nvSpPr>
        <p:spPr>
          <a:xfrm>
            <a:off x="762000" y="533400"/>
            <a:ext cx="7196328" cy="624840"/>
          </a:xfrm>
        </p:spPr>
        <p:txBody>
          <a:bodyPr anchor="t">
            <a:normAutofit fontScale="90000"/>
          </a:bodyPr>
          <a:lstStyle/>
          <a:p>
            <a:r>
              <a:rPr lang="en-GB" sz="1800" b="1" dirty="0">
                <a:effectLst/>
                <a:latin typeface="Arial" panose="020B0604020202020204" pitchFamily="34" charset="0"/>
                <a:ea typeface="Calibri" panose="020F0502020204030204" pitchFamily="34" charset="0"/>
              </a:rPr>
              <a:t>The school improvement priorities for the 2 school years immediately proceeding from the current school year.</a:t>
            </a:r>
            <a:br>
              <a:rPr lang="en-GB" sz="1800" dirty="0">
                <a:effectLst/>
                <a:latin typeface="Times New Roman" panose="02020603050405020304" pitchFamily="18" charset="0"/>
                <a:ea typeface="Calibri" panose="020F0502020204030204" pitchFamily="34" charset="0"/>
              </a:rPr>
            </a:br>
            <a:endParaRPr lang="en-US" dirty="0"/>
          </a:p>
        </p:txBody>
      </p:sp>
      <p:graphicFrame>
        <p:nvGraphicFramePr>
          <p:cNvPr id="3" name="Content Placeholder 2">
            <a:extLst>
              <a:ext uri="{FF2B5EF4-FFF2-40B4-BE49-F238E27FC236}">
                <a16:creationId xmlns:a16="http://schemas.microsoft.com/office/drawing/2014/main" id="{0D0FBB47-F977-4811-A1E1-C1E7C6C4418D}"/>
              </a:ext>
            </a:extLst>
          </p:cNvPr>
          <p:cNvGraphicFramePr>
            <a:graphicFrameLocks noGrp="1"/>
          </p:cNvGraphicFramePr>
          <p:nvPr>
            <p:ph sz="quarter" idx="14"/>
          </p:nvPr>
        </p:nvGraphicFramePr>
        <p:xfrm>
          <a:off x="427892" y="1158631"/>
          <a:ext cx="8117428" cy="5402169"/>
        </p:xfrm>
        <a:graphic>
          <a:graphicData uri="http://schemas.openxmlformats.org/drawingml/2006/table">
            <a:tbl>
              <a:tblPr firstRow="1" firstCol="1" bandRow="1">
                <a:tableStyleId>{5C22544A-7EE6-4342-B048-85BDC9FD1C3A}</a:tableStyleId>
              </a:tblPr>
              <a:tblGrid>
                <a:gridCol w="692852">
                  <a:extLst>
                    <a:ext uri="{9D8B030D-6E8A-4147-A177-3AD203B41FA5}">
                      <a16:colId xmlns:a16="http://schemas.microsoft.com/office/drawing/2014/main" val="1819286033"/>
                    </a:ext>
                  </a:extLst>
                </a:gridCol>
                <a:gridCol w="3712288">
                  <a:extLst>
                    <a:ext uri="{9D8B030D-6E8A-4147-A177-3AD203B41FA5}">
                      <a16:colId xmlns:a16="http://schemas.microsoft.com/office/drawing/2014/main" val="3051267397"/>
                    </a:ext>
                  </a:extLst>
                </a:gridCol>
                <a:gridCol w="3712288">
                  <a:extLst>
                    <a:ext uri="{9D8B030D-6E8A-4147-A177-3AD203B41FA5}">
                      <a16:colId xmlns:a16="http://schemas.microsoft.com/office/drawing/2014/main" val="1246483938"/>
                    </a:ext>
                  </a:extLst>
                </a:gridCol>
              </a:tblGrid>
              <a:tr h="336563">
                <a:tc>
                  <a:txBody>
                    <a:bodyPr/>
                    <a:lstStyle/>
                    <a:p>
                      <a:pPr algn="ctr"/>
                      <a:r>
                        <a:rPr lang="en-GB" sz="1200" dirty="0">
                          <a:effectLst/>
                        </a:rPr>
                        <a:t>Aspect</a:t>
                      </a:r>
                      <a:endParaRPr lang="en-GB" sz="1200" dirty="0">
                        <a:effectLst/>
                        <a:latin typeface="Times New Roman" panose="02020603050405020304" pitchFamily="18" charset="0"/>
                        <a:ea typeface="Calibri" panose="020F0502020204030204" pitchFamily="34" charset="0"/>
                      </a:endParaRPr>
                    </a:p>
                  </a:txBody>
                  <a:tcPr marL="42016" marR="42016" marT="0" marB="0"/>
                </a:tc>
                <a:tc>
                  <a:txBody>
                    <a:bodyPr/>
                    <a:lstStyle/>
                    <a:p>
                      <a:pPr algn="ctr"/>
                      <a:r>
                        <a:rPr lang="en-GB" sz="2000" dirty="0">
                          <a:effectLst/>
                        </a:rPr>
                        <a:t>YEAR 1</a:t>
                      </a:r>
                      <a:endParaRPr lang="en-GB" sz="2000" dirty="0">
                        <a:effectLst/>
                        <a:latin typeface="Times New Roman" panose="02020603050405020304" pitchFamily="18" charset="0"/>
                        <a:ea typeface="Calibri" panose="020F0502020204030204" pitchFamily="34" charset="0"/>
                      </a:endParaRPr>
                    </a:p>
                  </a:txBody>
                  <a:tcPr marL="42016" marR="42016" marT="0" marB="0"/>
                </a:tc>
                <a:tc>
                  <a:txBody>
                    <a:bodyPr/>
                    <a:lstStyle/>
                    <a:p>
                      <a:pPr algn="ctr"/>
                      <a:r>
                        <a:rPr lang="en-GB" sz="2000" dirty="0">
                          <a:effectLst/>
                        </a:rPr>
                        <a:t>YEAR 2</a:t>
                      </a:r>
                      <a:endParaRPr lang="en-GB" sz="2000" dirty="0">
                        <a:effectLst/>
                        <a:latin typeface="Times New Roman" panose="02020603050405020304" pitchFamily="18" charset="0"/>
                        <a:ea typeface="Calibri" panose="020F0502020204030204" pitchFamily="34" charset="0"/>
                      </a:endParaRPr>
                    </a:p>
                  </a:txBody>
                  <a:tcPr marL="42016" marR="42016" marT="0" marB="0"/>
                </a:tc>
                <a:extLst>
                  <a:ext uri="{0D108BD9-81ED-4DB2-BD59-A6C34878D82A}">
                    <a16:rowId xmlns:a16="http://schemas.microsoft.com/office/drawing/2014/main" val="1968357073"/>
                  </a:ext>
                </a:extLst>
              </a:tr>
              <a:tr h="1027065">
                <a:tc>
                  <a:txBody>
                    <a:bodyPr/>
                    <a:lstStyle/>
                    <a:p>
                      <a:r>
                        <a:rPr lang="en-GB" sz="800">
                          <a:effectLst/>
                        </a:rPr>
                        <a:t>Learning – Teaching and Curriculum</a:t>
                      </a:r>
                      <a:endParaRPr lang="en-GB" sz="800">
                        <a:effectLst/>
                        <a:latin typeface="Times New Roman" panose="02020603050405020304" pitchFamily="18" charset="0"/>
                        <a:ea typeface="Calibri" panose="020F0502020204030204" pitchFamily="34" charset="0"/>
                      </a:endParaRPr>
                    </a:p>
                  </a:txBody>
                  <a:tcPr marL="42016" marR="42016" marT="0" marB="0"/>
                </a:tc>
                <a:tc>
                  <a:txBody>
                    <a:bodyPr/>
                    <a:lstStyle/>
                    <a:p>
                      <a:r>
                        <a:rPr lang="en-GB" sz="800">
                          <a:effectLst/>
                        </a:rPr>
                        <a:t>Continue to ensure purposeful curriculum planning.</a:t>
                      </a:r>
                    </a:p>
                    <a:p>
                      <a:pPr lvl="0">
                        <a:buNone/>
                      </a:pPr>
                      <a:r>
                        <a:rPr lang="en-GB" sz="800" b="0" i="0" u="none" strike="noStrike" noProof="0" dirty="0">
                          <a:solidFill>
                            <a:srgbClr val="000000"/>
                          </a:solidFill>
                          <a:effectLst/>
                          <a:latin typeface="Century Gothic"/>
                        </a:rPr>
                        <a:t>Continue to enhance pupil engagement and independence, ensuring the appropriate level of challenge. </a:t>
                      </a:r>
                      <a:endParaRPr lang="en-GB" dirty="0"/>
                    </a:p>
                    <a:p>
                      <a:r>
                        <a:rPr lang="en-GB" sz="800" dirty="0">
                          <a:effectLst/>
                        </a:rPr>
                        <a:t>Continue to work with the Cluster developing a shared understanding of progression and assessment procedures across the </a:t>
                      </a:r>
                      <a:r>
                        <a:rPr lang="en-GB" sz="800" dirty="0" err="1">
                          <a:effectLst/>
                        </a:rPr>
                        <a:t>AoLEs</a:t>
                      </a:r>
                      <a:r>
                        <a:rPr lang="en-GB" sz="800" dirty="0">
                          <a:effectLst/>
                        </a:rPr>
                        <a:t> and DCF. </a:t>
                      </a:r>
                    </a:p>
                    <a:p>
                      <a:r>
                        <a:rPr lang="en-GB" sz="800" dirty="0">
                          <a:effectLst/>
                        </a:rPr>
                        <a:t>Continue to increase learner confidence with Welsh oracy, reading and writing.</a:t>
                      </a:r>
                    </a:p>
                    <a:p>
                      <a:r>
                        <a:rPr lang="en-GB" sz="800">
                          <a:effectLst/>
                        </a:rPr>
                        <a:t>Continue to develop Pupil Voice to promote continued independent learning.</a:t>
                      </a:r>
                    </a:p>
                    <a:p>
                      <a:r>
                        <a:rPr lang="en-GB" sz="800" dirty="0">
                          <a:effectLst/>
                        </a:rPr>
                        <a:t>Continue to develop outdoor learning opportunities that encourage engagement, positive attitudes and cross-curricular learning.</a:t>
                      </a:r>
                    </a:p>
                    <a:p>
                      <a:endParaRPr lang="en-GB" sz="800">
                        <a:effectLst/>
                        <a:latin typeface="Times New Roman" panose="02020603050405020304" pitchFamily="18" charset="0"/>
                        <a:ea typeface="Calibri" panose="020F0502020204030204" pitchFamily="34" charset="0"/>
                      </a:endParaRPr>
                    </a:p>
                  </a:txBody>
                  <a:tcPr marL="42016" marR="42016" marT="0" marB="0"/>
                </a:tc>
                <a:tc>
                  <a:txBody>
                    <a:bodyPr/>
                    <a:lstStyle/>
                    <a:p>
                      <a:r>
                        <a:rPr lang="en-GB" sz="800" dirty="0">
                          <a:effectLst/>
                        </a:rPr>
                        <a:t>Continue to refine and embed the curriculum offer.</a:t>
                      </a:r>
                    </a:p>
                    <a:p>
                      <a:r>
                        <a:rPr lang="en-GB" sz="800" dirty="0">
                          <a:effectLst/>
                        </a:rPr>
                        <a:t>Continue to enhance pupil engagement and independence, ensuring the appropriate level of challenge. </a:t>
                      </a:r>
                    </a:p>
                    <a:p>
                      <a:r>
                        <a:rPr lang="en-GB" sz="800" dirty="0">
                          <a:effectLst/>
                        </a:rPr>
                        <a:t>Continue to raise pupil standards with effective teaching and learning across the school. </a:t>
                      </a:r>
                    </a:p>
                    <a:p>
                      <a:endParaRPr lang="en-GB" sz="800" dirty="0">
                        <a:effectLst/>
                        <a:latin typeface="Times New Roman" panose="02020603050405020304" pitchFamily="18" charset="0"/>
                        <a:ea typeface="Calibri" panose="020F0502020204030204" pitchFamily="34" charset="0"/>
                      </a:endParaRPr>
                    </a:p>
                  </a:txBody>
                  <a:tcPr marL="42016" marR="42016" marT="0" marB="0"/>
                </a:tc>
                <a:extLst>
                  <a:ext uri="{0D108BD9-81ED-4DB2-BD59-A6C34878D82A}">
                    <a16:rowId xmlns:a16="http://schemas.microsoft.com/office/drawing/2014/main" val="1706251851"/>
                  </a:ext>
                </a:extLst>
              </a:tr>
              <a:tr h="1164166">
                <a:tc>
                  <a:txBody>
                    <a:bodyPr/>
                    <a:lstStyle/>
                    <a:p>
                      <a:r>
                        <a:rPr lang="en-GB" sz="800">
                          <a:effectLst/>
                        </a:rPr>
                        <a:t>Wellbeing /Care</a:t>
                      </a:r>
                      <a:endParaRPr lang="en-GB" sz="800">
                        <a:effectLst/>
                        <a:latin typeface="Times New Roman" panose="02020603050405020304" pitchFamily="18" charset="0"/>
                        <a:ea typeface="Calibri" panose="020F0502020204030204" pitchFamily="34" charset="0"/>
                      </a:endParaRPr>
                    </a:p>
                  </a:txBody>
                  <a:tcPr marL="42016" marR="42016" marT="0" marB="0"/>
                </a:tc>
                <a:tc>
                  <a:txBody>
                    <a:bodyPr/>
                    <a:lstStyle/>
                    <a:p>
                      <a:r>
                        <a:rPr lang="en-GB" sz="800">
                          <a:effectLst/>
                        </a:rPr>
                        <a:t>Embed emotional and mental wellbeing provision.</a:t>
                      </a:r>
                    </a:p>
                    <a:p>
                      <a:pPr lvl="0">
                        <a:buNone/>
                      </a:pPr>
                      <a:r>
                        <a:rPr lang="en-GB" sz="800" dirty="0">
                          <a:effectLst/>
                        </a:rPr>
                        <a:t>Continue to improve </a:t>
                      </a:r>
                      <a:r>
                        <a:rPr lang="en-GB" sz="800">
                          <a:effectLst/>
                        </a:rPr>
                        <a:t>attendance. </a:t>
                      </a:r>
                      <a:endParaRPr lang="en-GB" sz="800" dirty="0">
                        <a:effectLst/>
                      </a:endParaRPr>
                    </a:p>
                    <a:p>
                      <a:r>
                        <a:rPr lang="en-GB" sz="800">
                          <a:effectLst/>
                        </a:rPr>
                        <a:t>Continue to embed Pupil Voice – influencing planning through Epic planning and Pupil Voice groups involved in continuing to improve our school by monitoring and leading whole school projects.</a:t>
                      </a:r>
                    </a:p>
                    <a:p>
                      <a:r>
                        <a:rPr lang="en-GB" sz="800">
                          <a:effectLst/>
                        </a:rPr>
                        <a:t>Continue to embed tracking and assessment processes. </a:t>
                      </a:r>
                    </a:p>
                    <a:p>
                      <a:r>
                        <a:rPr lang="en-GB" sz="800">
                          <a:effectLst/>
                        </a:rPr>
                        <a:t>Continue to improve levels of attendance.</a:t>
                      </a:r>
                    </a:p>
                    <a:p>
                      <a:r>
                        <a:rPr lang="en-GB" sz="800" dirty="0">
                          <a:effectLst/>
                        </a:rPr>
                        <a:t>Continue to offer an inclusive school with strategies to support inclusive education and ALN provision.  </a:t>
                      </a:r>
                    </a:p>
                  </a:txBody>
                  <a:tcPr marL="42016" marR="42016" marT="0" marB="0"/>
                </a:tc>
                <a:tc>
                  <a:txBody>
                    <a:bodyPr/>
                    <a:lstStyle/>
                    <a:p>
                      <a:r>
                        <a:rPr lang="en-GB" sz="800" dirty="0">
                          <a:effectLst/>
                        </a:rPr>
                        <a:t>Continue to reflect on and improve our emotional and mental wellbeing provision. </a:t>
                      </a:r>
                    </a:p>
                    <a:p>
                      <a:pPr lvl="0">
                        <a:buNone/>
                      </a:pPr>
                      <a:r>
                        <a:rPr lang="en-GB" sz="800" b="0" i="0" u="none" strike="noStrike" noProof="0">
                          <a:solidFill>
                            <a:srgbClr val="000000"/>
                          </a:solidFill>
                          <a:effectLst/>
                          <a:latin typeface="Century Gothic"/>
                        </a:rPr>
                        <a:t>Continue to improve attendance. </a:t>
                      </a:r>
                      <a:endParaRPr lang="en-GB"/>
                    </a:p>
                    <a:p>
                      <a:r>
                        <a:rPr lang="en-GB" sz="800" dirty="0">
                          <a:effectLst/>
                        </a:rPr>
                        <a:t>Continue to ensure pupil voice is firmly embedded.</a:t>
                      </a:r>
                    </a:p>
                    <a:p>
                      <a:r>
                        <a:rPr lang="en-GB" sz="800" dirty="0">
                          <a:effectLst/>
                        </a:rPr>
                        <a:t>Continue to embed ALN provision to meet the needs of all pupils. </a:t>
                      </a:r>
                    </a:p>
                    <a:p>
                      <a:endParaRPr lang="en-GB" sz="800" dirty="0">
                        <a:effectLst/>
                      </a:endParaRPr>
                    </a:p>
                    <a:p>
                      <a:endParaRPr lang="en-GB" sz="800" dirty="0">
                        <a:effectLst/>
                        <a:latin typeface="Times New Roman" panose="02020603050405020304" pitchFamily="18" charset="0"/>
                        <a:ea typeface="Calibri" panose="020F0502020204030204" pitchFamily="34" charset="0"/>
                      </a:endParaRPr>
                    </a:p>
                  </a:txBody>
                  <a:tcPr marL="42016" marR="42016" marT="0" marB="0"/>
                </a:tc>
                <a:extLst>
                  <a:ext uri="{0D108BD9-81ED-4DB2-BD59-A6C34878D82A}">
                    <a16:rowId xmlns:a16="http://schemas.microsoft.com/office/drawing/2014/main" val="3442118969"/>
                  </a:ext>
                </a:extLst>
              </a:tr>
              <a:tr h="2156837">
                <a:tc>
                  <a:txBody>
                    <a:bodyPr/>
                    <a:lstStyle/>
                    <a:p>
                      <a:r>
                        <a:rPr lang="en-GB" sz="800">
                          <a:effectLst/>
                        </a:rPr>
                        <a:t>Leadership</a:t>
                      </a:r>
                      <a:endParaRPr lang="en-GB" sz="800">
                        <a:effectLst/>
                        <a:latin typeface="Times New Roman" panose="02020603050405020304" pitchFamily="18" charset="0"/>
                        <a:ea typeface="Calibri" panose="020F0502020204030204" pitchFamily="34" charset="0"/>
                      </a:endParaRPr>
                    </a:p>
                  </a:txBody>
                  <a:tcPr marL="42016" marR="42016" marT="0" marB="0"/>
                </a:tc>
                <a:tc>
                  <a:txBody>
                    <a:bodyPr/>
                    <a:lstStyle/>
                    <a:p>
                      <a:r>
                        <a:rPr lang="en-GB" sz="800" dirty="0">
                          <a:effectLst/>
                        </a:rPr>
                        <a:t>Continue to ensure self-evaluation focuses on the difference made to outcomes for </a:t>
                      </a:r>
                      <a:r>
                        <a:rPr lang="en-GB" sz="800">
                          <a:effectLst/>
                        </a:rPr>
                        <a:t>pupils.</a:t>
                      </a:r>
                      <a:endParaRPr lang="en-US"/>
                    </a:p>
                    <a:p>
                      <a:pPr lvl="0">
                        <a:buNone/>
                      </a:pPr>
                      <a:r>
                        <a:rPr lang="en-GB" sz="800">
                          <a:effectLst/>
                        </a:rPr>
                        <a:t>Continue</a:t>
                      </a:r>
                      <a:r>
                        <a:rPr lang="en-GB" sz="800" dirty="0">
                          <a:effectLst/>
                        </a:rPr>
                        <a:t> to use SLO approach and reflective practice.</a:t>
                      </a:r>
                    </a:p>
                    <a:p>
                      <a:r>
                        <a:rPr lang="en-GB" sz="800">
                          <a:effectLst/>
                        </a:rPr>
                        <a:t>Continue to offer quality PL </a:t>
                      </a:r>
                    </a:p>
                    <a:p>
                      <a:r>
                        <a:rPr lang="en-GB" sz="800" dirty="0">
                          <a:effectLst/>
                        </a:rPr>
                        <a:t>Continue to mentor and induct new staff. </a:t>
                      </a:r>
                    </a:p>
                    <a:p>
                      <a:r>
                        <a:rPr lang="en-GB" sz="800" dirty="0">
                          <a:effectLst/>
                        </a:rPr>
                        <a:t>School to school work e.g. Enterprise and action research.</a:t>
                      </a:r>
                    </a:p>
                    <a:p>
                      <a:r>
                        <a:rPr lang="en-US" sz="800" dirty="0">
                          <a:effectLst/>
                        </a:rPr>
                        <a:t>Continue to refine self-evaluation processes – learning walks, book scrutiny and lesson studies to make accurate judgements and move teaching and learning from good to excellent.</a:t>
                      </a:r>
                      <a:endParaRPr lang="en-GB" sz="800" dirty="0">
                        <a:effectLst/>
                      </a:endParaRPr>
                    </a:p>
                    <a:p>
                      <a:r>
                        <a:rPr lang="en-US" sz="800">
                          <a:effectLst/>
                        </a:rPr>
                        <a:t>Continue to develop all staff as leaders – staff self-reflection using performance development review model, professional standards and CPD logs etc.  </a:t>
                      </a:r>
                      <a:endParaRPr lang="en-GB" sz="800">
                        <a:effectLst/>
                      </a:endParaRPr>
                    </a:p>
                    <a:p>
                      <a:r>
                        <a:rPr lang="en-GB" sz="800">
                          <a:effectLst/>
                        </a:rPr>
                        <a:t>Continue to develop role of parents in their children’s education through e.g. workshops, parent support groups etc. </a:t>
                      </a:r>
                    </a:p>
                    <a:p>
                      <a:pPr lvl="0">
                        <a:buNone/>
                      </a:pPr>
                      <a:endParaRPr lang="en-GB" sz="800" dirty="0">
                        <a:effectLst/>
                      </a:endParaRPr>
                    </a:p>
                    <a:p>
                      <a:r>
                        <a:rPr lang="en-GB" sz="800">
                          <a:effectLst/>
                        </a:rPr>
                        <a:t>Premises</a:t>
                      </a:r>
                    </a:p>
                    <a:p>
                      <a:r>
                        <a:rPr lang="en-GB" sz="800">
                          <a:effectLst/>
                        </a:rPr>
                        <a:t>Review current H&amp;S, safeguarding procedures to ensure they continue to meet requirements. </a:t>
                      </a:r>
                    </a:p>
                    <a:p>
                      <a:r>
                        <a:rPr lang="en-GB" sz="800">
                          <a:effectLst/>
                        </a:rPr>
                        <a:t>LA links with Lisa Collins (Safeguarding) /Adam Butler (H&amp;S).</a:t>
                      </a:r>
                    </a:p>
                    <a:p>
                      <a:endParaRPr lang="en-GB" sz="800" dirty="0">
                        <a:effectLst/>
                        <a:latin typeface="Times New Roman" panose="02020603050405020304" pitchFamily="18" charset="0"/>
                        <a:ea typeface="Calibri" panose="020F0502020204030204" pitchFamily="34" charset="0"/>
                      </a:endParaRPr>
                    </a:p>
                  </a:txBody>
                  <a:tcPr marL="42016" marR="42016" marT="0" marB="0"/>
                </a:tc>
                <a:tc>
                  <a:txBody>
                    <a:bodyPr/>
                    <a:lstStyle/>
                    <a:p>
                      <a:pPr lvl="0">
                        <a:buNone/>
                      </a:pPr>
                      <a:r>
                        <a:rPr lang="en-GB" sz="800" b="0" i="0" u="none" strike="noStrike" noProof="0">
                          <a:solidFill>
                            <a:srgbClr val="000000"/>
                          </a:solidFill>
                          <a:effectLst/>
                          <a:latin typeface="Century Gothic"/>
                        </a:rPr>
                        <a:t>Continue to ensure self-evaluation focuses on the difference made to outcomes for pupils.</a:t>
                      </a:r>
                      <a:endParaRPr lang="en-US"/>
                    </a:p>
                    <a:p>
                      <a:pPr lvl="0">
                        <a:buNone/>
                      </a:pPr>
                      <a:r>
                        <a:rPr lang="en-GB" sz="800" dirty="0">
                          <a:effectLst/>
                        </a:rPr>
                        <a:t>Continue to drive the school forward ensuring high standards and expectations for all.</a:t>
                      </a:r>
                    </a:p>
                    <a:p>
                      <a:r>
                        <a:rPr lang="en-GB" sz="800" dirty="0">
                          <a:effectLst/>
                        </a:rPr>
                        <a:t>Continue to foster positive parental engagement e.g. support/ information/groups/attendance etc.</a:t>
                      </a:r>
                    </a:p>
                    <a:p>
                      <a:r>
                        <a:rPr lang="en-GB" sz="800" dirty="0">
                          <a:effectLst/>
                        </a:rPr>
                        <a:t>Continue to develop professional learning offer and action research approach that impacts on standards.</a:t>
                      </a:r>
                    </a:p>
                    <a:p>
                      <a:endParaRPr lang="en-GB" sz="800" dirty="0">
                        <a:effectLst/>
                      </a:endParaRPr>
                    </a:p>
                    <a:p>
                      <a:endParaRPr lang="en-GB" sz="800" dirty="0">
                        <a:effectLst/>
                      </a:endParaRPr>
                    </a:p>
                    <a:p>
                      <a:endParaRPr lang="en-GB" sz="800" dirty="0">
                        <a:effectLst/>
                      </a:endParaRPr>
                    </a:p>
                    <a:p>
                      <a:endParaRPr lang="en-GB" sz="800" dirty="0">
                        <a:effectLst/>
                      </a:endParaRPr>
                    </a:p>
                    <a:p>
                      <a:endParaRPr lang="en-GB" sz="800" dirty="0">
                        <a:effectLst/>
                      </a:endParaRPr>
                    </a:p>
                    <a:p>
                      <a:endParaRPr lang="en-GB" sz="800" dirty="0">
                        <a:effectLst/>
                      </a:endParaRPr>
                    </a:p>
                    <a:p>
                      <a:endParaRPr lang="en-GB" sz="800" dirty="0">
                        <a:effectLst/>
                      </a:endParaRPr>
                    </a:p>
                    <a:p>
                      <a:r>
                        <a:rPr lang="en-GB" sz="800" dirty="0">
                          <a:effectLst/>
                        </a:rPr>
                        <a:t>Premises</a:t>
                      </a:r>
                    </a:p>
                    <a:p>
                      <a:r>
                        <a:rPr lang="en-GB" sz="800" dirty="0">
                          <a:effectLst/>
                        </a:rPr>
                        <a:t>Continue to review current H&amp;S, safeguarding procedures to ensure that they continue to meet requirements. </a:t>
                      </a:r>
                    </a:p>
                    <a:p>
                      <a:endParaRPr lang="en-GB" sz="800" dirty="0">
                        <a:effectLst/>
                        <a:latin typeface="Times New Roman" panose="02020603050405020304" pitchFamily="18" charset="0"/>
                        <a:ea typeface="Calibri" panose="020F0502020204030204" pitchFamily="34" charset="0"/>
                      </a:endParaRPr>
                    </a:p>
                  </a:txBody>
                  <a:tcPr marL="42016" marR="42016" marT="0" marB="0"/>
                </a:tc>
                <a:extLst>
                  <a:ext uri="{0D108BD9-81ED-4DB2-BD59-A6C34878D82A}">
                    <a16:rowId xmlns:a16="http://schemas.microsoft.com/office/drawing/2014/main" val="2725989653"/>
                  </a:ext>
                </a:extLst>
              </a:tr>
            </a:tbl>
          </a:graphicData>
        </a:graphic>
      </p:graphicFrame>
      <p:pic>
        <p:nvPicPr>
          <p:cNvPr id="5" name="Content Placeholder 4" descr="Two ladies having discussion regarding business income beside laptop">
            <a:extLst>
              <a:ext uri="{FF2B5EF4-FFF2-40B4-BE49-F238E27FC236}">
                <a16:creationId xmlns:a16="http://schemas.microsoft.com/office/drawing/2014/main" id="{C984B9B3-CCB4-44BF-8DF5-4FF1A1D82158}"/>
              </a:ext>
            </a:extLst>
          </p:cNvPr>
          <p:cNvPicPr>
            <a:picLocks noGrp="1" noChangeAspect="1"/>
          </p:cNvPicPr>
          <p:nvPr>
            <p:ph type="pic" sz="quarter" idx="15"/>
          </p:nvPr>
        </p:nvPicPr>
        <p:blipFill>
          <a:blip r:embed="rId3"/>
          <a:srcRect l="30889" r="30889"/>
          <a:stretch>
            <a:fillRect/>
          </a:stretch>
        </p:blipFill>
        <p:spPr/>
      </p:pic>
      <p:pic>
        <p:nvPicPr>
          <p:cNvPr id="6" name="Graphic 5" descr="House with solid fill">
            <a:hlinkClick r:id="" action="ppaction://noaction"/>
            <a:extLst>
              <a:ext uri="{FF2B5EF4-FFF2-40B4-BE49-F238E27FC236}">
                <a16:creationId xmlns:a16="http://schemas.microsoft.com/office/drawing/2014/main" id="{ED4E4072-BF22-47AB-A387-5F94BDA5A614}"/>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8048958" y="573822"/>
            <a:ext cx="609600" cy="543996"/>
          </a:xfrm>
          <a:prstGeom prst="rect">
            <a:avLst/>
          </a:prstGeom>
        </p:spPr>
      </p:pic>
    </p:spTree>
    <p:extLst>
      <p:ext uri="{BB962C8B-B14F-4D97-AF65-F5344CB8AC3E}">
        <p14:creationId xmlns:p14="http://schemas.microsoft.com/office/powerpoint/2010/main" val="24958302"/>
      </p:ext>
    </p:extLst>
  </p:cSld>
  <p:clrMapOvr>
    <a:masterClrMapping/>
  </p:clrMapOvr>
  <p:transition>
    <p:fade/>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BB9675-B62A-F2EE-1DC9-6435E00BA4AA}"/>
              </a:ext>
            </a:extLst>
          </p:cNvPr>
          <p:cNvSpPr>
            <a:spLocks noGrp="1"/>
          </p:cNvSpPr>
          <p:nvPr>
            <p:ph type="title"/>
          </p:nvPr>
        </p:nvSpPr>
        <p:spPr>
          <a:xfrm>
            <a:off x="762000" y="224297"/>
            <a:ext cx="7196328" cy="690103"/>
          </a:xfrm>
        </p:spPr>
        <p:txBody>
          <a:bodyPr anchor="t">
            <a:normAutofit/>
          </a:bodyPr>
          <a:lstStyle/>
          <a:p>
            <a:r>
              <a:rPr lang="en-US" sz="2400" dirty="0"/>
              <a:t>Ongoing Background Activities</a:t>
            </a:r>
          </a:p>
        </p:txBody>
      </p:sp>
      <p:graphicFrame>
        <p:nvGraphicFramePr>
          <p:cNvPr id="7" name="Content Placeholder 6">
            <a:extLst>
              <a:ext uri="{FF2B5EF4-FFF2-40B4-BE49-F238E27FC236}">
                <a16:creationId xmlns:a16="http://schemas.microsoft.com/office/drawing/2014/main" id="{46FDA3ED-8F1A-447C-93ED-C9463AA13644}"/>
              </a:ext>
            </a:extLst>
          </p:cNvPr>
          <p:cNvGraphicFramePr>
            <a:graphicFrameLocks noGrp="1"/>
          </p:cNvGraphicFramePr>
          <p:nvPr>
            <p:ph sz="quarter" idx="14"/>
          </p:nvPr>
        </p:nvGraphicFramePr>
        <p:xfrm>
          <a:off x="264693" y="917307"/>
          <a:ext cx="8259359" cy="5782628"/>
        </p:xfrm>
        <a:graphic>
          <a:graphicData uri="http://schemas.openxmlformats.org/drawingml/2006/table">
            <a:tbl>
              <a:tblPr firstRow="1" firstCol="1" lastRow="1" lastCol="1" bandRow="1" bandCol="1">
                <a:tableStyleId>{5C22544A-7EE6-4342-B048-85BDC9FD1C3A}</a:tableStyleId>
              </a:tblPr>
              <a:tblGrid>
                <a:gridCol w="3253874">
                  <a:extLst>
                    <a:ext uri="{9D8B030D-6E8A-4147-A177-3AD203B41FA5}">
                      <a16:colId xmlns:a16="http://schemas.microsoft.com/office/drawing/2014/main" val="264269043"/>
                    </a:ext>
                  </a:extLst>
                </a:gridCol>
                <a:gridCol w="1668122">
                  <a:extLst>
                    <a:ext uri="{9D8B030D-6E8A-4147-A177-3AD203B41FA5}">
                      <a16:colId xmlns:a16="http://schemas.microsoft.com/office/drawing/2014/main" val="2155538220"/>
                    </a:ext>
                  </a:extLst>
                </a:gridCol>
                <a:gridCol w="1907946">
                  <a:extLst>
                    <a:ext uri="{9D8B030D-6E8A-4147-A177-3AD203B41FA5}">
                      <a16:colId xmlns:a16="http://schemas.microsoft.com/office/drawing/2014/main" val="2025268099"/>
                    </a:ext>
                  </a:extLst>
                </a:gridCol>
                <a:gridCol w="1429417">
                  <a:extLst>
                    <a:ext uri="{9D8B030D-6E8A-4147-A177-3AD203B41FA5}">
                      <a16:colId xmlns:a16="http://schemas.microsoft.com/office/drawing/2014/main" val="4241261029"/>
                    </a:ext>
                  </a:extLst>
                </a:gridCol>
              </a:tblGrid>
              <a:tr h="186214">
                <a:tc>
                  <a:txBody>
                    <a:bodyPr/>
                    <a:lstStyle/>
                    <a:p>
                      <a:pPr algn="just"/>
                      <a:r>
                        <a:rPr lang="en-GB" sz="900" dirty="0">
                          <a:effectLst/>
                        </a:rPr>
                        <a:t>TARGET</a:t>
                      </a:r>
                      <a:endParaRPr lang="en-GB" sz="900" dirty="0">
                        <a:effectLst/>
                        <a:latin typeface="Times New Roman" panose="02020603050405020304" pitchFamily="18" charset="0"/>
                        <a:ea typeface="Calibri" panose="020F0502020204030204" pitchFamily="34" charset="0"/>
                      </a:endParaRPr>
                    </a:p>
                  </a:txBody>
                  <a:tcPr marL="49506" marR="49506" marT="0" marB="0"/>
                </a:tc>
                <a:tc>
                  <a:txBody>
                    <a:bodyPr/>
                    <a:lstStyle/>
                    <a:p>
                      <a:pPr algn="just"/>
                      <a:r>
                        <a:rPr lang="en-GB" sz="900">
                          <a:effectLst/>
                        </a:rPr>
                        <a:t>TIMESCALE</a:t>
                      </a:r>
                      <a:endParaRPr lang="en-GB" sz="900">
                        <a:effectLst/>
                        <a:latin typeface="Times New Roman" panose="02020603050405020304" pitchFamily="18" charset="0"/>
                        <a:ea typeface="Calibri" panose="020F0502020204030204" pitchFamily="34" charset="0"/>
                      </a:endParaRPr>
                    </a:p>
                  </a:txBody>
                  <a:tcPr marL="49506" marR="49506" marT="0" marB="0"/>
                </a:tc>
                <a:tc>
                  <a:txBody>
                    <a:bodyPr/>
                    <a:lstStyle/>
                    <a:p>
                      <a:pPr algn="just"/>
                      <a:r>
                        <a:rPr lang="en-GB" sz="900">
                          <a:effectLst/>
                        </a:rPr>
                        <a:t>PERSON RESPONSIBLE</a:t>
                      </a:r>
                      <a:endParaRPr lang="en-GB" sz="900">
                        <a:effectLst/>
                        <a:latin typeface="Times New Roman" panose="02020603050405020304" pitchFamily="18" charset="0"/>
                        <a:ea typeface="Calibri" panose="020F0502020204030204" pitchFamily="34" charset="0"/>
                      </a:endParaRPr>
                    </a:p>
                  </a:txBody>
                  <a:tcPr marL="49506" marR="49506" marT="0" marB="0"/>
                </a:tc>
                <a:tc>
                  <a:txBody>
                    <a:bodyPr/>
                    <a:lstStyle/>
                    <a:p>
                      <a:pPr algn="just"/>
                      <a:r>
                        <a:rPr lang="en-GB" sz="900">
                          <a:effectLst/>
                        </a:rPr>
                        <a:t>COST</a:t>
                      </a:r>
                      <a:endParaRPr lang="en-GB" sz="900">
                        <a:effectLst/>
                        <a:latin typeface="Times New Roman" panose="02020603050405020304" pitchFamily="18" charset="0"/>
                        <a:ea typeface="Calibri" panose="020F0502020204030204" pitchFamily="34" charset="0"/>
                      </a:endParaRPr>
                    </a:p>
                  </a:txBody>
                  <a:tcPr marL="49506" marR="49506" marT="0" marB="0"/>
                </a:tc>
                <a:extLst>
                  <a:ext uri="{0D108BD9-81ED-4DB2-BD59-A6C34878D82A}">
                    <a16:rowId xmlns:a16="http://schemas.microsoft.com/office/drawing/2014/main" val="2180011034"/>
                  </a:ext>
                </a:extLst>
              </a:tr>
              <a:tr h="110014">
                <a:tc>
                  <a:txBody>
                    <a:bodyPr/>
                    <a:lstStyle/>
                    <a:p>
                      <a:pPr algn="just"/>
                      <a:r>
                        <a:rPr lang="en-GB" sz="900">
                          <a:effectLst/>
                        </a:rPr>
                        <a:t>ALN Annual report to Govs</a:t>
                      </a:r>
                      <a:endParaRPr lang="en-GB" sz="900">
                        <a:effectLst/>
                        <a:latin typeface="Times New Roman" panose="02020603050405020304" pitchFamily="18" charset="0"/>
                        <a:ea typeface="Calibri" panose="020F0502020204030204" pitchFamily="34" charset="0"/>
                      </a:endParaRPr>
                    </a:p>
                  </a:txBody>
                  <a:tcPr marL="49506" marR="49506" marT="0" marB="0"/>
                </a:tc>
                <a:tc>
                  <a:txBody>
                    <a:bodyPr/>
                    <a:lstStyle/>
                    <a:p>
                      <a:pPr algn="just"/>
                      <a:r>
                        <a:rPr lang="en-GB" sz="900">
                          <a:effectLst/>
                        </a:rPr>
                        <a:t>Summer term </a:t>
                      </a:r>
                      <a:endParaRPr lang="en-GB" sz="900">
                        <a:effectLst/>
                        <a:latin typeface="Times New Roman" panose="02020603050405020304" pitchFamily="18" charset="0"/>
                        <a:ea typeface="Calibri" panose="020F0502020204030204" pitchFamily="34" charset="0"/>
                      </a:endParaRPr>
                    </a:p>
                  </a:txBody>
                  <a:tcPr marL="49506" marR="49506" marT="0" marB="0"/>
                </a:tc>
                <a:tc>
                  <a:txBody>
                    <a:bodyPr/>
                    <a:lstStyle/>
                    <a:p>
                      <a:pPr algn="just"/>
                      <a:r>
                        <a:rPr lang="en-GB" sz="900">
                          <a:effectLst/>
                        </a:rPr>
                        <a:t>ALN GOV /ALNCO</a:t>
                      </a:r>
                      <a:endParaRPr lang="en-GB" sz="900">
                        <a:effectLst/>
                        <a:latin typeface="Times New Roman" panose="02020603050405020304" pitchFamily="18" charset="0"/>
                        <a:ea typeface="Calibri" panose="020F0502020204030204" pitchFamily="34" charset="0"/>
                      </a:endParaRPr>
                    </a:p>
                  </a:txBody>
                  <a:tcPr marL="49506" marR="49506" marT="0" marB="0"/>
                </a:tc>
                <a:tc>
                  <a:txBody>
                    <a:bodyPr/>
                    <a:lstStyle/>
                    <a:p>
                      <a:pPr algn="just"/>
                      <a:r>
                        <a:rPr lang="en-GB" sz="900">
                          <a:effectLst/>
                        </a:rPr>
                        <a:t>NIL</a:t>
                      </a:r>
                      <a:endParaRPr lang="en-GB" sz="900">
                        <a:effectLst/>
                        <a:latin typeface="Times New Roman" panose="02020603050405020304" pitchFamily="18" charset="0"/>
                        <a:ea typeface="Calibri" panose="020F0502020204030204" pitchFamily="34" charset="0"/>
                      </a:endParaRPr>
                    </a:p>
                  </a:txBody>
                  <a:tcPr marL="49506" marR="49506" marT="0" marB="0"/>
                </a:tc>
                <a:extLst>
                  <a:ext uri="{0D108BD9-81ED-4DB2-BD59-A6C34878D82A}">
                    <a16:rowId xmlns:a16="http://schemas.microsoft.com/office/drawing/2014/main" val="1095100385"/>
                  </a:ext>
                </a:extLst>
              </a:tr>
              <a:tr h="110014">
                <a:tc>
                  <a:txBody>
                    <a:bodyPr/>
                    <a:lstStyle/>
                    <a:p>
                      <a:pPr algn="just"/>
                      <a:r>
                        <a:rPr lang="en-GB" sz="900">
                          <a:effectLst/>
                        </a:rPr>
                        <a:t>Analysis of data /pupil progress</a:t>
                      </a:r>
                      <a:endParaRPr lang="en-GB" sz="900">
                        <a:effectLst/>
                        <a:latin typeface="Times New Roman" panose="02020603050405020304" pitchFamily="18" charset="0"/>
                        <a:ea typeface="Calibri" panose="020F0502020204030204" pitchFamily="34" charset="0"/>
                      </a:endParaRPr>
                    </a:p>
                  </a:txBody>
                  <a:tcPr marL="49506" marR="49506" marT="0" marB="0"/>
                </a:tc>
                <a:tc>
                  <a:txBody>
                    <a:bodyPr/>
                    <a:lstStyle/>
                    <a:p>
                      <a:pPr algn="just"/>
                      <a:r>
                        <a:rPr lang="en-GB" sz="900" dirty="0">
                          <a:effectLst/>
                        </a:rPr>
                        <a:t>Autumn / </a:t>
                      </a:r>
                      <a:r>
                        <a:rPr lang="en-GB" sz="900">
                          <a:effectLst/>
                        </a:rPr>
                        <a:t>Spring / Summer </a:t>
                      </a:r>
                      <a:endParaRPr lang="en-GB" sz="900" dirty="0">
                        <a:effectLst/>
                      </a:endParaRPr>
                    </a:p>
                  </a:txBody>
                  <a:tcPr marL="49506" marR="49506" marT="0" marB="0"/>
                </a:tc>
                <a:tc>
                  <a:txBody>
                    <a:bodyPr/>
                    <a:lstStyle/>
                    <a:p>
                      <a:pPr algn="just"/>
                      <a:r>
                        <a:rPr lang="en-GB" sz="900">
                          <a:effectLst/>
                        </a:rPr>
                        <a:t>Teachers/SLT/HT</a:t>
                      </a:r>
                      <a:endParaRPr lang="en-GB" sz="900">
                        <a:effectLst/>
                        <a:latin typeface="Times New Roman" panose="02020603050405020304" pitchFamily="18" charset="0"/>
                        <a:ea typeface="Calibri" panose="020F0502020204030204" pitchFamily="34" charset="0"/>
                      </a:endParaRPr>
                    </a:p>
                  </a:txBody>
                  <a:tcPr marL="49506" marR="49506" marT="0" marB="0"/>
                </a:tc>
                <a:tc>
                  <a:txBody>
                    <a:bodyPr/>
                    <a:lstStyle/>
                    <a:p>
                      <a:pPr algn="just"/>
                      <a:r>
                        <a:rPr lang="en-GB" sz="900">
                          <a:effectLst/>
                        </a:rPr>
                        <a:t>NIL</a:t>
                      </a:r>
                      <a:endParaRPr lang="en-GB" sz="900">
                        <a:effectLst/>
                        <a:latin typeface="Times New Roman" panose="02020603050405020304" pitchFamily="18" charset="0"/>
                        <a:ea typeface="Calibri" panose="020F0502020204030204" pitchFamily="34" charset="0"/>
                      </a:endParaRPr>
                    </a:p>
                  </a:txBody>
                  <a:tcPr marL="49506" marR="49506" marT="0" marB="0"/>
                </a:tc>
                <a:extLst>
                  <a:ext uri="{0D108BD9-81ED-4DB2-BD59-A6C34878D82A}">
                    <a16:rowId xmlns:a16="http://schemas.microsoft.com/office/drawing/2014/main" val="2654074980"/>
                  </a:ext>
                </a:extLst>
              </a:tr>
              <a:tr h="110014">
                <a:tc>
                  <a:txBody>
                    <a:bodyPr/>
                    <a:lstStyle/>
                    <a:p>
                      <a:pPr algn="just"/>
                      <a:r>
                        <a:rPr lang="en-GB" sz="900">
                          <a:effectLst/>
                        </a:rPr>
                        <a:t>Analysis of class data / pupil progress </a:t>
                      </a:r>
                      <a:endParaRPr lang="en-GB" sz="900">
                        <a:effectLst/>
                        <a:latin typeface="Times New Roman" panose="02020603050405020304" pitchFamily="18" charset="0"/>
                        <a:ea typeface="Calibri" panose="020F0502020204030204" pitchFamily="34" charset="0"/>
                      </a:endParaRPr>
                    </a:p>
                  </a:txBody>
                  <a:tcPr marL="49506" marR="49506" marT="0" marB="0"/>
                </a:tc>
                <a:tc>
                  <a:txBody>
                    <a:bodyPr/>
                    <a:lstStyle/>
                    <a:p>
                      <a:pPr algn="just"/>
                      <a:r>
                        <a:rPr lang="en-GB" sz="900">
                          <a:effectLst/>
                        </a:rPr>
                        <a:t>Termly</a:t>
                      </a:r>
                      <a:endParaRPr lang="en-GB" sz="900">
                        <a:effectLst/>
                        <a:latin typeface="Times New Roman" panose="02020603050405020304" pitchFamily="18" charset="0"/>
                        <a:ea typeface="Calibri" panose="020F0502020204030204" pitchFamily="34" charset="0"/>
                      </a:endParaRPr>
                    </a:p>
                  </a:txBody>
                  <a:tcPr marL="49506" marR="49506" marT="0" marB="0"/>
                </a:tc>
                <a:tc>
                  <a:txBody>
                    <a:bodyPr/>
                    <a:lstStyle/>
                    <a:p>
                      <a:pPr algn="just"/>
                      <a:r>
                        <a:rPr lang="en-GB" sz="900">
                          <a:effectLst/>
                        </a:rPr>
                        <a:t>Teachers</a:t>
                      </a:r>
                      <a:endParaRPr lang="en-GB" sz="900">
                        <a:effectLst/>
                        <a:latin typeface="Times New Roman" panose="02020603050405020304" pitchFamily="18" charset="0"/>
                        <a:ea typeface="Calibri" panose="020F0502020204030204" pitchFamily="34" charset="0"/>
                      </a:endParaRPr>
                    </a:p>
                  </a:txBody>
                  <a:tcPr marL="49506" marR="49506" marT="0" marB="0"/>
                </a:tc>
                <a:tc>
                  <a:txBody>
                    <a:bodyPr/>
                    <a:lstStyle/>
                    <a:p>
                      <a:pPr algn="just"/>
                      <a:r>
                        <a:rPr lang="en-GB" sz="900">
                          <a:effectLst/>
                        </a:rPr>
                        <a:t>Adds/Phase NIL</a:t>
                      </a:r>
                      <a:endParaRPr lang="en-GB" sz="900">
                        <a:effectLst/>
                        <a:latin typeface="Times New Roman" panose="02020603050405020304" pitchFamily="18" charset="0"/>
                        <a:ea typeface="Calibri" panose="020F0502020204030204" pitchFamily="34" charset="0"/>
                      </a:endParaRPr>
                    </a:p>
                  </a:txBody>
                  <a:tcPr marL="49506" marR="49506" marT="0" marB="0"/>
                </a:tc>
                <a:extLst>
                  <a:ext uri="{0D108BD9-81ED-4DB2-BD59-A6C34878D82A}">
                    <a16:rowId xmlns:a16="http://schemas.microsoft.com/office/drawing/2014/main" val="4086203166"/>
                  </a:ext>
                </a:extLst>
              </a:tr>
              <a:tr h="330041">
                <a:tc>
                  <a:txBody>
                    <a:bodyPr/>
                    <a:lstStyle/>
                    <a:p>
                      <a:pPr algn="just"/>
                      <a:r>
                        <a:rPr lang="en-GB" sz="900">
                          <a:effectLst/>
                        </a:rPr>
                        <a:t>IDP writing and reviews twice annually, PCR, ALN support timetable &amp; intervention programs according to need (see provision mapping and intervention programs records)</a:t>
                      </a:r>
                      <a:endParaRPr lang="en-GB" sz="900">
                        <a:effectLst/>
                        <a:latin typeface="Times New Roman" panose="02020603050405020304" pitchFamily="18" charset="0"/>
                        <a:ea typeface="Calibri" panose="020F0502020204030204" pitchFamily="34" charset="0"/>
                      </a:endParaRPr>
                    </a:p>
                  </a:txBody>
                  <a:tcPr marL="49506" marR="49506" marT="0" marB="0"/>
                </a:tc>
                <a:tc>
                  <a:txBody>
                    <a:bodyPr/>
                    <a:lstStyle/>
                    <a:p>
                      <a:pPr algn="just"/>
                      <a:r>
                        <a:rPr lang="en-GB" sz="900" dirty="0">
                          <a:effectLst/>
                        </a:rPr>
                        <a:t>Ongoing</a:t>
                      </a:r>
                      <a:endParaRPr lang="en-GB" sz="900" dirty="0">
                        <a:effectLst/>
                        <a:latin typeface="Times New Roman" panose="02020603050405020304" pitchFamily="18" charset="0"/>
                        <a:ea typeface="Calibri" panose="020F0502020204030204" pitchFamily="34" charset="0"/>
                      </a:endParaRPr>
                    </a:p>
                  </a:txBody>
                  <a:tcPr marL="49506" marR="49506" marT="0" marB="0"/>
                </a:tc>
                <a:tc>
                  <a:txBody>
                    <a:bodyPr/>
                    <a:lstStyle/>
                    <a:p>
                      <a:pPr algn="just"/>
                      <a:r>
                        <a:rPr lang="en-GB" sz="900">
                          <a:effectLst/>
                        </a:rPr>
                        <a:t>ALNCO/ALN Team</a:t>
                      </a:r>
                      <a:endParaRPr lang="en-GB" sz="900">
                        <a:effectLst/>
                        <a:latin typeface="Times New Roman" panose="02020603050405020304" pitchFamily="18" charset="0"/>
                        <a:ea typeface="Calibri" panose="020F0502020204030204" pitchFamily="34" charset="0"/>
                      </a:endParaRPr>
                    </a:p>
                  </a:txBody>
                  <a:tcPr marL="49506" marR="49506" marT="0" marB="0"/>
                </a:tc>
                <a:tc>
                  <a:txBody>
                    <a:bodyPr/>
                    <a:lstStyle/>
                    <a:p>
                      <a:pPr algn="just"/>
                      <a:r>
                        <a:rPr lang="en-GB" sz="900">
                          <a:effectLst/>
                        </a:rPr>
                        <a:t>ALNCO/ALN Team Time</a:t>
                      </a:r>
                      <a:endParaRPr lang="en-GB" sz="900">
                        <a:effectLst/>
                        <a:latin typeface="Times New Roman" panose="02020603050405020304" pitchFamily="18" charset="0"/>
                        <a:ea typeface="Calibri" panose="020F0502020204030204" pitchFamily="34" charset="0"/>
                      </a:endParaRPr>
                    </a:p>
                  </a:txBody>
                  <a:tcPr marL="49506" marR="49506" marT="0" marB="0"/>
                </a:tc>
                <a:extLst>
                  <a:ext uri="{0D108BD9-81ED-4DB2-BD59-A6C34878D82A}">
                    <a16:rowId xmlns:a16="http://schemas.microsoft.com/office/drawing/2014/main" val="964378709"/>
                  </a:ext>
                </a:extLst>
              </a:tr>
              <a:tr h="138434">
                <a:tc>
                  <a:txBody>
                    <a:bodyPr/>
                    <a:lstStyle/>
                    <a:p>
                      <a:pPr algn="just"/>
                      <a:r>
                        <a:rPr lang="en-GB" sz="900">
                          <a:effectLst/>
                        </a:rPr>
                        <a:t>Local colleges link for training students /student mentoring</a:t>
                      </a:r>
                      <a:endParaRPr lang="en-GB" sz="900">
                        <a:effectLst/>
                        <a:latin typeface="Times New Roman" panose="02020603050405020304" pitchFamily="18" charset="0"/>
                        <a:ea typeface="Calibri" panose="020F0502020204030204" pitchFamily="34" charset="0"/>
                      </a:endParaRPr>
                    </a:p>
                  </a:txBody>
                  <a:tcPr marL="49506" marR="49506" marT="0" marB="0"/>
                </a:tc>
                <a:tc>
                  <a:txBody>
                    <a:bodyPr/>
                    <a:lstStyle/>
                    <a:p>
                      <a:pPr algn="just"/>
                      <a:r>
                        <a:rPr lang="en-GB" sz="900">
                          <a:effectLst/>
                        </a:rPr>
                        <a:t>Termly </a:t>
                      </a:r>
                      <a:endParaRPr lang="en-GB" sz="900">
                        <a:effectLst/>
                        <a:latin typeface="Times New Roman" panose="02020603050405020304" pitchFamily="18" charset="0"/>
                        <a:ea typeface="Calibri" panose="020F0502020204030204" pitchFamily="34" charset="0"/>
                      </a:endParaRPr>
                    </a:p>
                  </a:txBody>
                  <a:tcPr marL="49506" marR="49506" marT="0" marB="0"/>
                </a:tc>
                <a:tc>
                  <a:txBody>
                    <a:bodyPr/>
                    <a:lstStyle/>
                    <a:p>
                      <a:r>
                        <a:rPr lang="en-GB" sz="900">
                          <a:effectLst/>
                        </a:rPr>
                        <a:t>PB Teacher Mentor training</a:t>
                      </a:r>
                      <a:endParaRPr lang="en-GB" sz="900">
                        <a:effectLst/>
                        <a:latin typeface="Times New Roman" panose="02020603050405020304" pitchFamily="18" charset="0"/>
                        <a:ea typeface="Calibri" panose="020F0502020204030204" pitchFamily="34" charset="0"/>
                      </a:endParaRPr>
                    </a:p>
                  </a:txBody>
                  <a:tcPr marL="49506" marR="49506" marT="0" marB="0"/>
                </a:tc>
                <a:tc>
                  <a:txBody>
                    <a:bodyPr/>
                    <a:lstStyle/>
                    <a:p>
                      <a:pPr algn="just"/>
                      <a:r>
                        <a:rPr lang="en-GB" sz="900">
                          <a:effectLst/>
                        </a:rPr>
                        <a:t>£115 ½ DAY PER TERM </a:t>
                      </a:r>
                      <a:endParaRPr lang="en-GB" sz="900">
                        <a:effectLst/>
                        <a:latin typeface="Times New Roman" panose="02020603050405020304" pitchFamily="18" charset="0"/>
                        <a:ea typeface="Calibri" panose="020F0502020204030204" pitchFamily="34" charset="0"/>
                      </a:endParaRPr>
                    </a:p>
                  </a:txBody>
                  <a:tcPr marL="49506" marR="49506" marT="0" marB="0"/>
                </a:tc>
                <a:extLst>
                  <a:ext uri="{0D108BD9-81ED-4DB2-BD59-A6C34878D82A}">
                    <a16:rowId xmlns:a16="http://schemas.microsoft.com/office/drawing/2014/main" val="2586670781"/>
                  </a:ext>
                </a:extLst>
              </a:tr>
              <a:tr h="110014">
                <a:tc>
                  <a:txBody>
                    <a:bodyPr/>
                    <a:lstStyle/>
                    <a:p>
                      <a:pPr algn="just"/>
                      <a:r>
                        <a:rPr lang="en-GB" sz="900">
                          <a:effectLst/>
                        </a:rPr>
                        <a:t>Pupil Voice groups</a:t>
                      </a:r>
                      <a:endParaRPr lang="en-GB" sz="900">
                        <a:effectLst/>
                        <a:latin typeface="Times New Roman" panose="02020603050405020304" pitchFamily="18" charset="0"/>
                        <a:ea typeface="Calibri" panose="020F0502020204030204" pitchFamily="34" charset="0"/>
                      </a:endParaRPr>
                    </a:p>
                  </a:txBody>
                  <a:tcPr marL="49506" marR="49506" marT="0" marB="0"/>
                </a:tc>
                <a:tc>
                  <a:txBody>
                    <a:bodyPr/>
                    <a:lstStyle/>
                    <a:p>
                      <a:pPr algn="just"/>
                      <a:r>
                        <a:rPr lang="en-GB" sz="900">
                          <a:effectLst/>
                        </a:rPr>
                        <a:t>Termly</a:t>
                      </a:r>
                      <a:endParaRPr lang="en-GB" sz="900">
                        <a:effectLst/>
                        <a:latin typeface="Times New Roman" panose="02020603050405020304" pitchFamily="18" charset="0"/>
                        <a:ea typeface="Calibri" panose="020F0502020204030204" pitchFamily="34" charset="0"/>
                      </a:endParaRPr>
                    </a:p>
                  </a:txBody>
                  <a:tcPr marL="49506" marR="49506" marT="0" marB="0"/>
                </a:tc>
                <a:tc>
                  <a:txBody>
                    <a:bodyPr/>
                    <a:lstStyle/>
                    <a:p>
                      <a:pPr algn="just"/>
                      <a:r>
                        <a:rPr lang="en-GB" sz="900">
                          <a:effectLst/>
                        </a:rPr>
                        <a:t>Teachers</a:t>
                      </a:r>
                      <a:endParaRPr lang="en-GB" sz="900">
                        <a:effectLst/>
                        <a:latin typeface="Times New Roman" panose="02020603050405020304" pitchFamily="18" charset="0"/>
                        <a:ea typeface="Calibri" panose="020F0502020204030204" pitchFamily="34" charset="0"/>
                      </a:endParaRPr>
                    </a:p>
                  </a:txBody>
                  <a:tcPr marL="49506" marR="49506" marT="0" marB="0"/>
                </a:tc>
                <a:tc>
                  <a:txBody>
                    <a:bodyPr/>
                    <a:lstStyle/>
                    <a:p>
                      <a:pPr algn="just"/>
                      <a:r>
                        <a:rPr lang="en-GB" sz="900">
                          <a:effectLst/>
                        </a:rPr>
                        <a:t>NIL</a:t>
                      </a:r>
                      <a:endParaRPr lang="en-GB" sz="900">
                        <a:effectLst/>
                        <a:latin typeface="Times New Roman" panose="02020603050405020304" pitchFamily="18" charset="0"/>
                        <a:ea typeface="Calibri" panose="020F0502020204030204" pitchFamily="34" charset="0"/>
                      </a:endParaRPr>
                    </a:p>
                  </a:txBody>
                  <a:tcPr marL="49506" marR="49506" marT="0" marB="0"/>
                </a:tc>
                <a:extLst>
                  <a:ext uri="{0D108BD9-81ED-4DB2-BD59-A6C34878D82A}">
                    <a16:rowId xmlns:a16="http://schemas.microsoft.com/office/drawing/2014/main" val="3390460390"/>
                  </a:ext>
                </a:extLst>
              </a:tr>
              <a:tr h="110014">
                <a:tc>
                  <a:txBody>
                    <a:bodyPr/>
                    <a:lstStyle/>
                    <a:p>
                      <a:pPr algn="just"/>
                      <a:r>
                        <a:rPr lang="en-GB" sz="900" dirty="0" err="1">
                          <a:effectLst/>
                        </a:rPr>
                        <a:t>Criw</a:t>
                      </a:r>
                      <a:r>
                        <a:rPr lang="en-GB" sz="900" dirty="0">
                          <a:effectLst/>
                        </a:rPr>
                        <a:t> Cymraeg</a:t>
                      </a:r>
                      <a:endParaRPr lang="en-GB" sz="900" dirty="0">
                        <a:effectLst/>
                        <a:latin typeface="Times New Roman" panose="02020603050405020304" pitchFamily="18" charset="0"/>
                        <a:ea typeface="Calibri" panose="020F0502020204030204" pitchFamily="34" charset="0"/>
                      </a:endParaRPr>
                    </a:p>
                  </a:txBody>
                  <a:tcPr marL="49506" marR="49506" marT="0" marB="0"/>
                </a:tc>
                <a:tc>
                  <a:txBody>
                    <a:bodyPr/>
                    <a:lstStyle/>
                    <a:p>
                      <a:pPr algn="just"/>
                      <a:r>
                        <a:rPr lang="en-GB" sz="900">
                          <a:effectLst/>
                        </a:rPr>
                        <a:t>Termly</a:t>
                      </a:r>
                      <a:endParaRPr lang="en-GB" sz="900">
                        <a:effectLst/>
                        <a:latin typeface="Times New Roman" panose="02020603050405020304" pitchFamily="18" charset="0"/>
                        <a:ea typeface="Calibri" panose="020F0502020204030204" pitchFamily="34" charset="0"/>
                      </a:endParaRPr>
                    </a:p>
                  </a:txBody>
                  <a:tcPr marL="49506" marR="49506" marT="0" marB="0"/>
                </a:tc>
                <a:tc>
                  <a:txBody>
                    <a:bodyPr/>
                    <a:lstStyle/>
                    <a:p>
                      <a:pPr algn="just"/>
                      <a:r>
                        <a:rPr lang="en-GB" sz="900">
                          <a:effectLst/>
                        </a:rPr>
                        <a:t>Ll. A</a:t>
                      </a:r>
                      <a:endParaRPr lang="en-GB" sz="900">
                        <a:effectLst/>
                        <a:latin typeface="Times New Roman" panose="02020603050405020304" pitchFamily="18" charset="0"/>
                        <a:ea typeface="Calibri" panose="020F0502020204030204" pitchFamily="34" charset="0"/>
                      </a:endParaRPr>
                    </a:p>
                  </a:txBody>
                  <a:tcPr marL="49506" marR="49506" marT="0" marB="0"/>
                </a:tc>
                <a:tc>
                  <a:txBody>
                    <a:bodyPr/>
                    <a:lstStyle/>
                    <a:p>
                      <a:pPr algn="just"/>
                      <a:r>
                        <a:rPr lang="en-GB" sz="900">
                          <a:effectLst/>
                        </a:rPr>
                        <a:t>NIL</a:t>
                      </a:r>
                      <a:endParaRPr lang="en-GB" sz="900">
                        <a:effectLst/>
                        <a:latin typeface="Times New Roman" panose="02020603050405020304" pitchFamily="18" charset="0"/>
                        <a:ea typeface="Calibri" panose="020F0502020204030204" pitchFamily="34" charset="0"/>
                      </a:endParaRPr>
                    </a:p>
                  </a:txBody>
                  <a:tcPr marL="49506" marR="49506" marT="0" marB="0"/>
                </a:tc>
                <a:extLst>
                  <a:ext uri="{0D108BD9-81ED-4DB2-BD59-A6C34878D82A}">
                    <a16:rowId xmlns:a16="http://schemas.microsoft.com/office/drawing/2014/main" val="1686350146"/>
                  </a:ext>
                </a:extLst>
              </a:tr>
              <a:tr h="110014">
                <a:tc>
                  <a:txBody>
                    <a:bodyPr/>
                    <a:lstStyle/>
                    <a:p>
                      <a:pPr algn="just"/>
                      <a:r>
                        <a:rPr lang="en-GB" sz="900">
                          <a:effectLst/>
                        </a:rPr>
                        <a:t>ECO Committee</a:t>
                      </a:r>
                      <a:endParaRPr lang="en-GB" sz="900">
                        <a:effectLst/>
                        <a:latin typeface="Times New Roman" panose="02020603050405020304" pitchFamily="18" charset="0"/>
                        <a:ea typeface="Calibri" panose="020F0502020204030204" pitchFamily="34" charset="0"/>
                      </a:endParaRPr>
                    </a:p>
                  </a:txBody>
                  <a:tcPr marL="49506" marR="49506" marT="0" marB="0"/>
                </a:tc>
                <a:tc>
                  <a:txBody>
                    <a:bodyPr/>
                    <a:lstStyle/>
                    <a:p>
                      <a:pPr algn="just"/>
                      <a:r>
                        <a:rPr lang="en-GB" sz="900">
                          <a:effectLst/>
                        </a:rPr>
                        <a:t>Termly</a:t>
                      </a:r>
                      <a:endParaRPr lang="en-GB" sz="900">
                        <a:effectLst/>
                        <a:latin typeface="Times New Roman" panose="02020603050405020304" pitchFamily="18" charset="0"/>
                        <a:ea typeface="Calibri" panose="020F0502020204030204" pitchFamily="34" charset="0"/>
                      </a:endParaRPr>
                    </a:p>
                  </a:txBody>
                  <a:tcPr marL="49506" marR="49506" marT="0" marB="0"/>
                </a:tc>
                <a:tc>
                  <a:txBody>
                    <a:bodyPr/>
                    <a:lstStyle/>
                    <a:p>
                      <a:pPr algn="just"/>
                      <a:r>
                        <a:rPr lang="en-GB" sz="900">
                          <a:effectLst/>
                        </a:rPr>
                        <a:t>AR</a:t>
                      </a:r>
                      <a:endParaRPr lang="en-GB" sz="900">
                        <a:effectLst/>
                        <a:latin typeface="Times New Roman" panose="02020603050405020304" pitchFamily="18" charset="0"/>
                        <a:ea typeface="Calibri" panose="020F0502020204030204" pitchFamily="34" charset="0"/>
                      </a:endParaRPr>
                    </a:p>
                  </a:txBody>
                  <a:tcPr marL="49506" marR="49506" marT="0" marB="0"/>
                </a:tc>
                <a:tc>
                  <a:txBody>
                    <a:bodyPr/>
                    <a:lstStyle/>
                    <a:p>
                      <a:pPr algn="just"/>
                      <a:r>
                        <a:rPr lang="en-GB" sz="900">
                          <a:effectLst/>
                        </a:rPr>
                        <a:t>NIL</a:t>
                      </a:r>
                      <a:endParaRPr lang="en-GB" sz="900">
                        <a:effectLst/>
                        <a:latin typeface="Times New Roman" panose="02020603050405020304" pitchFamily="18" charset="0"/>
                        <a:ea typeface="Calibri" panose="020F0502020204030204" pitchFamily="34" charset="0"/>
                      </a:endParaRPr>
                    </a:p>
                  </a:txBody>
                  <a:tcPr marL="49506" marR="49506" marT="0" marB="0"/>
                </a:tc>
                <a:extLst>
                  <a:ext uri="{0D108BD9-81ED-4DB2-BD59-A6C34878D82A}">
                    <a16:rowId xmlns:a16="http://schemas.microsoft.com/office/drawing/2014/main" val="2052748730"/>
                  </a:ext>
                </a:extLst>
              </a:tr>
              <a:tr h="110014">
                <a:tc>
                  <a:txBody>
                    <a:bodyPr/>
                    <a:lstStyle/>
                    <a:p>
                      <a:pPr algn="just"/>
                      <a:r>
                        <a:rPr lang="en-GB" sz="900">
                          <a:effectLst/>
                        </a:rPr>
                        <a:t>Healthy Schools</a:t>
                      </a:r>
                      <a:endParaRPr lang="en-GB" sz="900">
                        <a:effectLst/>
                        <a:latin typeface="Times New Roman" panose="02020603050405020304" pitchFamily="18" charset="0"/>
                        <a:ea typeface="Calibri" panose="020F0502020204030204" pitchFamily="34" charset="0"/>
                      </a:endParaRPr>
                    </a:p>
                  </a:txBody>
                  <a:tcPr marL="49506" marR="49506" marT="0" marB="0"/>
                </a:tc>
                <a:tc>
                  <a:txBody>
                    <a:bodyPr/>
                    <a:lstStyle/>
                    <a:p>
                      <a:pPr algn="just"/>
                      <a:r>
                        <a:rPr lang="en-GB" sz="900">
                          <a:effectLst/>
                        </a:rPr>
                        <a:t>Termly</a:t>
                      </a:r>
                      <a:endParaRPr lang="en-GB" sz="900">
                        <a:effectLst/>
                        <a:latin typeface="Times New Roman" panose="02020603050405020304" pitchFamily="18" charset="0"/>
                        <a:ea typeface="Calibri" panose="020F0502020204030204" pitchFamily="34" charset="0"/>
                      </a:endParaRPr>
                    </a:p>
                  </a:txBody>
                  <a:tcPr marL="49506" marR="49506" marT="0" marB="0"/>
                </a:tc>
                <a:tc>
                  <a:txBody>
                    <a:bodyPr/>
                    <a:lstStyle/>
                    <a:p>
                      <a:pPr algn="just"/>
                      <a:r>
                        <a:rPr lang="en-GB" sz="900">
                          <a:effectLst/>
                        </a:rPr>
                        <a:t>PW</a:t>
                      </a:r>
                      <a:endParaRPr lang="en-GB" sz="900">
                        <a:effectLst/>
                        <a:latin typeface="Times New Roman" panose="02020603050405020304" pitchFamily="18" charset="0"/>
                        <a:ea typeface="Calibri" panose="020F0502020204030204" pitchFamily="34" charset="0"/>
                      </a:endParaRPr>
                    </a:p>
                  </a:txBody>
                  <a:tcPr marL="49506" marR="49506" marT="0" marB="0"/>
                </a:tc>
                <a:tc>
                  <a:txBody>
                    <a:bodyPr/>
                    <a:lstStyle/>
                    <a:p>
                      <a:pPr algn="just"/>
                      <a:r>
                        <a:rPr lang="en-GB" sz="900">
                          <a:effectLst/>
                        </a:rPr>
                        <a:t>NIL</a:t>
                      </a:r>
                      <a:endParaRPr lang="en-GB" sz="900">
                        <a:effectLst/>
                        <a:latin typeface="Times New Roman" panose="02020603050405020304" pitchFamily="18" charset="0"/>
                        <a:ea typeface="Calibri" panose="020F0502020204030204" pitchFamily="34" charset="0"/>
                      </a:endParaRPr>
                    </a:p>
                  </a:txBody>
                  <a:tcPr marL="49506" marR="49506" marT="0" marB="0"/>
                </a:tc>
                <a:extLst>
                  <a:ext uri="{0D108BD9-81ED-4DB2-BD59-A6C34878D82A}">
                    <a16:rowId xmlns:a16="http://schemas.microsoft.com/office/drawing/2014/main" val="2988020714"/>
                  </a:ext>
                </a:extLst>
              </a:tr>
              <a:tr h="110014">
                <a:tc>
                  <a:txBody>
                    <a:bodyPr/>
                    <a:lstStyle/>
                    <a:p>
                      <a:pPr algn="just"/>
                      <a:r>
                        <a:rPr lang="en-GB" sz="900">
                          <a:effectLst/>
                        </a:rPr>
                        <a:t>MEGRT Monitoring and Record keeping</a:t>
                      </a:r>
                      <a:endParaRPr lang="en-GB" sz="900">
                        <a:effectLst/>
                        <a:latin typeface="Times New Roman" panose="02020603050405020304" pitchFamily="18" charset="0"/>
                        <a:ea typeface="Calibri" panose="020F0502020204030204" pitchFamily="34" charset="0"/>
                      </a:endParaRPr>
                    </a:p>
                  </a:txBody>
                  <a:tcPr marL="49506" marR="49506" marT="0" marB="0"/>
                </a:tc>
                <a:tc>
                  <a:txBody>
                    <a:bodyPr/>
                    <a:lstStyle/>
                    <a:p>
                      <a:pPr algn="just"/>
                      <a:r>
                        <a:rPr lang="en-GB" sz="900">
                          <a:effectLst/>
                        </a:rPr>
                        <a:t>Annual survey</a:t>
                      </a:r>
                      <a:endParaRPr lang="en-GB" sz="900">
                        <a:effectLst/>
                        <a:latin typeface="Times New Roman" panose="02020603050405020304" pitchFamily="18" charset="0"/>
                        <a:ea typeface="Calibri" panose="020F0502020204030204" pitchFamily="34" charset="0"/>
                      </a:endParaRPr>
                    </a:p>
                  </a:txBody>
                  <a:tcPr marL="49506" marR="49506" marT="0" marB="0"/>
                </a:tc>
                <a:tc>
                  <a:txBody>
                    <a:bodyPr/>
                    <a:lstStyle/>
                    <a:p>
                      <a:pPr algn="just"/>
                      <a:r>
                        <a:rPr lang="en-GB" sz="900">
                          <a:effectLst/>
                        </a:rPr>
                        <a:t>EAL Lead Ll. A/HT</a:t>
                      </a:r>
                      <a:endParaRPr lang="en-GB" sz="900">
                        <a:effectLst/>
                        <a:latin typeface="Times New Roman" panose="02020603050405020304" pitchFamily="18" charset="0"/>
                        <a:ea typeface="Calibri" panose="020F0502020204030204" pitchFamily="34" charset="0"/>
                      </a:endParaRPr>
                    </a:p>
                  </a:txBody>
                  <a:tcPr marL="49506" marR="49506" marT="0" marB="0"/>
                </a:tc>
                <a:tc>
                  <a:txBody>
                    <a:bodyPr/>
                    <a:lstStyle/>
                    <a:p>
                      <a:pPr algn="just"/>
                      <a:r>
                        <a:rPr lang="en-GB" sz="900">
                          <a:effectLst/>
                        </a:rPr>
                        <a:t>MEGRT Grant</a:t>
                      </a:r>
                      <a:endParaRPr lang="en-GB" sz="900">
                        <a:effectLst/>
                        <a:latin typeface="Times New Roman" panose="02020603050405020304" pitchFamily="18" charset="0"/>
                        <a:ea typeface="Calibri" panose="020F0502020204030204" pitchFamily="34" charset="0"/>
                      </a:endParaRPr>
                    </a:p>
                  </a:txBody>
                  <a:tcPr marL="49506" marR="49506" marT="0" marB="0"/>
                </a:tc>
                <a:extLst>
                  <a:ext uri="{0D108BD9-81ED-4DB2-BD59-A6C34878D82A}">
                    <a16:rowId xmlns:a16="http://schemas.microsoft.com/office/drawing/2014/main" val="3563516818"/>
                  </a:ext>
                </a:extLst>
              </a:tr>
              <a:tr h="110014">
                <a:tc>
                  <a:txBody>
                    <a:bodyPr/>
                    <a:lstStyle/>
                    <a:p>
                      <a:pPr algn="just"/>
                      <a:r>
                        <a:rPr lang="en-GB" sz="900">
                          <a:effectLst/>
                        </a:rPr>
                        <a:t>Digi Superheroes </a:t>
                      </a:r>
                      <a:endParaRPr lang="en-GB" sz="900">
                        <a:effectLst/>
                        <a:latin typeface="Times New Roman" panose="02020603050405020304" pitchFamily="18" charset="0"/>
                        <a:ea typeface="Calibri" panose="020F0502020204030204" pitchFamily="34" charset="0"/>
                      </a:endParaRPr>
                    </a:p>
                  </a:txBody>
                  <a:tcPr marL="49506" marR="49506" marT="0" marB="0"/>
                </a:tc>
                <a:tc>
                  <a:txBody>
                    <a:bodyPr/>
                    <a:lstStyle/>
                    <a:p>
                      <a:pPr algn="just"/>
                      <a:r>
                        <a:rPr lang="en-GB" sz="900">
                          <a:effectLst/>
                        </a:rPr>
                        <a:t>Termly</a:t>
                      </a:r>
                      <a:endParaRPr lang="en-GB" sz="900">
                        <a:effectLst/>
                        <a:latin typeface="Times New Roman" panose="02020603050405020304" pitchFamily="18" charset="0"/>
                        <a:ea typeface="Calibri" panose="020F0502020204030204" pitchFamily="34" charset="0"/>
                      </a:endParaRPr>
                    </a:p>
                  </a:txBody>
                  <a:tcPr marL="49506" marR="49506" marT="0" marB="0"/>
                </a:tc>
                <a:tc>
                  <a:txBody>
                    <a:bodyPr/>
                    <a:lstStyle/>
                    <a:p>
                      <a:pPr algn="just"/>
                      <a:r>
                        <a:rPr lang="en-GB" sz="900">
                          <a:effectLst/>
                        </a:rPr>
                        <a:t>PB</a:t>
                      </a:r>
                      <a:endParaRPr lang="en-GB" sz="900">
                        <a:effectLst/>
                        <a:latin typeface="Times New Roman" panose="02020603050405020304" pitchFamily="18" charset="0"/>
                        <a:ea typeface="Calibri" panose="020F0502020204030204" pitchFamily="34" charset="0"/>
                      </a:endParaRPr>
                    </a:p>
                  </a:txBody>
                  <a:tcPr marL="49506" marR="49506" marT="0" marB="0"/>
                </a:tc>
                <a:tc>
                  <a:txBody>
                    <a:bodyPr/>
                    <a:lstStyle/>
                    <a:p>
                      <a:pPr algn="just"/>
                      <a:r>
                        <a:rPr lang="en-GB" sz="900">
                          <a:effectLst/>
                        </a:rPr>
                        <a:t>NIL</a:t>
                      </a:r>
                      <a:endParaRPr lang="en-GB" sz="900">
                        <a:effectLst/>
                        <a:latin typeface="Times New Roman" panose="02020603050405020304" pitchFamily="18" charset="0"/>
                        <a:ea typeface="Calibri" panose="020F0502020204030204" pitchFamily="34" charset="0"/>
                      </a:endParaRPr>
                    </a:p>
                  </a:txBody>
                  <a:tcPr marL="49506" marR="49506" marT="0" marB="0"/>
                </a:tc>
                <a:extLst>
                  <a:ext uri="{0D108BD9-81ED-4DB2-BD59-A6C34878D82A}">
                    <a16:rowId xmlns:a16="http://schemas.microsoft.com/office/drawing/2014/main" val="4240306143"/>
                  </a:ext>
                </a:extLst>
              </a:tr>
              <a:tr h="110014">
                <a:tc>
                  <a:txBody>
                    <a:bodyPr/>
                    <a:lstStyle/>
                    <a:p>
                      <a:pPr algn="just"/>
                      <a:r>
                        <a:rPr lang="en-GB" sz="900" dirty="0">
                          <a:effectLst/>
                        </a:rPr>
                        <a:t>Reporting to parents /</a:t>
                      </a:r>
                      <a:r>
                        <a:rPr lang="en-GB" sz="900" dirty="0" err="1">
                          <a:effectLst/>
                        </a:rPr>
                        <a:t>parents’consultations</a:t>
                      </a:r>
                      <a:endParaRPr lang="en-GB" sz="900" dirty="0" err="1">
                        <a:effectLst/>
                        <a:latin typeface="Times New Roman" panose="02020603050405020304" pitchFamily="18" charset="0"/>
                        <a:ea typeface="Calibri" panose="020F0502020204030204" pitchFamily="34" charset="0"/>
                      </a:endParaRPr>
                    </a:p>
                  </a:txBody>
                  <a:tcPr marL="49506" marR="49506" marT="0" marB="0"/>
                </a:tc>
                <a:tc>
                  <a:txBody>
                    <a:bodyPr/>
                    <a:lstStyle/>
                    <a:p>
                      <a:pPr algn="just"/>
                      <a:r>
                        <a:rPr lang="en-GB" sz="900">
                          <a:effectLst/>
                        </a:rPr>
                        <a:t>Termly</a:t>
                      </a:r>
                      <a:endParaRPr lang="en-GB" sz="900">
                        <a:effectLst/>
                        <a:latin typeface="Times New Roman" panose="02020603050405020304" pitchFamily="18" charset="0"/>
                        <a:ea typeface="Calibri" panose="020F0502020204030204" pitchFamily="34" charset="0"/>
                      </a:endParaRPr>
                    </a:p>
                  </a:txBody>
                  <a:tcPr marL="49506" marR="49506" marT="0" marB="0"/>
                </a:tc>
                <a:tc>
                  <a:txBody>
                    <a:bodyPr/>
                    <a:lstStyle/>
                    <a:p>
                      <a:pPr algn="just"/>
                      <a:r>
                        <a:rPr lang="en-GB" sz="900">
                          <a:effectLst/>
                        </a:rPr>
                        <a:t>Teachers</a:t>
                      </a:r>
                      <a:endParaRPr lang="en-GB" sz="900">
                        <a:effectLst/>
                        <a:latin typeface="Times New Roman" panose="02020603050405020304" pitchFamily="18" charset="0"/>
                        <a:ea typeface="Calibri" panose="020F0502020204030204" pitchFamily="34" charset="0"/>
                      </a:endParaRPr>
                    </a:p>
                  </a:txBody>
                  <a:tcPr marL="49506" marR="49506" marT="0" marB="0"/>
                </a:tc>
                <a:tc>
                  <a:txBody>
                    <a:bodyPr/>
                    <a:lstStyle/>
                    <a:p>
                      <a:pPr algn="just"/>
                      <a:r>
                        <a:rPr lang="en-GB" sz="900">
                          <a:effectLst/>
                        </a:rPr>
                        <a:t>NIL</a:t>
                      </a:r>
                      <a:endParaRPr lang="en-GB" sz="900">
                        <a:effectLst/>
                        <a:latin typeface="Times New Roman" panose="02020603050405020304" pitchFamily="18" charset="0"/>
                        <a:ea typeface="Calibri" panose="020F0502020204030204" pitchFamily="34" charset="0"/>
                      </a:endParaRPr>
                    </a:p>
                  </a:txBody>
                  <a:tcPr marL="49506" marR="49506" marT="0" marB="0"/>
                </a:tc>
                <a:extLst>
                  <a:ext uri="{0D108BD9-81ED-4DB2-BD59-A6C34878D82A}">
                    <a16:rowId xmlns:a16="http://schemas.microsoft.com/office/drawing/2014/main" val="4174198588"/>
                  </a:ext>
                </a:extLst>
              </a:tr>
              <a:tr h="330041">
                <a:tc>
                  <a:txBody>
                    <a:bodyPr/>
                    <a:lstStyle/>
                    <a:p>
                      <a:pPr algn="just"/>
                      <a:r>
                        <a:rPr lang="en-GB" sz="900">
                          <a:effectLst/>
                        </a:rPr>
                        <a:t>Curriculum monitoring/ standards</a:t>
                      </a:r>
                      <a:endParaRPr lang="en-GB" sz="900">
                        <a:effectLst/>
                        <a:latin typeface="Times New Roman" panose="02020603050405020304" pitchFamily="18" charset="0"/>
                        <a:ea typeface="Calibri" panose="020F0502020204030204" pitchFamily="34" charset="0"/>
                      </a:endParaRPr>
                    </a:p>
                  </a:txBody>
                  <a:tcPr marL="49506" marR="49506" marT="0" marB="0"/>
                </a:tc>
                <a:tc>
                  <a:txBody>
                    <a:bodyPr/>
                    <a:lstStyle/>
                    <a:p>
                      <a:pPr algn="just"/>
                      <a:r>
                        <a:rPr lang="en-GB" sz="900">
                          <a:effectLst/>
                        </a:rPr>
                        <a:t>On-going program</a:t>
                      </a:r>
                      <a:endParaRPr lang="en-GB" sz="900">
                        <a:effectLst/>
                        <a:latin typeface="Times New Roman" panose="02020603050405020304" pitchFamily="18" charset="0"/>
                        <a:ea typeface="Calibri" panose="020F0502020204030204" pitchFamily="34" charset="0"/>
                      </a:endParaRPr>
                    </a:p>
                  </a:txBody>
                  <a:tcPr marL="49506" marR="49506" marT="0" marB="0"/>
                </a:tc>
                <a:tc>
                  <a:txBody>
                    <a:bodyPr/>
                    <a:lstStyle/>
                    <a:p>
                      <a:pPr algn="just"/>
                      <a:r>
                        <a:rPr lang="en-GB" sz="900" dirty="0" err="1">
                          <a:effectLst/>
                        </a:rPr>
                        <a:t>AoLE</a:t>
                      </a:r>
                      <a:r>
                        <a:rPr lang="en-GB" sz="900" dirty="0">
                          <a:effectLst/>
                        </a:rPr>
                        <a:t> teams</a:t>
                      </a:r>
                      <a:endParaRPr lang="en-GB" sz="900" dirty="0">
                        <a:effectLst/>
                        <a:latin typeface="Times New Roman" panose="02020603050405020304" pitchFamily="18" charset="0"/>
                        <a:ea typeface="Calibri" panose="020F0502020204030204" pitchFamily="34" charset="0"/>
                      </a:endParaRPr>
                    </a:p>
                  </a:txBody>
                  <a:tcPr marL="49506" marR="49506" marT="0" marB="0"/>
                </a:tc>
                <a:tc>
                  <a:txBody>
                    <a:bodyPr/>
                    <a:lstStyle/>
                    <a:p>
                      <a:pPr algn="just"/>
                      <a:r>
                        <a:rPr lang="en-GB" sz="900">
                          <a:effectLst/>
                        </a:rPr>
                        <a:t>£115 ½ day Autumn/Summer Term per staff member</a:t>
                      </a:r>
                      <a:endParaRPr lang="en-GB" sz="900">
                        <a:effectLst/>
                        <a:latin typeface="Times New Roman" panose="02020603050405020304" pitchFamily="18" charset="0"/>
                        <a:ea typeface="Calibri" panose="020F0502020204030204" pitchFamily="34" charset="0"/>
                      </a:endParaRPr>
                    </a:p>
                  </a:txBody>
                  <a:tcPr marL="49506" marR="49506" marT="0" marB="0"/>
                </a:tc>
                <a:extLst>
                  <a:ext uri="{0D108BD9-81ED-4DB2-BD59-A6C34878D82A}">
                    <a16:rowId xmlns:a16="http://schemas.microsoft.com/office/drawing/2014/main" val="3505451371"/>
                  </a:ext>
                </a:extLst>
              </a:tr>
              <a:tr h="110014">
                <a:tc>
                  <a:txBody>
                    <a:bodyPr/>
                    <a:lstStyle/>
                    <a:p>
                      <a:pPr algn="just"/>
                      <a:r>
                        <a:rPr lang="en-GB" sz="900">
                          <a:effectLst/>
                        </a:rPr>
                        <a:t>T&amp;L monitoring</a:t>
                      </a:r>
                      <a:endParaRPr lang="en-GB" sz="900">
                        <a:effectLst/>
                        <a:latin typeface="Times New Roman" panose="02020603050405020304" pitchFamily="18" charset="0"/>
                        <a:ea typeface="Calibri" panose="020F0502020204030204" pitchFamily="34" charset="0"/>
                      </a:endParaRPr>
                    </a:p>
                  </a:txBody>
                  <a:tcPr marL="49506" marR="49506" marT="0" marB="0"/>
                </a:tc>
                <a:tc>
                  <a:txBody>
                    <a:bodyPr/>
                    <a:lstStyle/>
                    <a:p>
                      <a:pPr algn="just"/>
                      <a:r>
                        <a:rPr lang="en-GB" sz="900">
                          <a:effectLst/>
                        </a:rPr>
                        <a:t>Termly</a:t>
                      </a:r>
                      <a:endParaRPr lang="en-GB" sz="900">
                        <a:effectLst/>
                        <a:latin typeface="Times New Roman" panose="02020603050405020304" pitchFamily="18" charset="0"/>
                        <a:ea typeface="Calibri" panose="020F0502020204030204" pitchFamily="34" charset="0"/>
                      </a:endParaRPr>
                    </a:p>
                  </a:txBody>
                  <a:tcPr marL="49506" marR="49506" marT="0" marB="0"/>
                </a:tc>
                <a:tc>
                  <a:txBody>
                    <a:bodyPr/>
                    <a:lstStyle/>
                    <a:p>
                      <a:pPr algn="just"/>
                      <a:r>
                        <a:rPr lang="en-GB" sz="900">
                          <a:effectLst/>
                        </a:rPr>
                        <a:t>SLT / Phases</a:t>
                      </a:r>
                      <a:endParaRPr lang="en-GB" sz="900">
                        <a:effectLst/>
                        <a:latin typeface="Times New Roman" panose="02020603050405020304" pitchFamily="18" charset="0"/>
                        <a:ea typeface="Calibri" panose="020F0502020204030204" pitchFamily="34" charset="0"/>
                      </a:endParaRPr>
                    </a:p>
                  </a:txBody>
                  <a:tcPr marL="49506" marR="49506" marT="0" marB="0"/>
                </a:tc>
                <a:tc>
                  <a:txBody>
                    <a:bodyPr/>
                    <a:lstStyle/>
                    <a:p>
                      <a:pPr algn="just"/>
                      <a:r>
                        <a:rPr lang="en-GB" sz="900">
                          <a:effectLst/>
                        </a:rPr>
                        <a:t>NIL</a:t>
                      </a:r>
                      <a:endParaRPr lang="en-GB" sz="900">
                        <a:effectLst/>
                        <a:latin typeface="Times New Roman" panose="02020603050405020304" pitchFamily="18" charset="0"/>
                        <a:ea typeface="Calibri" panose="020F0502020204030204" pitchFamily="34" charset="0"/>
                      </a:endParaRPr>
                    </a:p>
                  </a:txBody>
                  <a:tcPr marL="49506" marR="49506" marT="0" marB="0"/>
                </a:tc>
                <a:extLst>
                  <a:ext uri="{0D108BD9-81ED-4DB2-BD59-A6C34878D82A}">
                    <a16:rowId xmlns:a16="http://schemas.microsoft.com/office/drawing/2014/main" val="1477315869"/>
                  </a:ext>
                </a:extLst>
              </a:tr>
              <a:tr h="110014">
                <a:tc>
                  <a:txBody>
                    <a:bodyPr/>
                    <a:lstStyle/>
                    <a:p>
                      <a:pPr algn="just"/>
                      <a:r>
                        <a:rPr lang="en-GB" sz="900">
                          <a:effectLst/>
                        </a:rPr>
                        <a:t>Performance development teachers /associate staff</a:t>
                      </a:r>
                      <a:endParaRPr lang="en-GB" sz="900">
                        <a:effectLst/>
                        <a:latin typeface="Times New Roman" panose="02020603050405020304" pitchFamily="18" charset="0"/>
                        <a:ea typeface="Calibri" panose="020F0502020204030204" pitchFamily="34" charset="0"/>
                      </a:endParaRPr>
                    </a:p>
                  </a:txBody>
                  <a:tcPr marL="49506" marR="49506" marT="0" marB="0"/>
                </a:tc>
                <a:tc>
                  <a:txBody>
                    <a:bodyPr/>
                    <a:lstStyle/>
                    <a:p>
                      <a:pPr algn="just"/>
                      <a:r>
                        <a:rPr lang="en-GB" sz="900">
                          <a:effectLst/>
                        </a:rPr>
                        <a:t>Autumn / Summer</a:t>
                      </a:r>
                      <a:endParaRPr lang="en-GB" sz="900">
                        <a:effectLst/>
                        <a:latin typeface="Times New Roman" panose="02020603050405020304" pitchFamily="18" charset="0"/>
                        <a:ea typeface="Calibri" panose="020F0502020204030204" pitchFamily="34" charset="0"/>
                      </a:endParaRPr>
                    </a:p>
                  </a:txBody>
                  <a:tcPr marL="49506" marR="49506" marT="0" marB="0"/>
                </a:tc>
                <a:tc>
                  <a:txBody>
                    <a:bodyPr/>
                    <a:lstStyle/>
                    <a:p>
                      <a:pPr algn="just"/>
                      <a:r>
                        <a:rPr lang="en-GB" sz="900">
                          <a:effectLst/>
                        </a:rPr>
                        <a:t>Team leaders / HT</a:t>
                      </a:r>
                      <a:endParaRPr lang="en-GB" sz="900">
                        <a:effectLst/>
                        <a:latin typeface="Times New Roman" panose="02020603050405020304" pitchFamily="18" charset="0"/>
                        <a:ea typeface="Calibri" panose="020F0502020204030204" pitchFamily="34" charset="0"/>
                      </a:endParaRPr>
                    </a:p>
                  </a:txBody>
                  <a:tcPr marL="49506" marR="49506" marT="0" marB="0"/>
                </a:tc>
                <a:tc>
                  <a:txBody>
                    <a:bodyPr/>
                    <a:lstStyle/>
                    <a:p>
                      <a:pPr algn="just"/>
                      <a:r>
                        <a:rPr lang="en-GB" sz="900">
                          <a:effectLst/>
                        </a:rPr>
                        <a:t>£460/PPA (SUPPLY)</a:t>
                      </a:r>
                      <a:endParaRPr lang="en-GB" sz="900">
                        <a:effectLst/>
                        <a:latin typeface="Times New Roman" panose="02020603050405020304" pitchFamily="18" charset="0"/>
                        <a:ea typeface="Calibri" panose="020F0502020204030204" pitchFamily="34" charset="0"/>
                      </a:endParaRPr>
                    </a:p>
                  </a:txBody>
                  <a:tcPr marL="49506" marR="49506" marT="0" marB="0"/>
                </a:tc>
                <a:extLst>
                  <a:ext uri="{0D108BD9-81ED-4DB2-BD59-A6C34878D82A}">
                    <a16:rowId xmlns:a16="http://schemas.microsoft.com/office/drawing/2014/main" val="1162942024"/>
                  </a:ext>
                </a:extLst>
              </a:tr>
              <a:tr h="110014">
                <a:tc>
                  <a:txBody>
                    <a:bodyPr/>
                    <a:lstStyle/>
                    <a:p>
                      <a:pPr algn="just"/>
                      <a:r>
                        <a:rPr lang="en-GB" sz="900">
                          <a:effectLst/>
                        </a:rPr>
                        <a:t>NGRT &amp; Personalised Assessments- Numeracy, English, Reading </a:t>
                      </a:r>
                      <a:endParaRPr lang="en-GB" sz="900">
                        <a:effectLst/>
                        <a:latin typeface="Times New Roman" panose="02020603050405020304" pitchFamily="18" charset="0"/>
                        <a:ea typeface="Calibri" panose="020F0502020204030204" pitchFamily="34" charset="0"/>
                      </a:endParaRPr>
                    </a:p>
                  </a:txBody>
                  <a:tcPr marL="49506" marR="49506" marT="0" marB="0"/>
                </a:tc>
                <a:tc>
                  <a:txBody>
                    <a:bodyPr/>
                    <a:lstStyle/>
                    <a:p>
                      <a:pPr algn="just"/>
                      <a:r>
                        <a:rPr lang="en-GB" sz="900">
                          <a:effectLst/>
                        </a:rPr>
                        <a:t>Summer term</a:t>
                      </a:r>
                      <a:endParaRPr lang="en-GB" sz="900">
                        <a:effectLst/>
                        <a:latin typeface="Times New Roman" panose="02020603050405020304" pitchFamily="18" charset="0"/>
                        <a:ea typeface="Calibri" panose="020F0502020204030204" pitchFamily="34" charset="0"/>
                      </a:endParaRPr>
                    </a:p>
                  </a:txBody>
                  <a:tcPr marL="49506" marR="49506" marT="0" marB="0"/>
                </a:tc>
                <a:tc>
                  <a:txBody>
                    <a:bodyPr/>
                    <a:lstStyle/>
                    <a:p>
                      <a:pPr algn="just"/>
                      <a:r>
                        <a:rPr lang="en-GB" sz="900">
                          <a:effectLst/>
                        </a:rPr>
                        <a:t>SLT/teachers</a:t>
                      </a:r>
                      <a:endParaRPr lang="en-GB" sz="900">
                        <a:effectLst/>
                        <a:latin typeface="Times New Roman" panose="02020603050405020304" pitchFamily="18" charset="0"/>
                        <a:ea typeface="Calibri" panose="020F0502020204030204" pitchFamily="34" charset="0"/>
                      </a:endParaRPr>
                    </a:p>
                  </a:txBody>
                  <a:tcPr marL="49506" marR="49506" marT="0" marB="0"/>
                </a:tc>
                <a:tc>
                  <a:txBody>
                    <a:bodyPr/>
                    <a:lstStyle/>
                    <a:p>
                      <a:pPr algn="just"/>
                      <a:r>
                        <a:rPr lang="en-GB" sz="900">
                          <a:effectLst/>
                        </a:rPr>
                        <a:t>NIL Phase time</a:t>
                      </a:r>
                      <a:endParaRPr lang="en-GB" sz="900">
                        <a:effectLst/>
                        <a:latin typeface="Times New Roman" panose="02020603050405020304" pitchFamily="18" charset="0"/>
                        <a:ea typeface="Calibri" panose="020F0502020204030204" pitchFamily="34" charset="0"/>
                      </a:endParaRPr>
                    </a:p>
                  </a:txBody>
                  <a:tcPr marL="49506" marR="49506" marT="0" marB="0"/>
                </a:tc>
                <a:extLst>
                  <a:ext uri="{0D108BD9-81ED-4DB2-BD59-A6C34878D82A}">
                    <a16:rowId xmlns:a16="http://schemas.microsoft.com/office/drawing/2014/main" val="1055066076"/>
                  </a:ext>
                </a:extLst>
              </a:tr>
              <a:tr h="110014">
                <a:tc>
                  <a:txBody>
                    <a:bodyPr/>
                    <a:lstStyle/>
                    <a:p>
                      <a:pPr algn="just"/>
                      <a:r>
                        <a:rPr lang="en-GB" sz="900">
                          <a:effectLst/>
                        </a:rPr>
                        <a:t>Analysis / feedback of tests</a:t>
                      </a:r>
                      <a:endParaRPr lang="en-GB" sz="900">
                        <a:effectLst/>
                        <a:latin typeface="Times New Roman" panose="02020603050405020304" pitchFamily="18" charset="0"/>
                        <a:ea typeface="Calibri" panose="020F0502020204030204" pitchFamily="34" charset="0"/>
                      </a:endParaRPr>
                    </a:p>
                  </a:txBody>
                  <a:tcPr marL="49506" marR="49506" marT="0" marB="0"/>
                </a:tc>
                <a:tc>
                  <a:txBody>
                    <a:bodyPr/>
                    <a:lstStyle/>
                    <a:p>
                      <a:pPr algn="just"/>
                      <a:r>
                        <a:rPr lang="en-GB" sz="900">
                          <a:effectLst/>
                        </a:rPr>
                        <a:t>Summer Term</a:t>
                      </a:r>
                      <a:endParaRPr lang="en-GB" sz="900">
                        <a:effectLst/>
                        <a:latin typeface="Times New Roman" panose="02020603050405020304" pitchFamily="18" charset="0"/>
                        <a:ea typeface="Calibri" panose="020F0502020204030204" pitchFamily="34" charset="0"/>
                      </a:endParaRPr>
                    </a:p>
                  </a:txBody>
                  <a:tcPr marL="49506" marR="49506" marT="0" marB="0"/>
                </a:tc>
                <a:tc>
                  <a:txBody>
                    <a:bodyPr/>
                    <a:lstStyle/>
                    <a:p>
                      <a:pPr algn="just"/>
                      <a:r>
                        <a:rPr lang="en-GB" sz="900">
                          <a:effectLst/>
                        </a:rPr>
                        <a:t>SLT/teachers</a:t>
                      </a:r>
                      <a:endParaRPr lang="en-GB" sz="900">
                        <a:effectLst/>
                        <a:latin typeface="Times New Roman" panose="02020603050405020304" pitchFamily="18" charset="0"/>
                        <a:ea typeface="Calibri" panose="020F0502020204030204" pitchFamily="34" charset="0"/>
                      </a:endParaRPr>
                    </a:p>
                  </a:txBody>
                  <a:tcPr marL="49506" marR="49506" marT="0" marB="0"/>
                </a:tc>
                <a:tc>
                  <a:txBody>
                    <a:bodyPr/>
                    <a:lstStyle/>
                    <a:p>
                      <a:pPr algn="just"/>
                      <a:r>
                        <a:rPr lang="en-GB" sz="900">
                          <a:effectLst/>
                        </a:rPr>
                        <a:t>NIL Phase time</a:t>
                      </a:r>
                      <a:endParaRPr lang="en-GB" sz="900">
                        <a:effectLst/>
                        <a:latin typeface="Times New Roman" panose="02020603050405020304" pitchFamily="18" charset="0"/>
                        <a:ea typeface="Calibri" panose="020F0502020204030204" pitchFamily="34" charset="0"/>
                      </a:endParaRPr>
                    </a:p>
                  </a:txBody>
                  <a:tcPr marL="49506" marR="49506" marT="0" marB="0"/>
                </a:tc>
                <a:extLst>
                  <a:ext uri="{0D108BD9-81ED-4DB2-BD59-A6C34878D82A}">
                    <a16:rowId xmlns:a16="http://schemas.microsoft.com/office/drawing/2014/main" val="1194737966"/>
                  </a:ext>
                </a:extLst>
              </a:tr>
              <a:tr h="110014">
                <a:tc>
                  <a:txBody>
                    <a:bodyPr/>
                    <a:lstStyle/>
                    <a:p>
                      <a:pPr algn="just"/>
                      <a:r>
                        <a:rPr lang="en-GB" sz="900" dirty="0" err="1">
                          <a:effectLst/>
                        </a:rPr>
                        <a:t>AoLe</a:t>
                      </a:r>
                      <a:r>
                        <a:rPr lang="en-GB" sz="900" dirty="0">
                          <a:effectLst/>
                        </a:rPr>
                        <a:t> Team annual review of policies and Action plans</a:t>
                      </a:r>
                      <a:endParaRPr lang="en-GB" sz="900" dirty="0">
                        <a:effectLst/>
                        <a:latin typeface="Times New Roman" panose="02020603050405020304" pitchFamily="18" charset="0"/>
                        <a:ea typeface="Calibri" panose="020F0502020204030204" pitchFamily="34" charset="0"/>
                      </a:endParaRPr>
                    </a:p>
                  </a:txBody>
                  <a:tcPr marL="49506" marR="49506" marT="0" marB="0"/>
                </a:tc>
                <a:tc>
                  <a:txBody>
                    <a:bodyPr/>
                    <a:lstStyle/>
                    <a:p>
                      <a:pPr algn="just"/>
                      <a:r>
                        <a:rPr lang="en-GB" sz="900">
                          <a:effectLst/>
                        </a:rPr>
                        <a:t>Ongoing</a:t>
                      </a:r>
                      <a:endParaRPr lang="en-GB" sz="900">
                        <a:effectLst/>
                        <a:latin typeface="Times New Roman" panose="02020603050405020304" pitchFamily="18" charset="0"/>
                        <a:ea typeface="Calibri" panose="020F0502020204030204" pitchFamily="34" charset="0"/>
                      </a:endParaRPr>
                    </a:p>
                  </a:txBody>
                  <a:tcPr marL="49506" marR="49506" marT="0" marB="0"/>
                </a:tc>
                <a:tc>
                  <a:txBody>
                    <a:bodyPr/>
                    <a:lstStyle/>
                    <a:p>
                      <a:pPr algn="just"/>
                      <a:r>
                        <a:rPr lang="en-GB" sz="900" dirty="0" err="1">
                          <a:effectLst/>
                        </a:rPr>
                        <a:t>AoLE</a:t>
                      </a:r>
                      <a:r>
                        <a:rPr lang="en-GB" sz="900" dirty="0">
                          <a:effectLst/>
                        </a:rPr>
                        <a:t> teams</a:t>
                      </a:r>
                      <a:endParaRPr lang="en-GB" sz="900" dirty="0">
                        <a:effectLst/>
                        <a:latin typeface="Times New Roman" panose="02020603050405020304" pitchFamily="18" charset="0"/>
                        <a:ea typeface="Calibri" panose="020F0502020204030204" pitchFamily="34" charset="0"/>
                      </a:endParaRPr>
                    </a:p>
                  </a:txBody>
                  <a:tcPr marL="49506" marR="49506" marT="0" marB="0"/>
                </a:tc>
                <a:tc>
                  <a:txBody>
                    <a:bodyPr/>
                    <a:lstStyle/>
                    <a:p>
                      <a:pPr algn="just"/>
                      <a:r>
                        <a:rPr lang="en-GB" sz="900">
                          <a:effectLst/>
                        </a:rPr>
                        <a:t>PPA TIME</a:t>
                      </a:r>
                      <a:endParaRPr lang="en-GB" sz="900">
                        <a:effectLst/>
                        <a:latin typeface="Times New Roman" panose="02020603050405020304" pitchFamily="18" charset="0"/>
                        <a:ea typeface="Calibri" panose="020F0502020204030204" pitchFamily="34" charset="0"/>
                      </a:endParaRPr>
                    </a:p>
                  </a:txBody>
                  <a:tcPr marL="49506" marR="49506" marT="0" marB="0"/>
                </a:tc>
                <a:extLst>
                  <a:ext uri="{0D108BD9-81ED-4DB2-BD59-A6C34878D82A}">
                    <a16:rowId xmlns:a16="http://schemas.microsoft.com/office/drawing/2014/main" val="2510589939"/>
                  </a:ext>
                </a:extLst>
              </a:tr>
              <a:tr h="110014">
                <a:tc>
                  <a:txBody>
                    <a:bodyPr/>
                    <a:lstStyle/>
                    <a:p>
                      <a:pPr algn="just"/>
                      <a:r>
                        <a:rPr lang="en-GB" sz="900" dirty="0" err="1">
                          <a:effectLst/>
                        </a:rPr>
                        <a:t>AoLE</a:t>
                      </a:r>
                      <a:r>
                        <a:rPr lang="en-GB" sz="900" dirty="0">
                          <a:effectLst/>
                        </a:rPr>
                        <a:t> Teams cluster work</a:t>
                      </a:r>
                      <a:endParaRPr lang="en-GB" sz="900" dirty="0">
                        <a:effectLst/>
                        <a:latin typeface="Times New Roman" panose="02020603050405020304" pitchFamily="18" charset="0"/>
                        <a:ea typeface="Calibri" panose="020F0502020204030204" pitchFamily="34" charset="0"/>
                      </a:endParaRPr>
                    </a:p>
                  </a:txBody>
                  <a:tcPr marL="49506" marR="49506" marT="0" marB="0"/>
                </a:tc>
                <a:tc>
                  <a:txBody>
                    <a:bodyPr/>
                    <a:lstStyle/>
                    <a:p>
                      <a:pPr algn="just"/>
                      <a:r>
                        <a:rPr lang="en-GB" sz="900">
                          <a:effectLst/>
                        </a:rPr>
                        <a:t>Termly</a:t>
                      </a:r>
                      <a:endParaRPr lang="en-GB" sz="900">
                        <a:effectLst/>
                        <a:latin typeface="Times New Roman" panose="02020603050405020304" pitchFamily="18" charset="0"/>
                        <a:ea typeface="Calibri" panose="020F0502020204030204" pitchFamily="34" charset="0"/>
                      </a:endParaRPr>
                    </a:p>
                  </a:txBody>
                  <a:tcPr marL="49506" marR="49506" marT="0" marB="0"/>
                </a:tc>
                <a:tc>
                  <a:txBody>
                    <a:bodyPr/>
                    <a:lstStyle/>
                    <a:p>
                      <a:pPr algn="just"/>
                      <a:r>
                        <a:rPr lang="en-GB" sz="900" dirty="0" err="1">
                          <a:effectLst/>
                        </a:rPr>
                        <a:t>AoLE</a:t>
                      </a:r>
                      <a:r>
                        <a:rPr lang="en-GB" sz="900" dirty="0">
                          <a:effectLst/>
                        </a:rPr>
                        <a:t> teams</a:t>
                      </a:r>
                      <a:endParaRPr lang="en-GB" sz="900" dirty="0">
                        <a:effectLst/>
                        <a:latin typeface="Times New Roman" panose="02020603050405020304" pitchFamily="18" charset="0"/>
                        <a:ea typeface="Calibri" panose="020F0502020204030204" pitchFamily="34" charset="0"/>
                      </a:endParaRPr>
                    </a:p>
                  </a:txBody>
                  <a:tcPr marL="49506" marR="49506" marT="0" marB="0"/>
                </a:tc>
                <a:tc>
                  <a:txBody>
                    <a:bodyPr/>
                    <a:lstStyle/>
                    <a:p>
                      <a:pPr algn="just"/>
                      <a:r>
                        <a:rPr lang="en-GB" sz="900">
                          <a:effectLst/>
                        </a:rPr>
                        <a:t>£460 per term</a:t>
                      </a:r>
                      <a:endParaRPr lang="en-GB" sz="900">
                        <a:effectLst/>
                        <a:latin typeface="Times New Roman" panose="02020603050405020304" pitchFamily="18" charset="0"/>
                        <a:ea typeface="Calibri" panose="020F0502020204030204" pitchFamily="34" charset="0"/>
                      </a:endParaRPr>
                    </a:p>
                  </a:txBody>
                  <a:tcPr marL="49506" marR="49506" marT="0" marB="0"/>
                </a:tc>
                <a:extLst>
                  <a:ext uri="{0D108BD9-81ED-4DB2-BD59-A6C34878D82A}">
                    <a16:rowId xmlns:a16="http://schemas.microsoft.com/office/drawing/2014/main" val="1837363059"/>
                  </a:ext>
                </a:extLst>
              </a:tr>
              <a:tr h="220027">
                <a:tc>
                  <a:txBody>
                    <a:bodyPr/>
                    <a:lstStyle/>
                    <a:p>
                      <a:r>
                        <a:rPr lang="en-GB" sz="900" dirty="0">
                          <a:effectLst/>
                        </a:rPr>
                        <a:t>Health &amp; Safety checks </a:t>
                      </a:r>
                      <a:r>
                        <a:rPr lang="en-GB" sz="900" dirty="0" err="1">
                          <a:effectLst/>
                        </a:rPr>
                        <a:t>eg</a:t>
                      </a:r>
                      <a:r>
                        <a:rPr lang="en-GB" sz="900" dirty="0">
                          <a:effectLst/>
                        </a:rPr>
                        <a:t> Fire / Risk Assess.</a:t>
                      </a:r>
                      <a:endParaRPr lang="en-GB" sz="900" dirty="0">
                        <a:effectLst/>
                        <a:latin typeface="Times New Roman" panose="02020603050405020304" pitchFamily="18" charset="0"/>
                        <a:ea typeface="Calibri" panose="020F0502020204030204" pitchFamily="34" charset="0"/>
                      </a:endParaRPr>
                    </a:p>
                  </a:txBody>
                  <a:tcPr marL="49506" marR="49506" marT="0" marB="0"/>
                </a:tc>
                <a:tc>
                  <a:txBody>
                    <a:bodyPr/>
                    <a:lstStyle/>
                    <a:p>
                      <a:r>
                        <a:rPr lang="en-GB" sz="900">
                          <a:effectLst/>
                        </a:rPr>
                        <a:t>Annual audit /Termly check</a:t>
                      </a:r>
                      <a:endParaRPr lang="en-GB" sz="900">
                        <a:effectLst/>
                        <a:latin typeface="Times New Roman" panose="02020603050405020304" pitchFamily="18" charset="0"/>
                        <a:ea typeface="Calibri" panose="020F0502020204030204" pitchFamily="34" charset="0"/>
                      </a:endParaRPr>
                    </a:p>
                  </a:txBody>
                  <a:tcPr marL="49506" marR="49506" marT="0" marB="0"/>
                </a:tc>
                <a:tc>
                  <a:txBody>
                    <a:bodyPr/>
                    <a:lstStyle/>
                    <a:p>
                      <a:pPr algn="just"/>
                      <a:r>
                        <a:rPr lang="en-GB" sz="900">
                          <a:effectLst/>
                        </a:rPr>
                        <a:t>Health and Safety Team/HT/Teaching staff</a:t>
                      </a:r>
                      <a:endParaRPr lang="en-GB" sz="900">
                        <a:effectLst/>
                        <a:latin typeface="Times New Roman" panose="02020603050405020304" pitchFamily="18" charset="0"/>
                        <a:ea typeface="Calibri" panose="020F0502020204030204" pitchFamily="34" charset="0"/>
                      </a:endParaRPr>
                    </a:p>
                  </a:txBody>
                  <a:tcPr marL="49506" marR="49506" marT="0" marB="0"/>
                </a:tc>
                <a:tc>
                  <a:txBody>
                    <a:bodyPr/>
                    <a:lstStyle/>
                    <a:p>
                      <a:pPr algn="just"/>
                      <a:r>
                        <a:rPr lang="en-GB" sz="900">
                          <a:effectLst/>
                        </a:rPr>
                        <a:t>£230 supply </a:t>
                      </a:r>
                      <a:endParaRPr lang="en-GB" sz="900">
                        <a:effectLst/>
                        <a:latin typeface="Times New Roman" panose="02020603050405020304" pitchFamily="18" charset="0"/>
                        <a:ea typeface="Calibri" panose="020F0502020204030204" pitchFamily="34" charset="0"/>
                      </a:endParaRPr>
                    </a:p>
                  </a:txBody>
                  <a:tcPr marL="49506" marR="49506" marT="0" marB="0"/>
                </a:tc>
                <a:extLst>
                  <a:ext uri="{0D108BD9-81ED-4DB2-BD59-A6C34878D82A}">
                    <a16:rowId xmlns:a16="http://schemas.microsoft.com/office/drawing/2014/main" val="987333510"/>
                  </a:ext>
                </a:extLst>
              </a:tr>
              <a:tr h="110014">
                <a:tc>
                  <a:txBody>
                    <a:bodyPr/>
                    <a:lstStyle/>
                    <a:p>
                      <a:r>
                        <a:rPr lang="en-GB" sz="900">
                          <a:effectLst/>
                        </a:rPr>
                        <a:t>Pupil / Parent / staff / Gov questionnaires</a:t>
                      </a:r>
                      <a:endParaRPr lang="en-GB" sz="900">
                        <a:effectLst/>
                        <a:latin typeface="Times New Roman" panose="02020603050405020304" pitchFamily="18" charset="0"/>
                        <a:ea typeface="Calibri" panose="020F0502020204030204" pitchFamily="34" charset="0"/>
                      </a:endParaRPr>
                    </a:p>
                  </a:txBody>
                  <a:tcPr marL="49506" marR="49506" marT="0" marB="0"/>
                </a:tc>
                <a:tc>
                  <a:txBody>
                    <a:bodyPr/>
                    <a:lstStyle/>
                    <a:p>
                      <a:pPr algn="just"/>
                      <a:r>
                        <a:rPr lang="en-GB" sz="900">
                          <a:effectLst/>
                        </a:rPr>
                        <a:t>Annual calendar ongoing</a:t>
                      </a:r>
                      <a:endParaRPr lang="en-GB" sz="900">
                        <a:effectLst/>
                        <a:latin typeface="Times New Roman" panose="02020603050405020304" pitchFamily="18" charset="0"/>
                        <a:ea typeface="Calibri" panose="020F0502020204030204" pitchFamily="34" charset="0"/>
                      </a:endParaRPr>
                    </a:p>
                  </a:txBody>
                  <a:tcPr marL="49506" marR="49506" marT="0" marB="0"/>
                </a:tc>
                <a:tc>
                  <a:txBody>
                    <a:bodyPr/>
                    <a:lstStyle/>
                    <a:p>
                      <a:pPr algn="just"/>
                      <a:r>
                        <a:rPr lang="en-GB" sz="900">
                          <a:effectLst/>
                        </a:rPr>
                        <a:t>HT</a:t>
                      </a:r>
                      <a:endParaRPr lang="en-GB" sz="900">
                        <a:effectLst/>
                        <a:latin typeface="Times New Roman" panose="02020603050405020304" pitchFamily="18" charset="0"/>
                        <a:ea typeface="Calibri" panose="020F0502020204030204" pitchFamily="34" charset="0"/>
                      </a:endParaRPr>
                    </a:p>
                  </a:txBody>
                  <a:tcPr marL="49506" marR="49506" marT="0" marB="0"/>
                </a:tc>
                <a:tc>
                  <a:txBody>
                    <a:bodyPr/>
                    <a:lstStyle/>
                    <a:p>
                      <a:pPr algn="just"/>
                      <a:r>
                        <a:rPr lang="en-GB" sz="900">
                          <a:effectLst/>
                        </a:rPr>
                        <a:t>NIL</a:t>
                      </a:r>
                      <a:endParaRPr lang="en-GB" sz="900">
                        <a:effectLst/>
                        <a:latin typeface="Times New Roman" panose="02020603050405020304" pitchFamily="18" charset="0"/>
                        <a:ea typeface="Calibri" panose="020F0502020204030204" pitchFamily="34" charset="0"/>
                      </a:endParaRPr>
                    </a:p>
                  </a:txBody>
                  <a:tcPr marL="49506" marR="49506" marT="0" marB="0"/>
                </a:tc>
                <a:extLst>
                  <a:ext uri="{0D108BD9-81ED-4DB2-BD59-A6C34878D82A}">
                    <a16:rowId xmlns:a16="http://schemas.microsoft.com/office/drawing/2014/main" val="359901664"/>
                  </a:ext>
                </a:extLst>
              </a:tr>
              <a:tr h="110014">
                <a:tc>
                  <a:txBody>
                    <a:bodyPr/>
                    <a:lstStyle/>
                    <a:p>
                      <a:r>
                        <a:rPr lang="en-GB" sz="900" dirty="0">
                          <a:effectLst/>
                        </a:rPr>
                        <a:t>ELKLAN/</a:t>
                      </a:r>
                      <a:r>
                        <a:rPr lang="en-GB" sz="900" dirty="0" err="1">
                          <a:effectLst/>
                        </a:rPr>
                        <a:t>Wellcomm</a:t>
                      </a:r>
                      <a:r>
                        <a:rPr lang="en-GB" sz="900" dirty="0">
                          <a:effectLst/>
                        </a:rPr>
                        <a:t> support for staff /pupils</a:t>
                      </a:r>
                      <a:endParaRPr lang="en-GB" sz="900" dirty="0">
                        <a:effectLst/>
                        <a:latin typeface="Times New Roman" panose="02020603050405020304" pitchFamily="18" charset="0"/>
                        <a:ea typeface="Calibri" panose="020F0502020204030204" pitchFamily="34" charset="0"/>
                      </a:endParaRPr>
                    </a:p>
                  </a:txBody>
                  <a:tcPr marL="49506" marR="49506" marT="0" marB="0"/>
                </a:tc>
                <a:tc>
                  <a:txBody>
                    <a:bodyPr/>
                    <a:lstStyle/>
                    <a:p>
                      <a:pPr algn="just"/>
                      <a:r>
                        <a:rPr lang="en-GB" sz="900">
                          <a:effectLst/>
                        </a:rPr>
                        <a:t>On –going</a:t>
                      </a:r>
                      <a:endParaRPr lang="en-GB" sz="900">
                        <a:effectLst/>
                        <a:latin typeface="Times New Roman" panose="02020603050405020304" pitchFamily="18" charset="0"/>
                        <a:ea typeface="Calibri" panose="020F0502020204030204" pitchFamily="34" charset="0"/>
                      </a:endParaRPr>
                    </a:p>
                  </a:txBody>
                  <a:tcPr marL="49506" marR="49506" marT="0" marB="0"/>
                </a:tc>
                <a:tc>
                  <a:txBody>
                    <a:bodyPr/>
                    <a:lstStyle/>
                    <a:p>
                      <a:pPr algn="just"/>
                      <a:r>
                        <a:rPr lang="en-GB" sz="900">
                          <a:effectLst/>
                        </a:rPr>
                        <a:t>D O’C</a:t>
                      </a:r>
                      <a:endParaRPr lang="en-GB" sz="900">
                        <a:effectLst/>
                        <a:latin typeface="Times New Roman" panose="02020603050405020304" pitchFamily="18" charset="0"/>
                        <a:ea typeface="Calibri" panose="020F0502020204030204" pitchFamily="34" charset="0"/>
                      </a:endParaRPr>
                    </a:p>
                  </a:txBody>
                  <a:tcPr marL="49506" marR="49506" marT="0" marB="0"/>
                </a:tc>
                <a:tc>
                  <a:txBody>
                    <a:bodyPr/>
                    <a:lstStyle/>
                    <a:p>
                      <a:pPr algn="just"/>
                      <a:r>
                        <a:rPr lang="en-GB" sz="900">
                          <a:effectLst/>
                        </a:rPr>
                        <a:t>NIL</a:t>
                      </a:r>
                      <a:endParaRPr lang="en-GB" sz="900">
                        <a:effectLst/>
                        <a:latin typeface="Times New Roman" panose="02020603050405020304" pitchFamily="18" charset="0"/>
                        <a:ea typeface="Calibri" panose="020F0502020204030204" pitchFamily="34" charset="0"/>
                      </a:endParaRPr>
                    </a:p>
                  </a:txBody>
                  <a:tcPr marL="49506" marR="49506" marT="0" marB="0"/>
                </a:tc>
                <a:extLst>
                  <a:ext uri="{0D108BD9-81ED-4DB2-BD59-A6C34878D82A}">
                    <a16:rowId xmlns:a16="http://schemas.microsoft.com/office/drawing/2014/main" val="1788235324"/>
                  </a:ext>
                </a:extLst>
              </a:tr>
              <a:tr h="220027">
                <a:tc>
                  <a:txBody>
                    <a:bodyPr/>
                    <a:lstStyle/>
                    <a:p>
                      <a:r>
                        <a:rPr lang="en-GB" sz="900" dirty="0">
                          <a:effectLst/>
                        </a:rPr>
                        <a:t>Thrive/ELSA/Therapeutic play/</a:t>
                      </a:r>
                      <a:r>
                        <a:rPr lang="en-GB" sz="900" dirty="0" err="1">
                          <a:effectLst/>
                        </a:rPr>
                        <a:t>Scerts</a:t>
                      </a:r>
                      <a:endParaRPr lang="en-GB" sz="900" dirty="0" err="1">
                        <a:effectLst/>
                        <a:latin typeface="Times New Roman" panose="02020603050405020304" pitchFamily="18" charset="0"/>
                        <a:ea typeface="Calibri" panose="020F0502020204030204" pitchFamily="34" charset="0"/>
                      </a:endParaRPr>
                    </a:p>
                  </a:txBody>
                  <a:tcPr marL="49506" marR="49506" marT="0" marB="0"/>
                </a:tc>
                <a:tc>
                  <a:txBody>
                    <a:bodyPr/>
                    <a:lstStyle/>
                    <a:p>
                      <a:pPr algn="just"/>
                      <a:r>
                        <a:rPr lang="en-GB" sz="900">
                          <a:effectLst/>
                        </a:rPr>
                        <a:t>Start of yr audit, group/individuals</a:t>
                      </a:r>
                      <a:endParaRPr lang="en-GB" sz="900">
                        <a:effectLst/>
                        <a:latin typeface="Times New Roman" panose="02020603050405020304" pitchFamily="18" charset="0"/>
                        <a:ea typeface="Calibri" panose="020F0502020204030204" pitchFamily="34" charset="0"/>
                      </a:endParaRPr>
                    </a:p>
                  </a:txBody>
                  <a:tcPr marL="49506" marR="49506" marT="0" marB="0"/>
                </a:tc>
                <a:tc>
                  <a:txBody>
                    <a:bodyPr/>
                    <a:lstStyle/>
                    <a:p>
                      <a:pPr algn="just"/>
                      <a:r>
                        <a:rPr lang="en-GB" sz="900">
                          <a:effectLst/>
                        </a:rPr>
                        <a:t>HT/ Thrive TA / ELSA TA/ ALN Team</a:t>
                      </a:r>
                      <a:endParaRPr lang="en-GB" sz="900">
                        <a:effectLst/>
                        <a:latin typeface="Times New Roman" panose="02020603050405020304" pitchFamily="18" charset="0"/>
                        <a:ea typeface="Calibri" panose="020F0502020204030204" pitchFamily="34" charset="0"/>
                      </a:endParaRPr>
                    </a:p>
                  </a:txBody>
                  <a:tcPr marL="49506" marR="49506" marT="0" marB="0"/>
                </a:tc>
                <a:tc>
                  <a:txBody>
                    <a:bodyPr/>
                    <a:lstStyle/>
                    <a:p>
                      <a:pPr algn="just"/>
                      <a:r>
                        <a:rPr lang="en-GB" sz="900">
                          <a:effectLst/>
                        </a:rPr>
                        <a:t>In-house cover</a:t>
                      </a:r>
                      <a:endParaRPr lang="en-GB" sz="900">
                        <a:effectLst/>
                        <a:latin typeface="Times New Roman" panose="02020603050405020304" pitchFamily="18" charset="0"/>
                        <a:ea typeface="Calibri" panose="020F0502020204030204" pitchFamily="34" charset="0"/>
                      </a:endParaRPr>
                    </a:p>
                  </a:txBody>
                  <a:tcPr marL="49506" marR="49506" marT="0" marB="0"/>
                </a:tc>
                <a:extLst>
                  <a:ext uri="{0D108BD9-81ED-4DB2-BD59-A6C34878D82A}">
                    <a16:rowId xmlns:a16="http://schemas.microsoft.com/office/drawing/2014/main" val="3713550359"/>
                  </a:ext>
                </a:extLst>
              </a:tr>
              <a:tr h="110014">
                <a:tc>
                  <a:txBody>
                    <a:bodyPr/>
                    <a:lstStyle/>
                    <a:p>
                      <a:r>
                        <a:rPr lang="en-GB" sz="900">
                          <a:effectLst/>
                        </a:rPr>
                        <a:t>Ed Psych and ALNCo planning</a:t>
                      </a:r>
                      <a:endParaRPr lang="en-GB" sz="900">
                        <a:effectLst/>
                        <a:latin typeface="Times New Roman" panose="02020603050405020304" pitchFamily="18" charset="0"/>
                        <a:ea typeface="Calibri" panose="020F0502020204030204" pitchFamily="34" charset="0"/>
                      </a:endParaRPr>
                    </a:p>
                  </a:txBody>
                  <a:tcPr marL="49506" marR="49506" marT="0" marB="0"/>
                </a:tc>
                <a:tc>
                  <a:txBody>
                    <a:bodyPr/>
                    <a:lstStyle/>
                    <a:p>
                      <a:pPr algn="just"/>
                      <a:r>
                        <a:rPr lang="en-GB" sz="900">
                          <a:effectLst/>
                        </a:rPr>
                        <a:t>Annual meeting – Sept</a:t>
                      </a:r>
                      <a:endParaRPr lang="en-GB" sz="900">
                        <a:effectLst/>
                        <a:latin typeface="Times New Roman" panose="02020603050405020304" pitchFamily="18" charset="0"/>
                        <a:ea typeface="Calibri" panose="020F0502020204030204" pitchFamily="34" charset="0"/>
                      </a:endParaRPr>
                    </a:p>
                  </a:txBody>
                  <a:tcPr marL="49506" marR="49506" marT="0" marB="0"/>
                </a:tc>
                <a:tc>
                  <a:txBody>
                    <a:bodyPr/>
                    <a:lstStyle/>
                    <a:p>
                      <a:pPr algn="just"/>
                      <a:r>
                        <a:rPr lang="en-GB" sz="900">
                          <a:effectLst/>
                        </a:rPr>
                        <a:t>ALNCO</a:t>
                      </a:r>
                      <a:endParaRPr lang="en-GB" sz="900">
                        <a:effectLst/>
                        <a:latin typeface="Times New Roman" panose="02020603050405020304" pitchFamily="18" charset="0"/>
                        <a:ea typeface="Calibri" panose="020F0502020204030204" pitchFamily="34" charset="0"/>
                      </a:endParaRPr>
                    </a:p>
                  </a:txBody>
                  <a:tcPr marL="49506" marR="49506" marT="0" marB="0"/>
                </a:tc>
                <a:tc>
                  <a:txBody>
                    <a:bodyPr/>
                    <a:lstStyle/>
                    <a:p>
                      <a:pPr algn="just"/>
                      <a:r>
                        <a:rPr lang="en-GB" sz="900">
                          <a:effectLst/>
                        </a:rPr>
                        <a:t>ALNCO Time</a:t>
                      </a:r>
                      <a:endParaRPr lang="en-GB" sz="900">
                        <a:effectLst/>
                        <a:latin typeface="Times New Roman" panose="02020603050405020304" pitchFamily="18" charset="0"/>
                        <a:ea typeface="Calibri" panose="020F0502020204030204" pitchFamily="34" charset="0"/>
                      </a:endParaRPr>
                    </a:p>
                  </a:txBody>
                  <a:tcPr marL="49506" marR="49506" marT="0" marB="0"/>
                </a:tc>
                <a:extLst>
                  <a:ext uri="{0D108BD9-81ED-4DB2-BD59-A6C34878D82A}">
                    <a16:rowId xmlns:a16="http://schemas.microsoft.com/office/drawing/2014/main" val="633334899"/>
                  </a:ext>
                </a:extLst>
              </a:tr>
              <a:tr h="110014">
                <a:tc>
                  <a:txBody>
                    <a:bodyPr/>
                    <a:lstStyle/>
                    <a:p>
                      <a:r>
                        <a:rPr lang="en-GB" sz="900" dirty="0">
                          <a:effectLst/>
                        </a:rPr>
                        <a:t>In-house Shared understanding of </a:t>
                      </a:r>
                      <a:r>
                        <a:rPr lang="en-GB" sz="900">
                          <a:effectLst/>
                        </a:rPr>
                        <a:t>progression / s</a:t>
                      </a:r>
                      <a:r>
                        <a:rPr lang="en-GB" sz="900" dirty="0">
                          <a:effectLst/>
                        </a:rPr>
                        <a:t>tandardisation and moderation </a:t>
                      </a:r>
                      <a:endParaRPr lang="en-GB" sz="900">
                        <a:effectLst/>
                        <a:latin typeface="Times New Roman" panose="02020603050405020304" pitchFamily="18" charset="0"/>
                        <a:ea typeface="Calibri" panose="020F0502020204030204" pitchFamily="34" charset="0"/>
                      </a:endParaRPr>
                    </a:p>
                  </a:txBody>
                  <a:tcPr marL="49506" marR="49506" marT="0" marB="0"/>
                </a:tc>
                <a:tc>
                  <a:txBody>
                    <a:bodyPr/>
                    <a:lstStyle/>
                    <a:p>
                      <a:pPr algn="just"/>
                      <a:r>
                        <a:rPr lang="en-GB" sz="900">
                          <a:effectLst/>
                        </a:rPr>
                        <a:t>Termly </a:t>
                      </a:r>
                      <a:endParaRPr lang="en-GB" sz="900">
                        <a:effectLst/>
                        <a:latin typeface="Times New Roman" panose="02020603050405020304" pitchFamily="18" charset="0"/>
                        <a:ea typeface="Calibri" panose="020F0502020204030204" pitchFamily="34" charset="0"/>
                      </a:endParaRPr>
                    </a:p>
                  </a:txBody>
                  <a:tcPr marL="49506" marR="49506" marT="0" marB="0"/>
                </a:tc>
                <a:tc>
                  <a:txBody>
                    <a:bodyPr/>
                    <a:lstStyle/>
                    <a:p>
                      <a:pPr algn="just"/>
                      <a:r>
                        <a:rPr lang="en-GB" sz="900">
                          <a:effectLst/>
                        </a:rPr>
                        <a:t>Teachers/SLT</a:t>
                      </a:r>
                      <a:endParaRPr lang="en-GB" sz="900">
                        <a:effectLst/>
                        <a:latin typeface="Times New Roman" panose="02020603050405020304" pitchFamily="18" charset="0"/>
                        <a:ea typeface="Calibri" panose="020F0502020204030204" pitchFamily="34" charset="0"/>
                      </a:endParaRPr>
                    </a:p>
                  </a:txBody>
                  <a:tcPr marL="49506" marR="49506" marT="0" marB="0"/>
                </a:tc>
                <a:tc>
                  <a:txBody>
                    <a:bodyPr/>
                    <a:lstStyle/>
                    <a:p>
                      <a:pPr algn="just"/>
                      <a:r>
                        <a:rPr lang="en-GB" sz="900">
                          <a:effectLst/>
                        </a:rPr>
                        <a:t>Adds</a:t>
                      </a:r>
                      <a:endParaRPr lang="en-GB" sz="900">
                        <a:effectLst/>
                        <a:latin typeface="Times New Roman" panose="02020603050405020304" pitchFamily="18" charset="0"/>
                        <a:ea typeface="Calibri" panose="020F0502020204030204" pitchFamily="34" charset="0"/>
                      </a:endParaRPr>
                    </a:p>
                  </a:txBody>
                  <a:tcPr marL="49506" marR="49506" marT="0" marB="0"/>
                </a:tc>
                <a:extLst>
                  <a:ext uri="{0D108BD9-81ED-4DB2-BD59-A6C34878D82A}">
                    <a16:rowId xmlns:a16="http://schemas.microsoft.com/office/drawing/2014/main" val="1244627704"/>
                  </a:ext>
                </a:extLst>
              </a:tr>
              <a:tr h="110014">
                <a:tc>
                  <a:txBody>
                    <a:bodyPr/>
                    <a:lstStyle/>
                    <a:p>
                      <a:r>
                        <a:rPr lang="en-GB" sz="900" dirty="0">
                          <a:effectLst/>
                        </a:rPr>
                        <a:t>Governor </a:t>
                      </a:r>
                      <a:r>
                        <a:rPr lang="en-GB" sz="900" dirty="0" err="1">
                          <a:effectLst/>
                        </a:rPr>
                        <a:t>AoLE</a:t>
                      </a:r>
                      <a:r>
                        <a:rPr lang="en-GB" sz="900" dirty="0">
                          <a:effectLst/>
                        </a:rPr>
                        <a:t> link meeting</a:t>
                      </a:r>
                      <a:endParaRPr lang="en-GB" sz="900" dirty="0">
                        <a:effectLst/>
                        <a:latin typeface="Times New Roman" panose="02020603050405020304" pitchFamily="18" charset="0"/>
                        <a:ea typeface="Calibri" panose="020F0502020204030204" pitchFamily="34" charset="0"/>
                      </a:endParaRPr>
                    </a:p>
                  </a:txBody>
                  <a:tcPr marL="49506" marR="49506" marT="0" marB="0"/>
                </a:tc>
                <a:tc>
                  <a:txBody>
                    <a:bodyPr/>
                    <a:lstStyle/>
                    <a:p>
                      <a:pPr algn="just"/>
                      <a:r>
                        <a:rPr lang="en-GB" sz="900">
                          <a:effectLst/>
                        </a:rPr>
                        <a:t>Annual program</a:t>
                      </a:r>
                      <a:endParaRPr lang="en-GB" sz="900">
                        <a:effectLst/>
                        <a:latin typeface="Times New Roman" panose="02020603050405020304" pitchFamily="18" charset="0"/>
                        <a:ea typeface="Calibri" panose="020F0502020204030204" pitchFamily="34" charset="0"/>
                      </a:endParaRPr>
                    </a:p>
                  </a:txBody>
                  <a:tcPr marL="49506" marR="49506" marT="0" marB="0"/>
                </a:tc>
                <a:tc>
                  <a:txBody>
                    <a:bodyPr/>
                    <a:lstStyle/>
                    <a:p>
                      <a:pPr algn="just"/>
                      <a:r>
                        <a:rPr lang="en-GB" sz="900" dirty="0" err="1">
                          <a:effectLst/>
                        </a:rPr>
                        <a:t>AoLE</a:t>
                      </a:r>
                      <a:r>
                        <a:rPr lang="en-GB" sz="900" dirty="0">
                          <a:effectLst/>
                        </a:rPr>
                        <a:t> Leads/Govs</a:t>
                      </a:r>
                      <a:endParaRPr lang="en-GB" sz="900" dirty="0">
                        <a:effectLst/>
                        <a:latin typeface="Times New Roman" panose="02020603050405020304" pitchFamily="18" charset="0"/>
                        <a:ea typeface="Calibri" panose="020F0502020204030204" pitchFamily="34" charset="0"/>
                      </a:endParaRPr>
                    </a:p>
                  </a:txBody>
                  <a:tcPr marL="49506" marR="49506" marT="0" marB="0"/>
                </a:tc>
                <a:tc>
                  <a:txBody>
                    <a:bodyPr/>
                    <a:lstStyle/>
                    <a:p>
                      <a:pPr algn="just"/>
                      <a:r>
                        <a:rPr lang="en-GB" sz="900">
                          <a:effectLst/>
                        </a:rPr>
                        <a:t>NIL</a:t>
                      </a:r>
                      <a:endParaRPr lang="en-GB" sz="900">
                        <a:effectLst/>
                        <a:latin typeface="Times New Roman" panose="02020603050405020304" pitchFamily="18" charset="0"/>
                        <a:ea typeface="Calibri" panose="020F0502020204030204" pitchFamily="34" charset="0"/>
                      </a:endParaRPr>
                    </a:p>
                  </a:txBody>
                  <a:tcPr marL="49506" marR="49506" marT="0" marB="0"/>
                </a:tc>
                <a:extLst>
                  <a:ext uri="{0D108BD9-81ED-4DB2-BD59-A6C34878D82A}">
                    <a16:rowId xmlns:a16="http://schemas.microsoft.com/office/drawing/2014/main" val="3937724450"/>
                  </a:ext>
                </a:extLst>
              </a:tr>
              <a:tr h="110014">
                <a:tc>
                  <a:txBody>
                    <a:bodyPr/>
                    <a:lstStyle/>
                    <a:p>
                      <a:r>
                        <a:rPr lang="en-GB" sz="900">
                          <a:effectLst/>
                        </a:rPr>
                        <a:t>Community Assemblies</a:t>
                      </a:r>
                      <a:endParaRPr lang="en-GB" sz="900">
                        <a:effectLst/>
                        <a:latin typeface="Times New Roman" panose="02020603050405020304" pitchFamily="18" charset="0"/>
                        <a:ea typeface="Calibri" panose="020F0502020204030204" pitchFamily="34" charset="0"/>
                      </a:endParaRPr>
                    </a:p>
                  </a:txBody>
                  <a:tcPr marL="49506" marR="49506" marT="0" marB="0"/>
                </a:tc>
                <a:tc>
                  <a:txBody>
                    <a:bodyPr/>
                    <a:lstStyle/>
                    <a:p>
                      <a:pPr algn="just"/>
                      <a:r>
                        <a:rPr lang="en-GB" sz="900">
                          <a:effectLst/>
                        </a:rPr>
                        <a:t>Termly</a:t>
                      </a:r>
                      <a:endParaRPr lang="en-GB" sz="900">
                        <a:effectLst/>
                        <a:latin typeface="Times New Roman" panose="02020603050405020304" pitchFamily="18" charset="0"/>
                        <a:ea typeface="Calibri" panose="020F0502020204030204" pitchFamily="34" charset="0"/>
                      </a:endParaRPr>
                    </a:p>
                  </a:txBody>
                  <a:tcPr marL="49506" marR="49506" marT="0" marB="0"/>
                </a:tc>
                <a:tc>
                  <a:txBody>
                    <a:bodyPr/>
                    <a:lstStyle/>
                    <a:p>
                      <a:pPr algn="just"/>
                      <a:r>
                        <a:rPr lang="en-GB" sz="900" dirty="0" err="1">
                          <a:effectLst/>
                        </a:rPr>
                        <a:t>Libanus</a:t>
                      </a:r>
                      <a:endParaRPr lang="en-GB" sz="900" dirty="0" err="1">
                        <a:effectLst/>
                        <a:latin typeface="Times New Roman" panose="02020603050405020304" pitchFamily="18" charset="0"/>
                        <a:ea typeface="Calibri" panose="020F0502020204030204" pitchFamily="34" charset="0"/>
                      </a:endParaRPr>
                    </a:p>
                  </a:txBody>
                  <a:tcPr marL="49506" marR="49506" marT="0" marB="0"/>
                </a:tc>
                <a:tc>
                  <a:txBody>
                    <a:bodyPr/>
                    <a:lstStyle/>
                    <a:p>
                      <a:pPr algn="just"/>
                      <a:r>
                        <a:rPr lang="en-GB" sz="900">
                          <a:effectLst/>
                        </a:rPr>
                        <a:t>NIL</a:t>
                      </a:r>
                      <a:endParaRPr lang="en-GB" sz="900">
                        <a:effectLst/>
                        <a:latin typeface="Times New Roman" panose="02020603050405020304" pitchFamily="18" charset="0"/>
                        <a:ea typeface="Calibri" panose="020F0502020204030204" pitchFamily="34" charset="0"/>
                      </a:endParaRPr>
                    </a:p>
                  </a:txBody>
                  <a:tcPr marL="49506" marR="49506" marT="0" marB="0"/>
                </a:tc>
                <a:extLst>
                  <a:ext uri="{0D108BD9-81ED-4DB2-BD59-A6C34878D82A}">
                    <a16:rowId xmlns:a16="http://schemas.microsoft.com/office/drawing/2014/main" val="4184957586"/>
                  </a:ext>
                </a:extLst>
              </a:tr>
              <a:tr h="110014">
                <a:tc>
                  <a:txBody>
                    <a:bodyPr/>
                    <a:lstStyle/>
                    <a:p>
                      <a:r>
                        <a:rPr lang="en-GB" sz="900">
                          <a:effectLst/>
                        </a:rPr>
                        <a:t>After School / extra-curricular clubs</a:t>
                      </a:r>
                      <a:endParaRPr lang="en-GB" sz="900">
                        <a:effectLst/>
                        <a:latin typeface="Times New Roman" panose="02020603050405020304" pitchFamily="18" charset="0"/>
                        <a:ea typeface="Calibri" panose="020F0502020204030204" pitchFamily="34" charset="0"/>
                      </a:endParaRPr>
                    </a:p>
                  </a:txBody>
                  <a:tcPr marL="49506" marR="49506" marT="0" marB="0"/>
                </a:tc>
                <a:tc>
                  <a:txBody>
                    <a:bodyPr/>
                    <a:lstStyle/>
                    <a:p>
                      <a:pPr algn="just"/>
                      <a:r>
                        <a:rPr lang="en-GB" sz="900">
                          <a:effectLst/>
                        </a:rPr>
                        <a:t>Weekly program</a:t>
                      </a:r>
                      <a:endParaRPr lang="en-GB" sz="900">
                        <a:effectLst/>
                        <a:latin typeface="Times New Roman" panose="02020603050405020304" pitchFamily="18" charset="0"/>
                        <a:ea typeface="Calibri" panose="020F0502020204030204" pitchFamily="34" charset="0"/>
                      </a:endParaRPr>
                    </a:p>
                  </a:txBody>
                  <a:tcPr marL="49506" marR="49506" marT="0" marB="0"/>
                </a:tc>
                <a:tc>
                  <a:txBody>
                    <a:bodyPr/>
                    <a:lstStyle/>
                    <a:p>
                      <a:pPr algn="just"/>
                      <a:r>
                        <a:rPr lang="en-GB" sz="900">
                          <a:effectLst/>
                        </a:rPr>
                        <a:t>Teachers/TAs</a:t>
                      </a:r>
                      <a:endParaRPr lang="en-GB" sz="900">
                        <a:effectLst/>
                        <a:latin typeface="Times New Roman" panose="02020603050405020304" pitchFamily="18" charset="0"/>
                        <a:ea typeface="Calibri" panose="020F0502020204030204" pitchFamily="34" charset="0"/>
                      </a:endParaRPr>
                    </a:p>
                  </a:txBody>
                  <a:tcPr marL="49506" marR="49506" marT="0" marB="0"/>
                </a:tc>
                <a:tc>
                  <a:txBody>
                    <a:bodyPr/>
                    <a:lstStyle/>
                    <a:p>
                      <a:r>
                        <a:rPr lang="en-GB" sz="900">
                          <a:effectLst/>
                        </a:rPr>
                        <a:t>NIL</a:t>
                      </a:r>
                      <a:endParaRPr lang="en-GB" sz="900">
                        <a:effectLst/>
                        <a:latin typeface="Times New Roman" panose="02020603050405020304" pitchFamily="18" charset="0"/>
                        <a:ea typeface="Calibri" panose="020F0502020204030204" pitchFamily="34" charset="0"/>
                      </a:endParaRPr>
                    </a:p>
                  </a:txBody>
                  <a:tcPr marL="49506" marR="49506" marT="0" marB="0"/>
                </a:tc>
                <a:extLst>
                  <a:ext uri="{0D108BD9-81ED-4DB2-BD59-A6C34878D82A}">
                    <a16:rowId xmlns:a16="http://schemas.microsoft.com/office/drawing/2014/main" val="2324265935"/>
                  </a:ext>
                </a:extLst>
              </a:tr>
              <a:tr h="110014">
                <a:tc>
                  <a:txBody>
                    <a:bodyPr/>
                    <a:lstStyle/>
                    <a:p>
                      <a:r>
                        <a:rPr lang="en-GB" sz="900">
                          <a:effectLst/>
                        </a:rPr>
                        <a:t>Safeguarding procedures and site security</a:t>
                      </a:r>
                      <a:endParaRPr lang="en-GB" sz="900">
                        <a:effectLst/>
                        <a:latin typeface="Times New Roman" panose="02020603050405020304" pitchFamily="18" charset="0"/>
                        <a:ea typeface="Calibri" panose="020F0502020204030204" pitchFamily="34" charset="0"/>
                      </a:endParaRPr>
                    </a:p>
                  </a:txBody>
                  <a:tcPr marL="49506" marR="49506" marT="0" marB="0"/>
                </a:tc>
                <a:tc>
                  <a:txBody>
                    <a:bodyPr/>
                    <a:lstStyle/>
                    <a:p>
                      <a:pPr algn="just"/>
                      <a:r>
                        <a:rPr lang="en-GB" sz="900">
                          <a:effectLst/>
                        </a:rPr>
                        <a:t>Ongoing (termly staff reminders)</a:t>
                      </a:r>
                      <a:endParaRPr lang="en-GB" sz="900">
                        <a:effectLst/>
                        <a:latin typeface="Times New Roman" panose="02020603050405020304" pitchFamily="18" charset="0"/>
                        <a:ea typeface="Calibri" panose="020F0502020204030204" pitchFamily="34" charset="0"/>
                      </a:endParaRPr>
                    </a:p>
                  </a:txBody>
                  <a:tcPr marL="49506" marR="49506" marT="0" marB="0"/>
                </a:tc>
                <a:tc>
                  <a:txBody>
                    <a:bodyPr/>
                    <a:lstStyle/>
                    <a:p>
                      <a:pPr algn="just"/>
                      <a:r>
                        <a:rPr lang="en-GB" sz="900">
                          <a:effectLst/>
                        </a:rPr>
                        <a:t>HT/ DHT / All staff</a:t>
                      </a:r>
                      <a:endParaRPr lang="en-GB" sz="900">
                        <a:effectLst/>
                        <a:latin typeface="Times New Roman" panose="02020603050405020304" pitchFamily="18" charset="0"/>
                        <a:ea typeface="Calibri" panose="020F0502020204030204" pitchFamily="34" charset="0"/>
                      </a:endParaRPr>
                    </a:p>
                  </a:txBody>
                  <a:tcPr marL="49506" marR="49506" marT="0" marB="0"/>
                </a:tc>
                <a:tc>
                  <a:txBody>
                    <a:bodyPr/>
                    <a:lstStyle/>
                    <a:p>
                      <a:r>
                        <a:rPr lang="en-GB" sz="900" dirty="0">
                          <a:effectLst/>
                        </a:rPr>
                        <a:t>NIL</a:t>
                      </a:r>
                      <a:endParaRPr lang="en-GB" sz="900" dirty="0">
                        <a:effectLst/>
                        <a:latin typeface="Times New Roman" panose="02020603050405020304" pitchFamily="18" charset="0"/>
                        <a:ea typeface="Calibri" panose="020F0502020204030204" pitchFamily="34" charset="0"/>
                      </a:endParaRPr>
                    </a:p>
                  </a:txBody>
                  <a:tcPr marL="49506" marR="49506" marT="0" marB="0"/>
                </a:tc>
                <a:extLst>
                  <a:ext uri="{0D108BD9-81ED-4DB2-BD59-A6C34878D82A}">
                    <a16:rowId xmlns:a16="http://schemas.microsoft.com/office/drawing/2014/main" val="1996323349"/>
                  </a:ext>
                </a:extLst>
              </a:tr>
              <a:tr h="110014">
                <a:tc>
                  <a:txBody>
                    <a:bodyPr/>
                    <a:lstStyle/>
                    <a:p>
                      <a:r>
                        <a:rPr lang="en-GB" sz="700" dirty="0">
                          <a:effectLst/>
                        </a:rPr>
                        <a:t> </a:t>
                      </a:r>
                      <a:endParaRPr lang="en-GB" sz="700" dirty="0">
                        <a:effectLst/>
                        <a:latin typeface="Times New Roman" panose="02020603050405020304" pitchFamily="18" charset="0"/>
                        <a:ea typeface="Calibri" panose="020F0502020204030204" pitchFamily="34" charset="0"/>
                      </a:endParaRPr>
                    </a:p>
                  </a:txBody>
                  <a:tcPr marL="49506" marR="49506" marT="0" marB="0"/>
                </a:tc>
                <a:tc>
                  <a:txBody>
                    <a:bodyPr/>
                    <a:lstStyle/>
                    <a:p>
                      <a:pPr algn="just"/>
                      <a:endParaRPr lang="en-GB" sz="700" dirty="0">
                        <a:effectLst/>
                        <a:latin typeface="Times New Roman" panose="02020603050405020304" pitchFamily="18" charset="0"/>
                        <a:ea typeface="Calibri" panose="020F0502020204030204" pitchFamily="34" charset="0"/>
                      </a:endParaRPr>
                    </a:p>
                  </a:txBody>
                  <a:tcPr marL="49506" marR="49506" marT="0" marB="0"/>
                </a:tc>
                <a:tc>
                  <a:txBody>
                    <a:bodyPr/>
                    <a:lstStyle/>
                    <a:p>
                      <a:pPr algn="just"/>
                      <a:endParaRPr lang="en-GB" sz="700" dirty="0">
                        <a:effectLst/>
                        <a:latin typeface="Times New Roman" panose="02020603050405020304" pitchFamily="18" charset="0"/>
                        <a:ea typeface="Calibri" panose="020F0502020204030204" pitchFamily="34" charset="0"/>
                      </a:endParaRPr>
                    </a:p>
                  </a:txBody>
                  <a:tcPr marL="49506" marR="49506" marT="0" marB="0"/>
                </a:tc>
                <a:tc>
                  <a:txBody>
                    <a:bodyPr/>
                    <a:lstStyle/>
                    <a:p>
                      <a:r>
                        <a:rPr lang="en-GB" sz="700" dirty="0">
                          <a:effectLst/>
                        </a:rPr>
                        <a:t> </a:t>
                      </a:r>
                      <a:endParaRPr lang="en-GB" sz="700" dirty="0">
                        <a:effectLst/>
                        <a:latin typeface="Times New Roman" panose="02020603050405020304" pitchFamily="18" charset="0"/>
                        <a:ea typeface="Calibri" panose="020F0502020204030204" pitchFamily="34" charset="0"/>
                      </a:endParaRPr>
                    </a:p>
                  </a:txBody>
                  <a:tcPr marL="49506" marR="49506" marT="0" marB="0"/>
                </a:tc>
                <a:extLst>
                  <a:ext uri="{0D108BD9-81ED-4DB2-BD59-A6C34878D82A}">
                    <a16:rowId xmlns:a16="http://schemas.microsoft.com/office/drawing/2014/main" val="1723111683"/>
                  </a:ext>
                </a:extLst>
              </a:tr>
            </a:tbl>
          </a:graphicData>
        </a:graphic>
      </p:graphicFrame>
      <p:pic>
        <p:nvPicPr>
          <p:cNvPr id="5" name="Content Placeholder 4">
            <a:extLst>
              <a:ext uri="{FF2B5EF4-FFF2-40B4-BE49-F238E27FC236}">
                <a16:creationId xmlns:a16="http://schemas.microsoft.com/office/drawing/2014/main" id="{43F72504-056D-489B-8521-A54BC61BB36F}"/>
              </a:ext>
            </a:extLst>
          </p:cNvPr>
          <p:cNvPicPr>
            <a:picLocks noGrp="1" noChangeAspect="1"/>
          </p:cNvPicPr>
          <p:nvPr>
            <p:ph type="pic" sz="quarter" idx="15"/>
          </p:nvPr>
        </p:nvPicPr>
        <p:blipFill>
          <a:blip r:embed="rId3">
            <a:extLst>
              <a:ext uri="{28A0092B-C50C-407E-A947-70E740481C1C}">
                <a14:useLocalDpi xmlns:a14="http://schemas.microsoft.com/office/drawing/2010/main" val="0"/>
              </a:ext>
            </a:extLst>
          </a:blip>
          <a:srcRect l="21824" r="21824"/>
          <a:stretch/>
        </p:blipFill>
        <p:spPr/>
      </p:pic>
      <p:pic>
        <p:nvPicPr>
          <p:cNvPr id="6" name="Graphic 5" descr="House with solid fill">
            <a:hlinkClick r:id="" action="ppaction://noaction"/>
            <a:extLst>
              <a:ext uri="{FF2B5EF4-FFF2-40B4-BE49-F238E27FC236}">
                <a16:creationId xmlns:a16="http://schemas.microsoft.com/office/drawing/2014/main" id="{B4F03B52-1E0E-4D20-9638-01D66A74F586}"/>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8209022" y="370404"/>
            <a:ext cx="609600" cy="543996"/>
          </a:xfrm>
          <a:prstGeom prst="rect">
            <a:avLst/>
          </a:prstGeom>
        </p:spPr>
      </p:pic>
    </p:spTree>
    <p:extLst>
      <p:ext uri="{BB962C8B-B14F-4D97-AF65-F5344CB8AC3E}">
        <p14:creationId xmlns:p14="http://schemas.microsoft.com/office/powerpoint/2010/main" val="741653633"/>
      </p:ext>
    </p:extLst>
  </p:cSld>
  <p:clrMapOvr>
    <a:masterClrMapping/>
  </p:clrMapOvr>
  <p:transition>
    <p:fade/>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0DC859-B964-4D33-8B1B-CF3F2C9ECC0B}"/>
              </a:ext>
            </a:extLst>
          </p:cNvPr>
          <p:cNvSpPr>
            <a:spLocks noGrp="1"/>
          </p:cNvSpPr>
          <p:nvPr>
            <p:ph type="title"/>
          </p:nvPr>
        </p:nvSpPr>
        <p:spPr>
          <a:xfrm>
            <a:off x="457200" y="152400"/>
            <a:ext cx="9906000" cy="1068324"/>
          </a:xfrm>
        </p:spPr>
        <p:txBody>
          <a:bodyPr>
            <a:normAutofit fontScale="90000"/>
          </a:bodyPr>
          <a:lstStyle/>
          <a:p>
            <a:pPr>
              <a:lnSpc>
                <a:spcPct val="107000"/>
              </a:lnSpc>
              <a:spcAft>
                <a:spcPts val="800"/>
              </a:spcAft>
              <a:tabLst>
                <a:tab pos="4000500" algn="l"/>
              </a:tabLst>
            </a:pPr>
            <a:r>
              <a:rPr lang="en-US" sz="1300" b="1" u="sng" dirty="0">
                <a:solidFill>
                  <a:srgbClr val="000000"/>
                </a:solidFill>
                <a:effectLst/>
                <a:uFill>
                  <a:solidFill>
                    <a:srgbClr val="000000"/>
                  </a:solidFill>
                </a:uFill>
                <a:latin typeface="Calibri"/>
                <a:ea typeface="Calibri"/>
                <a:cs typeface="Times New Roman"/>
                <a:hlinkClick r:id="rId2"/>
              </a:rPr>
              <a:t>Review of previous year’s priorities</a:t>
            </a:r>
            <a:r>
              <a:rPr lang="en-US" sz="1300" b="1" u="sng" dirty="0">
                <a:solidFill>
                  <a:srgbClr val="000000"/>
                </a:solidFill>
                <a:effectLst/>
                <a:uFill>
                  <a:solidFill>
                    <a:srgbClr val="000000"/>
                  </a:solidFill>
                </a:uFill>
                <a:latin typeface="Calibri"/>
                <a:ea typeface="Calibri"/>
                <a:cs typeface="Times New Roman"/>
              </a:rPr>
              <a:t> </a:t>
            </a:r>
            <a:r>
              <a:rPr lang="en-US" sz="1300" b="1" u="sng" dirty="0">
                <a:solidFill>
                  <a:srgbClr val="000000"/>
                </a:solidFill>
                <a:uFill>
                  <a:solidFill>
                    <a:srgbClr val="000000"/>
                  </a:solidFill>
                </a:uFill>
                <a:latin typeface="Calibri"/>
                <a:ea typeface="Calibri"/>
                <a:cs typeface="Times New Roman"/>
              </a:rPr>
              <a:t>2025-26</a:t>
            </a:r>
            <a:br>
              <a:rPr lang="en-GB" sz="1300" dirty="0">
                <a:effectLst/>
                <a:uFill>
                  <a:solidFill>
                    <a:srgbClr val="000000"/>
                  </a:solidFill>
                </a:uFill>
                <a:latin typeface="Calibri" panose="020F0502020204030204" pitchFamily="34" charset="0"/>
                <a:ea typeface="Calibri" panose="020F0502020204030204" pitchFamily="34" charset="0"/>
              </a:rPr>
            </a:br>
            <a:r>
              <a:rPr lang="en-GB" sz="900" i="1" dirty="0">
                <a:solidFill>
                  <a:srgbClr val="000000"/>
                </a:solidFill>
                <a:effectLst/>
                <a:uFill>
                  <a:solidFill>
                    <a:srgbClr val="000000"/>
                  </a:solidFill>
                </a:uFill>
                <a:latin typeface="Calibri"/>
                <a:ea typeface="Calibri"/>
                <a:cs typeface="Calibri"/>
              </a:rPr>
              <a:t>On reviewing school improvement targ</a:t>
            </a:r>
            <a:r>
              <a:rPr lang="en-GB" sz="900" i="1" dirty="0" err="1">
                <a:solidFill>
                  <a:srgbClr val="000000"/>
                </a:solidFill>
                <a:effectLst/>
                <a:uFill>
                  <a:solidFill>
                    <a:srgbClr val="000000"/>
                  </a:solidFill>
                </a:uFill>
                <a:latin typeface="Calibri"/>
                <a:ea typeface="Calibri"/>
                <a:cs typeface="Calibri"/>
              </a:rPr>
              <a:t>ets</a:t>
            </a:r>
            <a:r>
              <a:rPr lang="en-GB" sz="900" i="1" dirty="0">
                <a:solidFill>
                  <a:srgbClr val="000000"/>
                </a:solidFill>
                <a:effectLst/>
                <a:uFill>
                  <a:solidFill>
                    <a:srgbClr val="000000"/>
                  </a:solidFill>
                </a:uFill>
                <a:latin typeface="Calibri"/>
                <a:ea typeface="Calibri"/>
                <a:cs typeface="Calibri"/>
              </a:rPr>
              <a:t>, the school has evaluated its performance through asking 2 questions:-</a:t>
            </a:r>
            <a:br>
              <a:rPr lang="en-GB" sz="900" dirty="0">
                <a:effectLst/>
                <a:uFill>
                  <a:solidFill>
                    <a:srgbClr val="000000"/>
                  </a:solidFill>
                </a:uFill>
                <a:latin typeface="Calibri" panose="020F0502020204030204" pitchFamily="34" charset="0"/>
                <a:ea typeface="Calibri" panose="020F0502020204030204" pitchFamily="34" charset="0"/>
              </a:rPr>
            </a:br>
            <a:r>
              <a:rPr lang="en-GB" sz="900" i="1" dirty="0">
                <a:solidFill>
                  <a:srgbClr val="000000"/>
                </a:solidFill>
                <a:effectLst/>
                <a:uFill>
                  <a:solidFill>
                    <a:srgbClr val="000000"/>
                  </a:solidFill>
                </a:uFill>
                <a:latin typeface="Calibri"/>
                <a:ea typeface="Calibri"/>
                <a:cs typeface="Calibri"/>
              </a:rPr>
              <a:t> </a:t>
            </a:r>
            <a:br>
              <a:rPr lang="en-GB" sz="900" dirty="0">
                <a:effectLst/>
                <a:uFill>
                  <a:solidFill>
                    <a:srgbClr val="000000"/>
                  </a:solidFill>
                </a:uFill>
                <a:latin typeface="Calibri" panose="020F0502020204030204" pitchFamily="34" charset="0"/>
                <a:ea typeface="Calibri" panose="020F0502020204030204" pitchFamily="34" charset="0"/>
              </a:rPr>
            </a:br>
            <a:r>
              <a:rPr lang="en-GB" sz="900" i="1" dirty="0">
                <a:solidFill>
                  <a:srgbClr val="000000"/>
                </a:solidFill>
                <a:effectLst/>
                <a:uFill>
                  <a:solidFill>
                    <a:srgbClr val="000000"/>
                  </a:solidFill>
                </a:uFill>
                <a:latin typeface="Calibri"/>
                <a:ea typeface="Calibri"/>
                <a:cs typeface="Calibri"/>
              </a:rPr>
              <a:t>Are pupils progressing in the ways described in the principles of progression, supporting them to develop towards the four purposes?</a:t>
            </a:r>
            <a:br>
              <a:rPr lang="en-GB" sz="900" dirty="0">
                <a:effectLst/>
                <a:uFill>
                  <a:solidFill>
                    <a:srgbClr val="000000"/>
                  </a:solidFill>
                </a:uFill>
                <a:latin typeface="Calibri" panose="020F0502020204030204" pitchFamily="34" charset="0"/>
                <a:ea typeface="Calibri" panose="020F0502020204030204" pitchFamily="34" charset="0"/>
              </a:rPr>
            </a:br>
            <a:r>
              <a:rPr lang="en-GB" sz="900" i="1" dirty="0">
                <a:solidFill>
                  <a:srgbClr val="000000"/>
                </a:solidFill>
                <a:effectLst/>
                <a:uFill>
                  <a:solidFill>
                    <a:srgbClr val="000000"/>
                  </a:solidFill>
                </a:uFill>
                <a:latin typeface="Calibri"/>
                <a:ea typeface="Calibri"/>
                <a:cs typeface="Calibri"/>
              </a:rPr>
              <a:t>Is the pace of pupils’ progress in line with the expectations of teachers and the curriculum?</a:t>
            </a:r>
            <a:br>
              <a:rPr lang="en-GB" sz="900" dirty="0">
                <a:effectLst/>
                <a:uFill>
                  <a:solidFill>
                    <a:srgbClr val="000000"/>
                  </a:solidFill>
                </a:uFill>
                <a:latin typeface="Calibri" panose="020F0502020204030204" pitchFamily="34" charset="0"/>
                <a:ea typeface="Calibri" panose="020F0502020204030204" pitchFamily="34" charset="0"/>
              </a:rPr>
            </a:br>
            <a:r>
              <a:rPr lang="en-GB" sz="900" i="1" dirty="0">
                <a:solidFill>
                  <a:srgbClr val="000000"/>
                </a:solidFill>
                <a:effectLst/>
                <a:uFill>
                  <a:solidFill>
                    <a:srgbClr val="000000"/>
                  </a:solidFill>
                </a:uFill>
                <a:latin typeface="Calibri"/>
                <a:ea typeface="Calibri"/>
                <a:cs typeface="Calibri"/>
              </a:rPr>
              <a:t> </a:t>
            </a:r>
            <a:br>
              <a:rPr lang="en-GB" sz="900" dirty="0">
                <a:effectLst/>
                <a:uFill>
                  <a:solidFill>
                    <a:srgbClr val="000000"/>
                  </a:solidFill>
                </a:uFill>
                <a:latin typeface="Calibri" panose="020F0502020204030204" pitchFamily="34" charset="0"/>
                <a:ea typeface="Calibri" panose="020F0502020204030204" pitchFamily="34" charset="0"/>
              </a:rPr>
            </a:br>
            <a:r>
              <a:rPr lang="en-GB" sz="900" i="1" dirty="0">
                <a:solidFill>
                  <a:srgbClr val="000000"/>
                </a:solidFill>
                <a:effectLst/>
                <a:uFill>
                  <a:solidFill>
                    <a:srgbClr val="000000"/>
                  </a:solidFill>
                </a:uFill>
                <a:latin typeface="Calibri"/>
                <a:ea typeface="Calibri"/>
                <a:cs typeface="Calibri"/>
              </a:rPr>
              <a:t>Answers to this have supported the development of lines of enquiry of subsequent self-evaluation and improvement. </a:t>
            </a:r>
            <a:r>
              <a:rPr lang="en-GB" sz="900" i="1" dirty="0">
                <a:solidFill>
                  <a:srgbClr val="CC00CC"/>
                </a:solidFill>
                <a:effectLst/>
                <a:uFill>
                  <a:solidFill>
                    <a:srgbClr val="000000"/>
                  </a:solidFill>
                </a:uFill>
                <a:latin typeface="Calibri"/>
                <a:ea typeface="Calibri"/>
                <a:cs typeface="Calibri"/>
              </a:rPr>
              <a:t> </a:t>
            </a:r>
            <a:br>
              <a:rPr lang="en-GB" sz="1800" dirty="0">
                <a:effectLst/>
                <a:uFill>
                  <a:solidFill>
                    <a:srgbClr val="000000"/>
                  </a:solidFill>
                </a:uFill>
                <a:latin typeface="Calibri" panose="020F0502020204030204" pitchFamily="34" charset="0"/>
                <a:ea typeface="Calibri" panose="020F0502020204030204" pitchFamily="34" charset="0"/>
              </a:rPr>
            </a:br>
            <a:endParaRPr lang="en-GB" dirty="0"/>
          </a:p>
        </p:txBody>
      </p:sp>
      <p:pic>
        <p:nvPicPr>
          <p:cNvPr id="7" name="Picture Placeholder 6">
            <a:extLst>
              <a:ext uri="{FF2B5EF4-FFF2-40B4-BE49-F238E27FC236}">
                <a16:creationId xmlns:a16="http://schemas.microsoft.com/office/drawing/2014/main" id="{9CD34879-8A4D-4D61-AD48-699E03B8C27A}"/>
              </a:ext>
            </a:extLst>
          </p:cNvPr>
          <p:cNvPicPr>
            <a:picLocks noGrp="1" noChangeAspect="1"/>
          </p:cNvPicPr>
          <p:nvPr>
            <p:ph type="pic" sz="quarter" idx="15"/>
          </p:nvPr>
        </p:nvPicPr>
        <p:blipFill>
          <a:blip r:embed="rId3">
            <a:extLst>
              <a:ext uri="{28A0092B-C50C-407E-A947-70E740481C1C}">
                <a14:useLocalDpi xmlns:a14="http://schemas.microsoft.com/office/drawing/2010/main" val="0"/>
              </a:ext>
            </a:extLst>
          </a:blip>
          <a:srcRect t="6188" b="6188"/>
          <a:stretch>
            <a:fillRect/>
          </a:stretch>
        </p:blipFill>
        <p:spPr>
          <a:xfrm>
            <a:off x="11125200" y="9525"/>
            <a:ext cx="1049338" cy="904875"/>
          </a:xfrm>
        </p:spPr>
      </p:pic>
      <p:graphicFrame>
        <p:nvGraphicFramePr>
          <p:cNvPr id="5" name="Table 5">
            <a:extLst>
              <a:ext uri="{FF2B5EF4-FFF2-40B4-BE49-F238E27FC236}">
                <a16:creationId xmlns:a16="http://schemas.microsoft.com/office/drawing/2014/main" id="{0A814D3F-B21A-4539-B573-BBE88A526888}"/>
              </a:ext>
            </a:extLst>
          </p:cNvPr>
          <p:cNvGraphicFramePr>
            <a:graphicFrameLocks noGrp="1"/>
          </p:cNvGraphicFramePr>
          <p:nvPr>
            <p:extLst>
              <p:ext uri="{D42A27DB-BD31-4B8C-83A1-F6EECF244321}">
                <p14:modId xmlns:p14="http://schemas.microsoft.com/office/powerpoint/2010/main" val="2044428421"/>
              </p:ext>
            </p:extLst>
          </p:nvPr>
        </p:nvGraphicFramePr>
        <p:xfrm>
          <a:off x="457200" y="1440844"/>
          <a:ext cx="11506200" cy="3969357"/>
        </p:xfrm>
        <a:graphic>
          <a:graphicData uri="http://schemas.openxmlformats.org/drawingml/2006/table">
            <a:tbl>
              <a:tblPr firstRow="1" bandRow="1">
                <a:tableStyleId>{5C22544A-7EE6-4342-B048-85BDC9FD1C3A}</a:tableStyleId>
              </a:tblPr>
              <a:tblGrid>
                <a:gridCol w="4832000">
                  <a:extLst>
                    <a:ext uri="{9D8B030D-6E8A-4147-A177-3AD203B41FA5}">
                      <a16:colId xmlns:a16="http://schemas.microsoft.com/office/drawing/2014/main" val="985897365"/>
                    </a:ext>
                  </a:extLst>
                </a:gridCol>
                <a:gridCol w="6674200">
                  <a:extLst>
                    <a:ext uri="{9D8B030D-6E8A-4147-A177-3AD203B41FA5}">
                      <a16:colId xmlns:a16="http://schemas.microsoft.com/office/drawing/2014/main" val="1287163304"/>
                    </a:ext>
                  </a:extLst>
                </a:gridCol>
              </a:tblGrid>
              <a:tr h="273887">
                <a:tc gridSpan="2">
                  <a:txBody>
                    <a:bodyPr/>
                    <a:lstStyle/>
                    <a:p>
                      <a:r>
                        <a:rPr lang="en-GB" sz="800" dirty="0"/>
                        <a:t>Priority</a:t>
                      </a:r>
                    </a:p>
                  </a:txBody>
                  <a:tcPr/>
                </a:tc>
                <a:tc hMerge="1">
                  <a:txBody>
                    <a:bodyPr/>
                    <a:lstStyle/>
                    <a:p>
                      <a:endParaRPr lang="en-GB" dirty="0"/>
                    </a:p>
                  </a:txBody>
                  <a:tcPr/>
                </a:tc>
                <a:extLst>
                  <a:ext uri="{0D108BD9-81ED-4DB2-BD59-A6C34878D82A}">
                    <a16:rowId xmlns:a16="http://schemas.microsoft.com/office/drawing/2014/main" val="846683900"/>
                  </a:ext>
                </a:extLst>
              </a:tr>
              <a:tr h="273887">
                <a:tc gridSpan="2">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GB" sz="800" b="1" kern="1200" dirty="0">
                          <a:solidFill>
                            <a:schemeClr val="dk1"/>
                          </a:solidFill>
                          <a:effectLst/>
                          <a:latin typeface="+mj-lt"/>
                          <a:ea typeface="+mn-ea"/>
                          <a:cs typeface="+mn-cs"/>
                        </a:rPr>
                        <a:t>Priority 1: </a:t>
                      </a:r>
                      <a:r>
                        <a:rPr lang="en-GB" sz="800" b="1" i="0" kern="1200" dirty="0">
                          <a:solidFill>
                            <a:schemeClr val="dk1"/>
                          </a:solidFill>
                          <a:effectLst/>
                          <a:latin typeface="+mj-lt"/>
                          <a:ea typeface="+mn-ea"/>
                          <a:cs typeface="+mn-cs"/>
                        </a:rPr>
                        <a:t>To continue to embed systems that promote positive emotional and mental well-being of pupils and staff, supporting inclusivity and positive attitudes to learning.</a:t>
                      </a:r>
                      <a:endParaRPr lang="en-GB" sz="800" b="1" kern="1200" dirty="0">
                        <a:solidFill>
                          <a:schemeClr val="dk1"/>
                        </a:solidFill>
                        <a:effectLst/>
                        <a:latin typeface="+mj-lt"/>
                        <a:ea typeface="+mn-ea"/>
                        <a:cs typeface="+mn-cs"/>
                      </a:endParaRPr>
                    </a:p>
                  </a:txBody>
                  <a:tcPr/>
                </a:tc>
                <a:tc hMerge="1">
                  <a:txBody>
                    <a:bodyPr/>
                    <a:lstStyle/>
                    <a:p>
                      <a:endParaRPr lang="en-GB"/>
                    </a:p>
                  </a:txBody>
                  <a:tcPr/>
                </a:tc>
                <a:extLst>
                  <a:ext uri="{0D108BD9-81ED-4DB2-BD59-A6C34878D82A}">
                    <a16:rowId xmlns:a16="http://schemas.microsoft.com/office/drawing/2014/main" val="786658133"/>
                  </a:ext>
                </a:extLst>
              </a:tr>
              <a:tr h="236520">
                <a:tc>
                  <a:txBody>
                    <a:bodyPr/>
                    <a:lstStyle/>
                    <a:p>
                      <a:r>
                        <a:rPr lang="en-GB" sz="800" b="0" dirty="0">
                          <a:latin typeface="+mj-lt"/>
                        </a:rPr>
                        <a:t>Sub-priority</a:t>
                      </a:r>
                    </a:p>
                  </a:txBody>
                  <a:tcPr/>
                </a:tc>
                <a:tc>
                  <a:txBody>
                    <a:bodyPr/>
                    <a:lstStyle/>
                    <a:p>
                      <a:r>
                        <a:rPr lang="en-GB" sz="800" b="0" dirty="0">
                          <a:latin typeface="+mj-lt"/>
                        </a:rPr>
                        <a:t>Expected outcome</a:t>
                      </a:r>
                    </a:p>
                  </a:txBody>
                  <a:tcPr/>
                </a:tc>
                <a:extLst>
                  <a:ext uri="{0D108BD9-81ED-4DB2-BD59-A6C34878D82A}">
                    <a16:rowId xmlns:a16="http://schemas.microsoft.com/office/drawing/2014/main" val="2743094206"/>
                  </a:ext>
                </a:extLst>
              </a:tr>
              <a:tr h="641982">
                <a:tc>
                  <a:txBody>
                    <a:bodyPr/>
                    <a:lstStyle/>
                    <a:p>
                      <a:pPr rtl="0" fontAlgn="base"/>
                      <a:r>
                        <a:rPr lang="en-GB" sz="800" b="0" i="0" kern="1200" dirty="0">
                          <a:solidFill>
                            <a:schemeClr val="dk1"/>
                          </a:solidFill>
                          <a:effectLst/>
                          <a:latin typeface="+mj-lt"/>
                          <a:ea typeface="+mn-ea"/>
                          <a:cs typeface="+mn-cs"/>
                        </a:rPr>
                        <a:t>a) All pupils and in particular our most vulnerable pupils having their needs met through consistency of approach, relational/</a:t>
                      </a:r>
                      <a:r>
                        <a:rPr lang="en-US" sz="800" b="0" i="0" kern="1200" dirty="0">
                          <a:solidFill>
                            <a:schemeClr val="dk1"/>
                          </a:solidFill>
                          <a:effectLst/>
                          <a:latin typeface="+mj-lt"/>
                          <a:ea typeface="+mn-ea"/>
                          <a:cs typeface="+mn-cs"/>
                        </a:rPr>
                        <a:t>​</a:t>
                      </a:r>
                    </a:p>
                    <a:p>
                      <a:pPr rtl="0" fontAlgn="base"/>
                      <a:r>
                        <a:rPr lang="en-GB" sz="800" b="0" i="0" kern="1200" dirty="0">
                          <a:solidFill>
                            <a:schemeClr val="dk1"/>
                          </a:solidFill>
                          <a:effectLst/>
                          <a:latin typeface="+mj-lt"/>
                          <a:ea typeface="+mn-ea"/>
                          <a:cs typeface="+mn-cs"/>
                        </a:rPr>
                        <a:t>PACE strategies, therapeutic play, Elsa and Thrive strategies and approaches.</a:t>
                      </a:r>
                    </a:p>
                    <a:p>
                      <a:endParaRPr lang="en-GB" sz="800" b="0" kern="1200" dirty="0">
                        <a:solidFill>
                          <a:schemeClr val="dk1"/>
                        </a:solidFill>
                        <a:effectLst/>
                        <a:latin typeface="+mj-lt"/>
                        <a:ea typeface="+mn-ea"/>
                        <a:cs typeface="+mn-cs"/>
                      </a:endParaRPr>
                    </a:p>
                  </a:txBody>
                  <a:tcPr/>
                </a:tc>
                <a:tc>
                  <a:txBody>
                    <a:bodyPr/>
                    <a:lstStyle/>
                    <a:p>
                      <a:r>
                        <a:rPr lang="en-GB" sz="800" b="0" i="0" kern="1200" dirty="0">
                          <a:solidFill>
                            <a:schemeClr val="dk1"/>
                          </a:solidFill>
                          <a:effectLst/>
                          <a:latin typeface="+mj-lt"/>
                          <a:ea typeface="+mn-ea"/>
                          <a:cs typeface="+mn-cs"/>
                        </a:rPr>
                        <a:t>Pupils able to call on strategies to support emotional regulation. Staff using a consistent, relational/pace approach leading to improved well-being for all and nearly all pupils being able to engage well in learning and sustain focus.</a:t>
                      </a:r>
                      <a:endParaRPr lang="en-GB" sz="800" b="0" kern="1200" dirty="0">
                        <a:solidFill>
                          <a:schemeClr val="dk1"/>
                        </a:solidFill>
                        <a:effectLst/>
                        <a:latin typeface="+mj-lt"/>
                        <a:ea typeface="+mn-ea"/>
                        <a:cs typeface="+mn-cs"/>
                      </a:endParaRPr>
                    </a:p>
                  </a:txBody>
                  <a:tcPr/>
                </a:tc>
                <a:extLst>
                  <a:ext uri="{0D108BD9-81ED-4DB2-BD59-A6C34878D82A}">
                    <a16:rowId xmlns:a16="http://schemas.microsoft.com/office/drawing/2014/main" val="478057456"/>
                  </a:ext>
                </a:extLst>
              </a:tr>
              <a:tr h="236520">
                <a:tc gridSpan="2">
                  <a:txBody>
                    <a:bodyPr/>
                    <a:lstStyle/>
                    <a:p>
                      <a:r>
                        <a:rPr lang="en-GB" sz="800" b="0" dirty="0">
                          <a:latin typeface="+mj-lt"/>
                        </a:rPr>
                        <a:t>Actual outcome</a:t>
                      </a:r>
                    </a:p>
                  </a:txBody>
                  <a:tcPr/>
                </a:tc>
                <a:tc hMerge="1">
                  <a:txBody>
                    <a:bodyPr/>
                    <a:lstStyle/>
                    <a:p>
                      <a:endParaRPr lang="en-GB" dirty="0"/>
                    </a:p>
                  </a:txBody>
                  <a:tcPr/>
                </a:tc>
                <a:extLst>
                  <a:ext uri="{0D108BD9-81ED-4DB2-BD59-A6C34878D82A}">
                    <a16:rowId xmlns:a16="http://schemas.microsoft.com/office/drawing/2014/main" val="1499741322"/>
                  </a:ext>
                </a:extLst>
              </a:tr>
              <a:tr h="616242">
                <a:tc gridSpan="2">
                  <a:txBody>
                    <a:bodyPr/>
                    <a:lstStyle/>
                    <a:p>
                      <a:pPr fontAlgn="t"/>
                      <a:r>
                        <a:rPr lang="en-GB" sz="800" b="0" i="0" dirty="0">
                          <a:effectLst/>
                          <a:latin typeface="+mj-lt"/>
                        </a:rPr>
                        <a:t>All pupils (100%) benefit from a consistent, trauma-informed approach, with approximately 15–25% receiving targeted interventions and 5–10% accessing specialist support. As a result, around 90–100% of pupils feel safe and 85–95% demonstrate positive behaviour and attitudes to learning. Thrive re-assessments indicate that 75–85% of targeted pupils show improved emotional wellbeing, while over 80% of all pupils, including vulnerable groups, make expected or better progress. Behaviour incidents are effectively managed with very low escalation, learning disruption is minimal.</a:t>
                      </a:r>
                    </a:p>
                  </a:txBody>
                  <a:tcPr/>
                </a:tc>
                <a:tc hMerge="1">
                  <a:txBody>
                    <a:bodyPr/>
                    <a:lstStyle/>
                    <a:p>
                      <a:endParaRPr lang="en-GB" dirty="0"/>
                    </a:p>
                  </a:txBody>
                  <a:tcPr/>
                </a:tc>
                <a:extLst>
                  <a:ext uri="{0D108BD9-81ED-4DB2-BD59-A6C34878D82A}">
                    <a16:rowId xmlns:a16="http://schemas.microsoft.com/office/drawing/2014/main" val="3957566864"/>
                  </a:ext>
                </a:extLst>
              </a:tr>
              <a:tr h="271200">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GB" sz="800" dirty="0"/>
                        <a:t>Sub-priority</a:t>
                      </a:r>
                    </a:p>
                  </a:txBody>
                  <a:tcPr/>
                </a:tc>
                <a:tc>
                  <a:txBody>
                    <a:bodyPr/>
                    <a:lstStyle/>
                    <a:p>
                      <a:r>
                        <a:rPr lang="en-GB" sz="800" dirty="0"/>
                        <a:t>Expected outcome</a:t>
                      </a:r>
                    </a:p>
                  </a:txBody>
                  <a:tcPr/>
                </a:tc>
                <a:extLst>
                  <a:ext uri="{0D108BD9-81ED-4DB2-BD59-A6C34878D82A}">
                    <a16:rowId xmlns:a16="http://schemas.microsoft.com/office/drawing/2014/main" val="3249093122"/>
                  </a:ext>
                </a:extLst>
              </a:tr>
              <a:tr h="675771">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GB" sz="800" b="0" i="0" kern="1200" dirty="0">
                          <a:solidFill>
                            <a:schemeClr val="dk1"/>
                          </a:solidFill>
                          <a:effectLst/>
                          <a:latin typeface="+mn-lt"/>
                          <a:ea typeface="+mn-ea"/>
                          <a:cs typeface="+mn-cs"/>
                        </a:rPr>
                        <a:t>b) Pupils supported to understand their emotions, learn about healthy relationships and a healthy lifestyle and develop a greater understanding of inclusivity and non-discrimination by introducing updated health and well-being and RSE Curriculum resources.</a:t>
                      </a:r>
                      <a:endParaRPr lang="en-GB" sz="800" b="0" kern="1200" dirty="0">
                        <a:solidFill>
                          <a:schemeClr val="dk1"/>
                        </a:solidFill>
                        <a:effectLst/>
                        <a:latin typeface="+mn-lt"/>
                        <a:ea typeface="+mn-ea"/>
                        <a:cs typeface="+mn-cs"/>
                      </a:endParaRPr>
                    </a:p>
                  </a:txBody>
                  <a:tcPr/>
                </a:tc>
                <a:tc>
                  <a:txBody>
                    <a:bodyPr/>
                    <a:lstStyle/>
                    <a:p>
                      <a:pPr rtl="0" fontAlgn="base"/>
                      <a:r>
                        <a:rPr lang="en-GB" sz="800" b="0" i="0" kern="1200" dirty="0">
                          <a:solidFill>
                            <a:schemeClr val="dk1"/>
                          </a:solidFill>
                          <a:effectLst/>
                          <a:latin typeface="+mn-lt"/>
                          <a:ea typeface="+mn-ea"/>
                          <a:cs typeface="+mn-cs"/>
                        </a:rPr>
                        <a:t>Pupils demonstrating improved understanding of their emotions, about healthy relationships and a healthy lifestyle and developing a greater understanding of inclusivity and non-discrimination.</a:t>
                      </a:r>
                      <a:r>
                        <a:rPr lang="en-US" sz="800" b="0" i="0" kern="1200" dirty="0">
                          <a:solidFill>
                            <a:schemeClr val="dk1"/>
                          </a:solidFill>
                          <a:effectLst/>
                          <a:latin typeface="+mn-lt"/>
                          <a:ea typeface="+mn-ea"/>
                          <a:cs typeface="+mn-cs"/>
                        </a:rPr>
                        <a:t>​</a:t>
                      </a:r>
                    </a:p>
                    <a:p>
                      <a:pPr rtl="0" fontAlgn="base"/>
                      <a:r>
                        <a:rPr lang="en-GB" sz="1800" b="0" i="0" kern="1200" dirty="0">
                          <a:solidFill>
                            <a:schemeClr val="dk1"/>
                          </a:solidFill>
                          <a:effectLst/>
                          <a:latin typeface="+mn-lt"/>
                          <a:ea typeface="+mn-ea"/>
                          <a:cs typeface="+mn-cs"/>
                        </a:rPr>
                        <a:t> </a:t>
                      </a:r>
                    </a:p>
                  </a:txBody>
                  <a:tcPr/>
                </a:tc>
                <a:extLst>
                  <a:ext uri="{0D108BD9-81ED-4DB2-BD59-A6C34878D82A}">
                    <a16:rowId xmlns:a16="http://schemas.microsoft.com/office/drawing/2014/main" val="4013992859"/>
                  </a:ext>
                </a:extLst>
              </a:tr>
              <a:tr h="236520">
                <a:tc gridSpan="2">
                  <a:txBody>
                    <a:bodyPr/>
                    <a:lstStyle/>
                    <a:p>
                      <a:r>
                        <a:rPr lang="en-GB" sz="800" dirty="0"/>
                        <a:t>Actual Outcome</a:t>
                      </a:r>
                    </a:p>
                  </a:txBody>
                  <a:tcPr/>
                </a:tc>
                <a:tc hMerge="1">
                  <a:txBody>
                    <a:bodyPr/>
                    <a:lstStyle/>
                    <a:p>
                      <a:endParaRPr lang="en-GB" dirty="0"/>
                    </a:p>
                  </a:txBody>
                  <a:tcPr/>
                </a:tc>
                <a:extLst>
                  <a:ext uri="{0D108BD9-81ED-4DB2-BD59-A6C34878D82A}">
                    <a16:rowId xmlns:a16="http://schemas.microsoft.com/office/drawing/2014/main" val="2772098195"/>
                  </a:ext>
                </a:extLst>
              </a:tr>
              <a:tr h="506828">
                <a:tc gridSpan="2">
                  <a:txBody>
                    <a:bodyPr/>
                    <a:lstStyle/>
                    <a:p>
                      <a:pPr fontAlgn="t"/>
                      <a:r>
                        <a:rPr lang="en-GB" sz="800" b="0" i="0" dirty="0">
                          <a:effectLst/>
                          <a:latin typeface="Segoe UI" panose="020B0502040204020203" pitchFamily="34" charset="0"/>
                        </a:rPr>
                        <a:t>All pupils (100%) access a progressive H&amp;WB and RSE curriculum, many are receiving enhanced input through Spectrum sessions. As a result, approximately 90–100% of pupils demonstrate respectful attitudes and inclusivity, while 85–95% show developing understanding of emotions and relationships. Monitoring evidences clear progression across all stages, with most pupils able to identify healthy relationships and apply inclusive behaviours. This strong impact is supported by Estyn findings, which highlight that nearly all pupils respect differences and celebrate diversity.</a:t>
                      </a:r>
                    </a:p>
                  </a:txBody>
                  <a:tcPr/>
                </a:tc>
                <a:tc hMerge="1">
                  <a:txBody>
                    <a:bodyPr/>
                    <a:lstStyle/>
                    <a:p>
                      <a:pPr fontAlgn="t"/>
                      <a:r>
                        <a:rPr lang="en-GB" b="0" i="0" dirty="0">
                          <a:effectLst/>
                          <a:latin typeface="Segoe UI" panose="020B0502040204020203" pitchFamily="34" charset="0"/>
                        </a:rPr>
                        <a:t>All pupils (100%) access a progressive H&amp;WB and RSE curriculum, with around 25–35% receiving enhanced input through Spectrum sessions. As a result, approximately 90–100% of pupils demonstrate respectful attitudes and inclusivity, while 85–95% show developing understanding of emotions and relationships. Monitoring evidences clear progression across all stages, with most pupils able to identify healthy relationships and apply inclusive behaviours. This strong impact is supported by Estyn findings, which highlight that nearly all pupils respect differences and celebrate diversity.</a:t>
                      </a:r>
                    </a:p>
                  </a:txBody>
                  <a:tcPr/>
                </a:tc>
                <a:extLst>
                  <a:ext uri="{0D108BD9-81ED-4DB2-BD59-A6C34878D82A}">
                    <a16:rowId xmlns:a16="http://schemas.microsoft.com/office/drawing/2014/main" val="2160281318"/>
                  </a:ext>
                </a:extLst>
              </a:tr>
            </a:tbl>
          </a:graphicData>
        </a:graphic>
      </p:graphicFrame>
      <p:pic>
        <p:nvPicPr>
          <p:cNvPr id="6" name="Graphic 5" descr="House with solid fill">
            <a:hlinkClick r:id="" action="ppaction://noaction"/>
            <a:extLst>
              <a:ext uri="{FF2B5EF4-FFF2-40B4-BE49-F238E27FC236}">
                <a16:creationId xmlns:a16="http://schemas.microsoft.com/office/drawing/2014/main" id="{E04A19D0-6B61-4C3B-A512-CC5779FC2FB1}"/>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10287000" y="642402"/>
            <a:ext cx="609600" cy="543996"/>
          </a:xfrm>
          <a:prstGeom prst="rect">
            <a:avLst/>
          </a:prstGeom>
        </p:spPr>
      </p:pic>
    </p:spTree>
    <p:extLst>
      <p:ext uri="{BB962C8B-B14F-4D97-AF65-F5344CB8AC3E}">
        <p14:creationId xmlns:p14="http://schemas.microsoft.com/office/powerpoint/2010/main" val="62426872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0DC859-B964-4D33-8B1B-CF3F2C9ECC0B}"/>
              </a:ext>
            </a:extLst>
          </p:cNvPr>
          <p:cNvSpPr>
            <a:spLocks noGrp="1"/>
          </p:cNvSpPr>
          <p:nvPr>
            <p:ph type="title"/>
          </p:nvPr>
        </p:nvSpPr>
        <p:spPr>
          <a:xfrm>
            <a:off x="457200" y="152400"/>
            <a:ext cx="9906000" cy="1068324"/>
          </a:xfrm>
        </p:spPr>
        <p:txBody>
          <a:bodyPr>
            <a:normAutofit fontScale="90000"/>
          </a:bodyPr>
          <a:lstStyle/>
          <a:p>
            <a:pPr>
              <a:lnSpc>
                <a:spcPct val="107000"/>
              </a:lnSpc>
              <a:spcAft>
                <a:spcPts val="800"/>
              </a:spcAft>
              <a:tabLst>
                <a:tab pos="4000500" algn="l"/>
              </a:tabLst>
            </a:pPr>
            <a:r>
              <a:rPr lang="en-US" sz="1300" b="1" u="sng" dirty="0">
                <a:solidFill>
                  <a:srgbClr val="000000"/>
                </a:solidFill>
                <a:effectLst/>
                <a:uFill>
                  <a:solidFill>
                    <a:srgbClr val="000000"/>
                  </a:solidFill>
                </a:uFill>
                <a:latin typeface="Calibri"/>
                <a:ea typeface="Calibri"/>
                <a:cs typeface="Times New Roman"/>
                <a:hlinkClick r:id="rId2"/>
              </a:rPr>
              <a:t>Review of previous year’s priorities</a:t>
            </a:r>
            <a:r>
              <a:rPr lang="en-US" sz="1300" b="1" u="sng">
                <a:solidFill>
                  <a:srgbClr val="000000"/>
                </a:solidFill>
                <a:effectLst/>
                <a:uFill>
                  <a:solidFill>
                    <a:srgbClr val="000000"/>
                  </a:solidFill>
                </a:uFill>
                <a:latin typeface="Calibri"/>
                <a:ea typeface="Calibri"/>
                <a:cs typeface="Times New Roman"/>
              </a:rPr>
              <a:t> </a:t>
            </a:r>
            <a:r>
              <a:rPr lang="en-US" sz="1300" b="1" u="sng">
                <a:solidFill>
                  <a:srgbClr val="000000"/>
                </a:solidFill>
                <a:uFill>
                  <a:solidFill>
                    <a:srgbClr val="000000"/>
                  </a:solidFill>
                </a:uFill>
                <a:latin typeface="Calibri"/>
                <a:ea typeface="Calibri"/>
                <a:cs typeface="Times New Roman"/>
              </a:rPr>
              <a:t>2025-26</a:t>
            </a:r>
            <a:br>
              <a:rPr lang="en-GB" sz="1300" dirty="0">
                <a:effectLst/>
                <a:uFill>
                  <a:solidFill>
                    <a:srgbClr val="000000"/>
                  </a:solidFill>
                </a:uFill>
                <a:latin typeface="Calibri" panose="020F0502020204030204" pitchFamily="34" charset="0"/>
                <a:ea typeface="Calibri" panose="020F0502020204030204" pitchFamily="34" charset="0"/>
              </a:rPr>
            </a:br>
            <a:r>
              <a:rPr lang="en-GB" sz="900" i="1">
                <a:solidFill>
                  <a:srgbClr val="000000"/>
                </a:solidFill>
                <a:effectLst/>
                <a:uFill>
                  <a:solidFill>
                    <a:srgbClr val="000000"/>
                  </a:solidFill>
                </a:uFill>
                <a:latin typeface="Calibri"/>
                <a:ea typeface="Calibri"/>
                <a:cs typeface="Calibri"/>
              </a:rPr>
              <a:t>On reviewing school improvement targ</a:t>
            </a:r>
            <a:r>
              <a:rPr lang="en-GB" sz="900" i="1" err="1">
                <a:solidFill>
                  <a:srgbClr val="000000"/>
                </a:solidFill>
                <a:effectLst/>
                <a:uFill>
                  <a:solidFill>
                    <a:srgbClr val="000000"/>
                  </a:solidFill>
                </a:uFill>
                <a:latin typeface="Calibri"/>
                <a:ea typeface="Calibri"/>
                <a:cs typeface="Calibri"/>
              </a:rPr>
              <a:t>ets</a:t>
            </a:r>
            <a:r>
              <a:rPr lang="en-GB" sz="900" i="1" dirty="0">
                <a:solidFill>
                  <a:srgbClr val="000000"/>
                </a:solidFill>
                <a:effectLst/>
                <a:uFill>
                  <a:solidFill>
                    <a:srgbClr val="000000"/>
                  </a:solidFill>
                </a:uFill>
                <a:latin typeface="Calibri"/>
                <a:ea typeface="Calibri"/>
                <a:cs typeface="Calibri"/>
              </a:rPr>
              <a:t>, the school has evaluated its performance through asking 2 questions:-</a:t>
            </a:r>
            <a:br>
              <a:rPr lang="en-GB" sz="900" dirty="0">
                <a:effectLst/>
                <a:uFill>
                  <a:solidFill>
                    <a:srgbClr val="000000"/>
                  </a:solidFill>
                </a:uFill>
                <a:latin typeface="Calibri" panose="020F0502020204030204" pitchFamily="34" charset="0"/>
                <a:ea typeface="Calibri" panose="020F0502020204030204" pitchFamily="34" charset="0"/>
              </a:rPr>
            </a:br>
            <a:r>
              <a:rPr lang="en-GB" sz="900" i="1" dirty="0">
                <a:solidFill>
                  <a:srgbClr val="000000"/>
                </a:solidFill>
                <a:effectLst/>
                <a:uFill>
                  <a:solidFill>
                    <a:srgbClr val="000000"/>
                  </a:solidFill>
                </a:uFill>
                <a:latin typeface="Calibri"/>
                <a:ea typeface="Calibri"/>
                <a:cs typeface="Calibri"/>
              </a:rPr>
              <a:t> </a:t>
            </a:r>
            <a:br>
              <a:rPr lang="en-GB" sz="900" dirty="0">
                <a:effectLst/>
                <a:uFill>
                  <a:solidFill>
                    <a:srgbClr val="000000"/>
                  </a:solidFill>
                </a:uFill>
                <a:latin typeface="Calibri" panose="020F0502020204030204" pitchFamily="34" charset="0"/>
                <a:ea typeface="Calibri" panose="020F0502020204030204" pitchFamily="34" charset="0"/>
              </a:rPr>
            </a:br>
            <a:r>
              <a:rPr lang="en-GB" sz="900" i="1" dirty="0">
                <a:solidFill>
                  <a:srgbClr val="000000"/>
                </a:solidFill>
                <a:effectLst/>
                <a:uFill>
                  <a:solidFill>
                    <a:srgbClr val="000000"/>
                  </a:solidFill>
                </a:uFill>
                <a:latin typeface="Calibri"/>
                <a:ea typeface="Calibri"/>
                <a:cs typeface="Calibri"/>
              </a:rPr>
              <a:t>Are pupils progressing in the ways described in the principles of progression, supporting them to develop towards the four purposes?</a:t>
            </a:r>
            <a:br>
              <a:rPr lang="en-GB" sz="900" dirty="0">
                <a:effectLst/>
                <a:uFill>
                  <a:solidFill>
                    <a:srgbClr val="000000"/>
                  </a:solidFill>
                </a:uFill>
                <a:latin typeface="Calibri" panose="020F0502020204030204" pitchFamily="34" charset="0"/>
                <a:ea typeface="Calibri" panose="020F0502020204030204" pitchFamily="34" charset="0"/>
              </a:rPr>
            </a:br>
            <a:r>
              <a:rPr lang="en-GB" sz="900" i="1" dirty="0">
                <a:solidFill>
                  <a:srgbClr val="000000"/>
                </a:solidFill>
                <a:effectLst/>
                <a:uFill>
                  <a:solidFill>
                    <a:srgbClr val="000000"/>
                  </a:solidFill>
                </a:uFill>
                <a:latin typeface="Calibri"/>
                <a:ea typeface="Calibri"/>
                <a:cs typeface="Calibri"/>
              </a:rPr>
              <a:t>Is the pace of pupils’ progress in line with the expectations of teachers and the curriculum?</a:t>
            </a:r>
            <a:br>
              <a:rPr lang="en-GB" sz="900" dirty="0">
                <a:effectLst/>
                <a:uFill>
                  <a:solidFill>
                    <a:srgbClr val="000000"/>
                  </a:solidFill>
                </a:uFill>
                <a:latin typeface="Calibri" panose="020F0502020204030204" pitchFamily="34" charset="0"/>
                <a:ea typeface="Calibri" panose="020F0502020204030204" pitchFamily="34" charset="0"/>
              </a:rPr>
            </a:br>
            <a:r>
              <a:rPr lang="en-GB" sz="900" i="1" dirty="0">
                <a:solidFill>
                  <a:srgbClr val="000000"/>
                </a:solidFill>
                <a:effectLst/>
                <a:uFill>
                  <a:solidFill>
                    <a:srgbClr val="000000"/>
                  </a:solidFill>
                </a:uFill>
                <a:latin typeface="Calibri"/>
                <a:ea typeface="Calibri"/>
                <a:cs typeface="Calibri"/>
              </a:rPr>
              <a:t> </a:t>
            </a:r>
            <a:br>
              <a:rPr lang="en-GB" sz="900" dirty="0">
                <a:effectLst/>
                <a:uFill>
                  <a:solidFill>
                    <a:srgbClr val="000000"/>
                  </a:solidFill>
                </a:uFill>
                <a:latin typeface="Calibri" panose="020F0502020204030204" pitchFamily="34" charset="0"/>
                <a:ea typeface="Calibri" panose="020F0502020204030204" pitchFamily="34" charset="0"/>
              </a:rPr>
            </a:br>
            <a:r>
              <a:rPr lang="en-GB" sz="900" i="1" dirty="0">
                <a:solidFill>
                  <a:srgbClr val="000000"/>
                </a:solidFill>
                <a:effectLst/>
                <a:uFill>
                  <a:solidFill>
                    <a:srgbClr val="000000"/>
                  </a:solidFill>
                </a:uFill>
                <a:latin typeface="Calibri"/>
                <a:ea typeface="Calibri"/>
                <a:cs typeface="Calibri"/>
              </a:rPr>
              <a:t>Answers to this have supported the development of lines of enquiry of subsequent self-evaluation and improvement. </a:t>
            </a:r>
            <a:r>
              <a:rPr lang="en-GB" sz="900" i="1" dirty="0">
                <a:solidFill>
                  <a:srgbClr val="CC00CC"/>
                </a:solidFill>
                <a:effectLst/>
                <a:uFill>
                  <a:solidFill>
                    <a:srgbClr val="000000"/>
                  </a:solidFill>
                </a:uFill>
                <a:latin typeface="Calibri"/>
                <a:ea typeface="Calibri"/>
                <a:cs typeface="Calibri"/>
              </a:rPr>
              <a:t> </a:t>
            </a:r>
            <a:br>
              <a:rPr lang="en-GB" sz="1800" dirty="0">
                <a:effectLst/>
                <a:uFill>
                  <a:solidFill>
                    <a:srgbClr val="000000"/>
                  </a:solidFill>
                </a:uFill>
                <a:latin typeface="Calibri" panose="020F0502020204030204" pitchFamily="34" charset="0"/>
                <a:ea typeface="Calibri" panose="020F0502020204030204" pitchFamily="34" charset="0"/>
              </a:rPr>
            </a:br>
            <a:endParaRPr lang="en-GB" dirty="0"/>
          </a:p>
        </p:txBody>
      </p:sp>
      <p:pic>
        <p:nvPicPr>
          <p:cNvPr id="7" name="Picture Placeholder 6">
            <a:extLst>
              <a:ext uri="{FF2B5EF4-FFF2-40B4-BE49-F238E27FC236}">
                <a16:creationId xmlns:a16="http://schemas.microsoft.com/office/drawing/2014/main" id="{9CD34879-8A4D-4D61-AD48-699E03B8C27A}"/>
              </a:ext>
            </a:extLst>
          </p:cNvPr>
          <p:cNvPicPr>
            <a:picLocks noGrp="1" noChangeAspect="1"/>
          </p:cNvPicPr>
          <p:nvPr>
            <p:ph type="pic" sz="quarter" idx="15"/>
          </p:nvPr>
        </p:nvPicPr>
        <p:blipFill>
          <a:blip r:embed="rId3">
            <a:extLst>
              <a:ext uri="{28A0092B-C50C-407E-A947-70E740481C1C}">
                <a14:useLocalDpi xmlns:a14="http://schemas.microsoft.com/office/drawing/2010/main" val="0"/>
              </a:ext>
            </a:extLst>
          </a:blip>
          <a:srcRect t="6188" b="6188"/>
          <a:stretch>
            <a:fillRect/>
          </a:stretch>
        </p:blipFill>
        <p:spPr>
          <a:xfrm>
            <a:off x="11125200" y="9525"/>
            <a:ext cx="1049338" cy="904875"/>
          </a:xfrm>
        </p:spPr>
      </p:pic>
      <p:graphicFrame>
        <p:nvGraphicFramePr>
          <p:cNvPr id="5" name="Table 5">
            <a:extLst>
              <a:ext uri="{FF2B5EF4-FFF2-40B4-BE49-F238E27FC236}">
                <a16:creationId xmlns:a16="http://schemas.microsoft.com/office/drawing/2014/main" id="{0A814D3F-B21A-4539-B573-BBE88A526888}"/>
              </a:ext>
            </a:extLst>
          </p:cNvPr>
          <p:cNvGraphicFramePr>
            <a:graphicFrameLocks noGrp="1"/>
          </p:cNvGraphicFramePr>
          <p:nvPr>
            <p:extLst>
              <p:ext uri="{D42A27DB-BD31-4B8C-83A1-F6EECF244321}">
                <p14:modId xmlns:p14="http://schemas.microsoft.com/office/powerpoint/2010/main" val="3047531503"/>
              </p:ext>
            </p:extLst>
          </p:nvPr>
        </p:nvGraphicFramePr>
        <p:xfrm>
          <a:off x="487017" y="1292290"/>
          <a:ext cx="11506200" cy="4996944"/>
        </p:xfrm>
        <a:graphic>
          <a:graphicData uri="http://schemas.openxmlformats.org/drawingml/2006/table">
            <a:tbl>
              <a:tblPr firstRow="1" bandRow="1">
                <a:tableStyleId>{5C22544A-7EE6-4342-B048-85BDC9FD1C3A}</a:tableStyleId>
              </a:tblPr>
              <a:tblGrid>
                <a:gridCol w="4832000">
                  <a:extLst>
                    <a:ext uri="{9D8B030D-6E8A-4147-A177-3AD203B41FA5}">
                      <a16:colId xmlns:a16="http://schemas.microsoft.com/office/drawing/2014/main" val="985897365"/>
                    </a:ext>
                  </a:extLst>
                </a:gridCol>
                <a:gridCol w="6674200">
                  <a:extLst>
                    <a:ext uri="{9D8B030D-6E8A-4147-A177-3AD203B41FA5}">
                      <a16:colId xmlns:a16="http://schemas.microsoft.com/office/drawing/2014/main" val="1287163304"/>
                    </a:ext>
                  </a:extLst>
                </a:gridCol>
              </a:tblGrid>
              <a:tr h="219780">
                <a:tc gridSpan="2">
                  <a:txBody>
                    <a:bodyPr/>
                    <a:lstStyle/>
                    <a:p>
                      <a:r>
                        <a:rPr lang="en-GB" sz="800" dirty="0"/>
                        <a:t>Priority</a:t>
                      </a:r>
                    </a:p>
                  </a:txBody>
                  <a:tcPr/>
                </a:tc>
                <a:tc hMerge="1">
                  <a:txBody>
                    <a:bodyPr/>
                    <a:lstStyle/>
                    <a:p>
                      <a:endParaRPr lang="en-GB" dirty="0"/>
                    </a:p>
                  </a:txBody>
                  <a:tcPr/>
                </a:tc>
                <a:extLst>
                  <a:ext uri="{0D108BD9-81ED-4DB2-BD59-A6C34878D82A}">
                    <a16:rowId xmlns:a16="http://schemas.microsoft.com/office/drawing/2014/main" val="846683900"/>
                  </a:ext>
                </a:extLst>
              </a:tr>
              <a:tr h="219780">
                <a:tc gridSpan="2">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GB" sz="800" b="1" kern="1200" dirty="0">
                          <a:solidFill>
                            <a:schemeClr val="dk1"/>
                          </a:solidFill>
                          <a:effectLst/>
                          <a:latin typeface="+mn-lt"/>
                          <a:ea typeface="+mn-ea"/>
                          <a:cs typeface="+mn-cs"/>
                        </a:rPr>
                        <a:t>Priority 1: </a:t>
                      </a:r>
                      <a:r>
                        <a:rPr lang="en-GB" sz="800" b="1" i="0" kern="1200" dirty="0">
                          <a:solidFill>
                            <a:schemeClr val="dk1"/>
                          </a:solidFill>
                          <a:effectLst/>
                          <a:latin typeface="+mn-lt"/>
                          <a:ea typeface="+mn-ea"/>
                          <a:cs typeface="+mn-cs"/>
                        </a:rPr>
                        <a:t>To continue to embed systems that promote positive emotional and mental well-being of pupils and staff, supporting inclusivity and positive attitudes to learning.</a:t>
                      </a:r>
                      <a:endParaRPr lang="en-GB" sz="800" b="1" kern="1200" dirty="0">
                        <a:solidFill>
                          <a:schemeClr val="dk1"/>
                        </a:solidFill>
                        <a:effectLst/>
                        <a:latin typeface="+mn-lt"/>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lang="en-GB" sz="800" b="1" kern="1200" dirty="0">
                        <a:solidFill>
                          <a:schemeClr val="dk1"/>
                        </a:solidFill>
                        <a:effectLst/>
                        <a:latin typeface="+mn-lt"/>
                        <a:ea typeface="+mn-ea"/>
                        <a:cs typeface="+mn-cs"/>
                      </a:endParaRPr>
                    </a:p>
                  </a:txBody>
                  <a:tcPr/>
                </a:tc>
                <a:tc hMerge="1">
                  <a:txBody>
                    <a:bodyPr/>
                    <a:lstStyle/>
                    <a:p>
                      <a:endParaRPr lang="en-GB"/>
                    </a:p>
                  </a:txBody>
                  <a:tcPr/>
                </a:tc>
                <a:extLst>
                  <a:ext uri="{0D108BD9-81ED-4DB2-BD59-A6C34878D82A}">
                    <a16:rowId xmlns:a16="http://schemas.microsoft.com/office/drawing/2014/main" val="786658133"/>
                  </a:ext>
                </a:extLst>
              </a:tr>
              <a:tr h="219780">
                <a:tc>
                  <a:txBody>
                    <a:bodyPr/>
                    <a:lstStyle/>
                    <a:p>
                      <a:r>
                        <a:rPr lang="en-GB" sz="800" dirty="0"/>
                        <a:t>Sub-priority</a:t>
                      </a:r>
                    </a:p>
                  </a:txBody>
                  <a:tcPr/>
                </a:tc>
                <a:tc>
                  <a:txBody>
                    <a:bodyPr/>
                    <a:lstStyle/>
                    <a:p>
                      <a:r>
                        <a:rPr lang="en-GB" sz="800" dirty="0"/>
                        <a:t>Expected outcome</a:t>
                      </a:r>
                    </a:p>
                  </a:txBody>
                  <a:tcPr/>
                </a:tc>
                <a:extLst>
                  <a:ext uri="{0D108BD9-81ED-4DB2-BD59-A6C34878D82A}">
                    <a16:rowId xmlns:a16="http://schemas.microsoft.com/office/drawing/2014/main" val="2743094206"/>
                  </a:ext>
                </a:extLst>
              </a:tr>
              <a:tr h="298249">
                <a:tc>
                  <a:txBody>
                    <a:bodyPr/>
                    <a:lstStyle/>
                    <a:p>
                      <a:r>
                        <a:rPr lang="en-GB" sz="800" b="0" i="0" kern="1200" dirty="0">
                          <a:solidFill>
                            <a:schemeClr val="dk1"/>
                          </a:solidFill>
                          <a:effectLst/>
                          <a:latin typeface="+mn-lt"/>
                          <a:ea typeface="+mn-ea"/>
                          <a:cs typeface="+mn-cs"/>
                        </a:rPr>
                        <a:t>c) Pupils demonstrating improved well-being, engagement, resilience, collaboration and team building skills from taking part in outdoor learning sessions. </a:t>
                      </a:r>
                      <a:endParaRPr lang="en-GB" sz="800" b="0" kern="1200" dirty="0">
                        <a:solidFill>
                          <a:schemeClr val="dk1"/>
                        </a:solidFill>
                        <a:effectLst/>
                        <a:latin typeface="+mn-lt"/>
                        <a:ea typeface="+mn-ea"/>
                        <a:cs typeface="+mn-cs"/>
                      </a:endParaRPr>
                    </a:p>
                  </a:txBody>
                  <a:tcPr/>
                </a:tc>
                <a:tc>
                  <a:txBody>
                    <a:bodyPr/>
                    <a:lstStyle/>
                    <a:p>
                      <a:r>
                        <a:rPr lang="en-GB" sz="800" b="0" i="0" kern="1200" dirty="0">
                          <a:solidFill>
                            <a:schemeClr val="dk1"/>
                          </a:solidFill>
                          <a:effectLst/>
                          <a:latin typeface="+mn-lt"/>
                          <a:ea typeface="+mn-ea"/>
                          <a:cs typeface="+mn-cs"/>
                        </a:rPr>
                        <a:t>Most pupils are ready to learn both independently and collaboratively, demonstrating increased engagement and resilience.</a:t>
                      </a:r>
                      <a:endParaRPr lang="en-GB" sz="800" b="0" kern="1200" dirty="0">
                        <a:solidFill>
                          <a:schemeClr val="dk1"/>
                        </a:solidFill>
                        <a:effectLst/>
                        <a:latin typeface="+mn-lt"/>
                        <a:ea typeface="+mn-ea"/>
                        <a:cs typeface="+mn-cs"/>
                      </a:endParaRPr>
                    </a:p>
                  </a:txBody>
                  <a:tcPr/>
                </a:tc>
                <a:extLst>
                  <a:ext uri="{0D108BD9-81ED-4DB2-BD59-A6C34878D82A}">
                    <a16:rowId xmlns:a16="http://schemas.microsoft.com/office/drawing/2014/main" val="478057456"/>
                  </a:ext>
                </a:extLst>
              </a:tr>
              <a:tr h="219780">
                <a:tc gridSpan="2">
                  <a:txBody>
                    <a:bodyPr/>
                    <a:lstStyle/>
                    <a:p>
                      <a:r>
                        <a:rPr lang="en-GB" sz="800" dirty="0"/>
                        <a:t>Actual outcome</a:t>
                      </a:r>
                    </a:p>
                  </a:txBody>
                  <a:tcPr/>
                </a:tc>
                <a:tc hMerge="1">
                  <a:txBody>
                    <a:bodyPr/>
                    <a:lstStyle/>
                    <a:p>
                      <a:endParaRPr lang="en-GB" dirty="0"/>
                    </a:p>
                  </a:txBody>
                  <a:tcPr/>
                </a:tc>
                <a:extLst>
                  <a:ext uri="{0D108BD9-81ED-4DB2-BD59-A6C34878D82A}">
                    <a16:rowId xmlns:a16="http://schemas.microsoft.com/office/drawing/2014/main" val="1499741322"/>
                  </a:ext>
                </a:extLst>
              </a:tr>
              <a:tr h="636329">
                <a:tc gridSpan="2">
                  <a:txBody>
                    <a:bodyPr/>
                    <a:lstStyle/>
                    <a:p>
                      <a:pPr fontAlgn="t"/>
                      <a:r>
                        <a:rPr lang="en-GB" sz="800" b="0" i="0" dirty="0">
                          <a:effectLst/>
                          <a:latin typeface="Segoe UI" panose="020B0502040204020203" pitchFamily="34" charset="0"/>
                        </a:rPr>
                        <a:t>All pupils (100%) engage in a wide range of outdoor learning experiences, from continuous provision in the lower phase to structured upper-phase activities. As a result, around 90–100% of pupils demonstrate increased engagement, with 85–95% showing improved perseverance and resilience. Most pupils apply teamwork, communication and problem-solving skills effectively in meaningful real-life contexts. These experiences support strong skill progression, enhanced wellbeing and high levels of motivation in learning.</a:t>
                      </a:r>
                    </a:p>
                  </a:txBody>
                  <a:tcPr/>
                </a:tc>
                <a:tc hMerge="1">
                  <a:txBody>
                    <a:bodyPr/>
                    <a:lstStyle/>
                    <a:p>
                      <a:endParaRPr lang="en-GB" dirty="0"/>
                    </a:p>
                  </a:txBody>
                  <a:tcPr/>
                </a:tc>
                <a:extLst>
                  <a:ext uri="{0D108BD9-81ED-4DB2-BD59-A6C34878D82A}">
                    <a16:rowId xmlns:a16="http://schemas.microsoft.com/office/drawing/2014/main" val="3957566864"/>
                  </a:ext>
                </a:extLst>
              </a:tr>
              <a:tr h="0">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GB" sz="800" dirty="0"/>
                        <a:t>Sub-priority</a:t>
                      </a:r>
                    </a:p>
                  </a:txBody>
                  <a:tcPr/>
                </a:tc>
                <a:tc>
                  <a:txBody>
                    <a:bodyPr/>
                    <a:lstStyle/>
                    <a:p>
                      <a:r>
                        <a:rPr lang="en-GB" sz="800" dirty="0"/>
                        <a:t>Expected outcome</a:t>
                      </a:r>
                    </a:p>
                  </a:txBody>
                  <a:tcPr/>
                </a:tc>
                <a:extLst>
                  <a:ext uri="{0D108BD9-81ED-4DB2-BD59-A6C34878D82A}">
                    <a16:rowId xmlns:a16="http://schemas.microsoft.com/office/drawing/2014/main" val="3249093122"/>
                  </a:ext>
                </a:extLst>
              </a:tr>
              <a:tr h="189795">
                <a:tc>
                  <a:txBody>
                    <a:bodyPr/>
                    <a:lstStyle/>
                    <a:p>
                      <a:r>
                        <a:rPr lang="en-GB" sz="800" b="0" i="0" kern="1200" dirty="0">
                          <a:solidFill>
                            <a:schemeClr val="dk1"/>
                          </a:solidFill>
                          <a:effectLst/>
                          <a:latin typeface="+mn-lt"/>
                          <a:ea typeface="+mn-ea"/>
                          <a:cs typeface="+mn-cs"/>
                        </a:rPr>
                        <a:t>d) Pupils demonstrating further improved attendance and school continuing to foster home/school links.</a:t>
                      </a:r>
                      <a:endParaRPr lang="en-GB" sz="800" b="0" kern="1200" dirty="0">
                        <a:solidFill>
                          <a:schemeClr val="dk1"/>
                        </a:solidFill>
                        <a:effectLst/>
                        <a:latin typeface="+mn-lt"/>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lang="en-GB" sz="800" b="0" kern="1200" dirty="0">
                        <a:solidFill>
                          <a:schemeClr val="dk1"/>
                        </a:solidFill>
                        <a:effectLst/>
                        <a:latin typeface="+mn-lt"/>
                        <a:ea typeface="+mn-ea"/>
                        <a:cs typeface="+mn-cs"/>
                      </a:endParaRPr>
                    </a:p>
                  </a:txBody>
                  <a:tcPr/>
                </a:tc>
                <a:tc>
                  <a:txBody>
                    <a:bodyPr/>
                    <a:lstStyle/>
                    <a:p>
                      <a:r>
                        <a:rPr lang="en-GB" sz="800" b="0" i="0" kern="1200" dirty="0">
                          <a:solidFill>
                            <a:schemeClr val="dk1"/>
                          </a:solidFill>
                          <a:effectLst/>
                          <a:latin typeface="+mn-lt"/>
                          <a:ea typeface="+mn-ea"/>
                          <a:cs typeface="+mn-cs"/>
                        </a:rPr>
                        <a:t>Pupils attending school regularly. Pupils’ learning supported further via good communication between home and school, with an increase in pupil progress for pupils who previously had low attendance.</a:t>
                      </a:r>
                      <a:endParaRPr lang="en-GB" sz="800" b="0" kern="1200" dirty="0">
                        <a:solidFill>
                          <a:schemeClr val="dk1"/>
                        </a:solidFill>
                        <a:effectLst/>
                        <a:latin typeface="+mn-lt"/>
                        <a:ea typeface="+mn-ea"/>
                        <a:cs typeface="+mn-cs"/>
                      </a:endParaRPr>
                    </a:p>
                  </a:txBody>
                  <a:tcPr/>
                </a:tc>
                <a:extLst>
                  <a:ext uri="{0D108BD9-81ED-4DB2-BD59-A6C34878D82A}">
                    <a16:rowId xmlns:a16="http://schemas.microsoft.com/office/drawing/2014/main" val="4013992859"/>
                  </a:ext>
                </a:extLst>
              </a:tr>
              <a:tr h="233669">
                <a:tc gridSpan="2">
                  <a:txBody>
                    <a:bodyPr/>
                    <a:lstStyle/>
                    <a:p>
                      <a:r>
                        <a:rPr lang="en-GB" sz="800" dirty="0"/>
                        <a:t>Actual Outcome</a:t>
                      </a:r>
                    </a:p>
                  </a:txBody>
                  <a:tcPr/>
                </a:tc>
                <a:tc hMerge="1">
                  <a:txBody>
                    <a:bodyPr/>
                    <a:lstStyle/>
                    <a:p>
                      <a:endParaRPr lang="en-GB" dirty="0"/>
                    </a:p>
                  </a:txBody>
                  <a:tcPr/>
                </a:tc>
                <a:extLst>
                  <a:ext uri="{0D108BD9-81ED-4DB2-BD59-A6C34878D82A}">
                    <a16:rowId xmlns:a16="http://schemas.microsoft.com/office/drawing/2014/main" val="2772098195"/>
                  </a:ext>
                </a:extLst>
              </a:tr>
              <a:tr h="316483">
                <a:tc gridSpan="2">
                  <a:txBody>
                    <a:bodyPr/>
                    <a:lstStyle/>
                    <a:p>
                      <a:pPr fontAlgn="t"/>
                      <a:r>
                        <a:rPr lang="en-GB" sz="800" b="0" i="0" dirty="0">
                          <a:effectLst/>
                          <a:latin typeface="Segoe UI" panose="020B0502040204020203" pitchFamily="34" charset="0"/>
                        </a:rPr>
                        <a:t>All pupils (100%) are closely monitored for attendance, with targeted support provided to approximately 10–20% of families. Through structured systems, strong multi-agency working and regular parental engagement, attendance has shown a small improvement of +0.28% and is currently stable at 91.8%. Most targeted families engage positively with support. While strategies are effective in maintaining attendance and strengthening home–school relationships, further improvement is needed to raise overall attendance levels.</a:t>
                      </a:r>
                    </a:p>
                  </a:txBody>
                  <a:tcPr/>
                </a:tc>
                <a:tc hMerge="1">
                  <a:txBody>
                    <a:bodyPr/>
                    <a:lstStyle/>
                    <a:p>
                      <a:pPr fontAlgn="t"/>
                      <a:endParaRPr lang="en-GB" b="0" i="0" dirty="0">
                        <a:effectLst/>
                        <a:latin typeface="Segoe UI" panose="020B0502040204020203" pitchFamily="34" charset="0"/>
                      </a:endParaRPr>
                    </a:p>
                  </a:txBody>
                  <a:tcPr/>
                </a:tc>
                <a:extLst>
                  <a:ext uri="{0D108BD9-81ED-4DB2-BD59-A6C34878D82A}">
                    <a16:rowId xmlns:a16="http://schemas.microsoft.com/office/drawing/2014/main" val="2160281318"/>
                  </a:ext>
                </a:extLst>
              </a:tr>
              <a:tr h="316483">
                <a:tc>
                  <a:txBody>
                    <a:bodyPr/>
                    <a:lstStyle/>
                    <a:p>
                      <a:r>
                        <a:rPr lang="en-GB" sz="800" dirty="0"/>
                        <a:t>Sub-priority</a:t>
                      </a:r>
                    </a:p>
                  </a:txBody>
                  <a:tcPr/>
                </a:tc>
                <a:tc>
                  <a:txBody>
                    <a:bodyPr/>
                    <a:lstStyle/>
                    <a:p>
                      <a:r>
                        <a:rPr lang="en-GB" sz="800" dirty="0"/>
                        <a:t>Expected outcome</a:t>
                      </a:r>
                    </a:p>
                  </a:txBody>
                  <a:tcPr/>
                </a:tc>
                <a:extLst>
                  <a:ext uri="{0D108BD9-81ED-4DB2-BD59-A6C34878D82A}">
                    <a16:rowId xmlns:a16="http://schemas.microsoft.com/office/drawing/2014/main" val="1005419245"/>
                  </a:ext>
                </a:extLst>
              </a:tr>
              <a:tr h="316483">
                <a:tc>
                  <a:txBody>
                    <a:bodyPr/>
                    <a:lstStyle/>
                    <a:p>
                      <a:pPr rtl="0" fontAlgn="base"/>
                      <a:r>
                        <a:rPr lang="en-GB" sz="800" b="0" i="0" kern="1200" dirty="0">
                          <a:solidFill>
                            <a:schemeClr val="dk1"/>
                          </a:solidFill>
                          <a:effectLst/>
                          <a:latin typeface="+mn-lt"/>
                          <a:ea typeface="+mn-ea"/>
                          <a:cs typeface="+mn-cs"/>
                        </a:rPr>
                        <a:t>e) Learner/</a:t>
                      </a:r>
                      <a:r>
                        <a:rPr lang="en-US" sz="800" b="0" i="0" kern="1200" dirty="0">
                          <a:solidFill>
                            <a:schemeClr val="dk1"/>
                          </a:solidFill>
                          <a:effectLst/>
                          <a:latin typeface="+mn-lt"/>
                          <a:ea typeface="+mn-ea"/>
                          <a:cs typeface="+mn-cs"/>
                        </a:rPr>
                        <a:t>​</a:t>
                      </a:r>
                    </a:p>
                    <a:p>
                      <a:pPr rtl="0" fontAlgn="base"/>
                      <a:r>
                        <a:rPr lang="en-GB" sz="800" b="0" i="0" kern="1200" dirty="0">
                          <a:solidFill>
                            <a:schemeClr val="dk1"/>
                          </a:solidFill>
                          <a:effectLst/>
                          <a:latin typeface="+mn-lt"/>
                          <a:ea typeface="+mn-ea"/>
                          <a:cs typeface="+mn-cs"/>
                        </a:rPr>
                        <a:t>parental and community engagement further developed in the in the life of the school.</a:t>
                      </a:r>
                      <a:r>
                        <a:rPr lang="en-US" sz="800" b="0" i="0" kern="1200" dirty="0">
                          <a:solidFill>
                            <a:schemeClr val="dk1"/>
                          </a:solidFill>
                          <a:effectLst/>
                          <a:latin typeface="+mn-lt"/>
                          <a:ea typeface="+mn-ea"/>
                          <a:cs typeface="+mn-cs"/>
                        </a:rPr>
                        <a:t>​</a:t>
                      </a:r>
                    </a:p>
                    <a:p>
                      <a:pPr rtl="0" fontAlgn="base"/>
                      <a:r>
                        <a:rPr lang="en-GB" sz="800" b="0" i="0" kern="1200" dirty="0">
                          <a:solidFill>
                            <a:schemeClr val="dk1"/>
                          </a:solidFill>
                          <a:effectLst/>
                          <a:latin typeface="+mn-lt"/>
                          <a:ea typeface="+mn-ea"/>
                          <a:cs typeface="+mn-cs"/>
                        </a:rPr>
                        <a:t> </a:t>
                      </a:r>
                    </a:p>
                    <a:p>
                      <a:endParaRPr lang="en-GB" sz="800" kern="1200" dirty="0">
                        <a:solidFill>
                          <a:schemeClr val="dk1"/>
                        </a:solidFill>
                        <a:effectLst/>
                        <a:latin typeface="+mn-lt"/>
                        <a:ea typeface="+mn-ea"/>
                        <a:cs typeface="+mn-cs"/>
                      </a:endParaRPr>
                    </a:p>
                  </a:txBody>
                  <a:tcPr/>
                </a:tc>
                <a:tc>
                  <a:txBody>
                    <a:bodyPr/>
                    <a:lstStyle/>
                    <a:p>
                      <a:r>
                        <a:rPr lang="en-GB" sz="800" b="0" i="0" kern="1200" dirty="0">
                          <a:solidFill>
                            <a:schemeClr val="dk1"/>
                          </a:solidFill>
                          <a:effectLst/>
                          <a:latin typeface="+mn-lt"/>
                          <a:ea typeface="+mn-ea"/>
                          <a:cs typeface="+mn-cs"/>
                        </a:rPr>
                        <a:t>Stronger relationships with families, community partners, and external agencies provide pupils with broader learning experiences and timely support for emotional and social needs. This leads to improved engagement, confidence, and readiness to learn across the curriculum.</a:t>
                      </a:r>
                      <a:endParaRPr lang="en-GB" sz="800" kern="1200" dirty="0">
                        <a:solidFill>
                          <a:schemeClr val="dk1"/>
                        </a:solidFill>
                        <a:effectLst/>
                        <a:latin typeface="+mn-lt"/>
                        <a:ea typeface="+mn-ea"/>
                        <a:cs typeface="+mn-cs"/>
                      </a:endParaRPr>
                    </a:p>
                  </a:txBody>
                  <a:tcPr/>
                </a:tc>
                <a:extLst>
                  <a:ext uri="{0D108BD9-81ED-4DB2-BD59-A6C34878D82A}">
                    <a16:rowId xmlns:a16="http://schemas.microsoft.com/office/drawing/2014/main" val="1784100574"/>
                  </a:ext>
                </a:extLst>
              </a:tr>
              <a:tr h="316483">
                <a:tc gridSpan="2">
                  <a:txBody>
                    <a:bodyPr/>
                    <a:lstStyle/>
                    <a:p>
                      <a:r>
                        <a:rPr lang="en-GB" sz="800" dirty="0"/>
                        <a:t>Actual outcome</a:t>
                      </a:r>
                    </a:p>
                  </a:txBody>
                  <a:tcPr/>
                </a:tc>
                <a:tc hMerge="1">
                  <a:txBody>
                    <a:bodyPr/>
                    <a:lstStyle/>
                    <a:p>
                      <a:endParaRPr lang="en-GB" dirty="0"/>
                    </a:p>
                  </a:txBody>
                  <a:tcPr/>
                </a:tc>
                <a:extLst>
                  <a:ext uri="{0D108BD9-81ED-4DB2-BD59-A6C34878D82A}">
                    <a16:rowId xmlns:a16="http://schemas.microsoft.com/office/drawing/2014/main" val="383191719"/>
                  </a:ext>
                </a:extLst>
              </a:tr>
              <a:tr h="316483">
                <a:tc gridSpan="2">
                  <a:txBody>
                    <a:bodyPr/>
                    <a:lstStyle/>
                    <a:p>
                      <a:pPr fontAlgn="t"/>
                      <a:r>
                        <a:rPr lang="en-GB" sz="800" b="0" i="0" dirty="0">
                          <a:effectLst/>
                          <a:latin typeface="+mn-lt"/>
                        </a:rPr>
                        <a:t>All families (100%) have access to a wide range of parental engagement opportunities, with approximately 40–60% actively participating and 10–20% engaging in targeted support programmes. As a result, around 90–100% of parents report strong relationships with the school. Initiatives such as </a:t>
                      </a:r>
                      <a:r>
                        <a:rPr lang="en-GB" sz="800" b="0" i="1" dirty="0" err="1">
                          <a:effectLst/>
                          <a:latin typeface="+mn-lt"/>
                        </a:rPr>
                        <a:t>Caffi</a:t>
                      </a:r>
                      <a:r>
                        <a:rPr lang="en-GB" sz="800" b="0" i="1" dirty="0">
                          <a:effectLst/>
                          <a:latin typeface="+mn-lt"/>
                        </a:rPr>
                        <a:t> </a:t>
                      </a:r>
                      <a:r>
                        <a:rPr lang="en-GB" sz="800" b="0" i="1" dirty="0" err="1">
                          <a:effectLst/>
                          <a:latin typeface="+mn-lt"/>
                        </a:rPr>
                        <a:t>Cymuned</a:t>
                      </a:r>
                      <a:r>
                        <a:rPr lang="en-GB" sz="800" b="0" i="1" dirty="0">
                          <a:effectLst/>
                          <a:latin typeface="+mn-lt"/>
                        </a:rPr>
                        <a:t> </a:t>
                      </a:r>
                      <a:r>
                        <a:rPr lang="en-GB" sz="800" b="0" i="1" dirty="0" err="1">
                          <a:effectLst/>
                          <a:latin typeface="+mn-lt"/>
                        </a:rPr>
                        <a:t>Treforys</a:t>
                      </a:r>
                      <a:r>
                        <a:rPr lang="en-GB" sz="800" b="0" i="0" dirty="0">
                          <a:effectLst/>
                          <a:latin typeface="+mn-lt"/>
                        </a:rPr>
                        <a:t> and the savings club enable most pupils to develop and apply real-life skills confidently, while parent programmes show high engagement and positive outcomes. This highly effective provision has been recognised by Estyn as outstanding, with parental partnerships significantly enhancing pupil wellbeing, learning and community cohesion.</a:t>
                      </a:r>
                    </a:p>
                  </a:txBody>
                  <a:tcPr/>
                </a:tc>
                <a:tc hMerge="1">
                  <a:txBody>
                    <a:bodyPr/>
                    <a:lstStyle/>
                    <a:p>
                      <a:pPr fontAlgn="t"/>
                      <a:endParaRPr lang="en-GB" b="0" i="0" dirty="0">
                        <a:effectLst/>
                        <a:latin typeface="Segoe UI" panose="020B0502040204020203" pitchFamily="34" charset="0"/>
                      </a:endParaRPr>
                    </a:p>
                  </a:txBody>
                  <a:tcPr/>
                </a:tc>
                <a:extLst>
                  <a:ext uri="{0D108BD9-81ED-4DB2-BD59-A6C34878D82A}">
                    <a16:rowId xmlns:a16="http://schemas.microsoft.com/office/drawing/2014/main" val="301615288"/>
                  </a:ext>
                </a:extLst>
              </a:tr>
            </a:tbl>
          </a:graphicData>
        </a:graphic>
      </p:graphicFrame>
      <p:pic>
        <p:nvPicPr>
          <p:cNvPr id="6" name="Graphic 5" descr="House with solid fill">
            <a:hlinkClick r:id="" action="ppaction://noaction"/>
            <a:extLst>
              <a:ext uri="{FF2B5EF4-FFF2-40B4-BE49-F238E27FC236}">
                <a16:creationId xmlns:a16="http://schemas.microsoft.com/office/drawing/2014/main" id="{7D373BB7-A164-4C60-A3D3-FB66B0A7A458}"/>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10363200" y="530290"/>
            <a:ext cx="609600" cy="543996"/>
          </a:xfrm>
          <a:prstGeom prst="rect">
            <a:avLst/>
          </a:prstGeom>
        </p:spPr>
      </p:pic>
    </p:spTree>
    <p:extLst>
      <p:ext uri="{BB962C8B-B14F-4D97-AF65-F5344CB8AC3E}">
        <p14:creationId xmlns:p14="http://schemas.microsoft.com/office/powerpoint/2010/main" val="30351602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0DC859-B964-4D33-8B1B-CF3F2C9ECC0B}"/>
              </a:ext>
            </a:extLst>
          </p:cNvPr>
          <p:cNvSpPr>
            <a:spLocks noGrp="1"/>
          </p:cNvSpPr>
          <p:nvPr>
            <p:ph type="title"/>
          </p:nvPr>
        </p:nvSpPr>
        <p:spPr>
          <a:xfrm>
            <a:off x="457200" y="152400"/>
            <a:ext cx="9906000" cy="1068324"/>
          </a:xfrm>
        </p:spPr>
        <p:txBody>
          <a:bodyPr>
            <a:normAutofit fontScale="90000"/>
          </a:bodyPr>
          <a:lstStyle/>
          <a:p>
            <a:pPr>
              <a:lnSpc>
                <a:spcPct val="107000"/>
              </a:lnSpc>
              <a:spcAft>
                <a:spcPts val="800"/>
              </a:spcAft>
              <a:tabLst>
                <a:tab pos="4000500" algn="l"/>
              </a:tabLst>
            </a:pPr>
            <a:r>
              <a:rPr lang="en-US" sz="1300" b="1" u="sng" dirty="0">
                <a:solidFill>
                  <a:srgbClr val="000000"/>
                </a:solidFill>
                <a:effectLst/>
                <a:uFill>
                  <a:solidFill>
                    <a:srgbClr val="000000"/>
                  </a:solidFill>
                </a:uFill>
                <a:latin typeface="Calibri"/>
                <a:ea typeface="Calibri"/>
                <a:cs typeface="Times New Roman"/>
                <a:hlinkClick r:id="rId2"/>
              </a:rPr>
              <a:t>Review of previous year’s priorities</a:t>
            </a:r>
            <a:r>
              <a:rPr lang="en-US" sz="1300" b="1" u="sng">
                <a:solidFill>
                  <a:srgbClr val="000000"/>
                </a:solidFill>
                <a:effectLst/>
                <a:uFill>
                  <a:solidFill>
                    <a:srgbClr val="000000"/>
                  </a:solidFill>
                </a:uFill>
                <a:latin typeface="Calibri"/>
                <a:ea typeface="Calibri"/>
                <a:cs typeface="Times New Roman"/>
              </a:rPr>
              <a:t> </a:t>
            </a:r>
            <a:r>
              <a:rPr lang="en-US" sz="1300" b="1" u="sng">
                <a:solidFill>
                  <a:srgbClr val="000000"/>
                </a:solidFill>
                <a:uFill>
                  <a:solidFill>
                    <a:srgbClr val="000000"/>
                  </a:solidFill>
                </a:uFill>
                <a:latin typeface="Calibri"/>
                <a:ea typeface="Calibri"/>
                <a:cs typeface="Times New Roman"/>
              </a:rPr>
              <a:t>2025-26</a:t>
            </a:r>
            <a:br>
              <a:rPr lang="en-GB" sz="1300" dirty="0">
                <a:effectLst/>
                <a:uFill>
                  <a:solidFill>
                    <a:srgbClr val="000000"/>
                  </a:solidFill>
                </a:uFill>
                <a:latin typeface="Calibri" panose="020F0502020204030204" pitchFamily="34" charset="0"/>
                <a:ea typeface="Calibri" panose="020F0502020204030204" pitchFamily="34" charset="0"/>
              </a:rPr>
            </a:br>
            <a:r>
              <a:rPr lang="en-GB" sz="900" i="1">
                <a:solidFill>
                  <a:srgbClr val="000000"/>
                </a:solidFill>
                <a:effectLst/>
                <a:uFill>
                  <a:solidFill>
                    <a:srgbClr val="000000"/>
                  </a:solidFill>
                </a:uFill>
                <a:latin typeface="Calibri"/>
                <a:ea typeface="Calibri"/>
                <a:cs typeface="Calibri"/>
              </a:rPr>
              <a:t>On reviewing school improvement targ</a:t>
            </a:r>
            <a:r>
              <a:rPr lang="en-GB" sz="900" i="1" err="1">
                <a:solidFill>
                  <a:srgbClr val="000000"/>
                </a:solidFill>
                <a:effectLst/>
                <a:uFill>
                  <a:solidFill>
                    <a:srgbClr val="000000"/>
                  </a:solidFill>
                </a:uFill>
                <a:latin typeface="Calibri"/>
                <a:ea typeface="Calibri"/>
                <a:cs typeface="Calibri"/>
              </a:rPr>
              <a:t>ets</a:t>
            </a:r>
            <a:r>
              <a:rPr lang="en-GB" sz="900" i="1" dirty="0">
                <a:solidFill>
                  <a:srgbClr val="000000"/>
                </a:solidFill>
                <a:effectLst/>
                <a:uFill>
                  <a:solidFill>
                    <a:srgbClr val="000000"/>
                  </a:solidFill>
                </a:uFill>
                <a:latin typeface="Calibri"/>
                <a:ea typeface="Calibri"/>
                <a:cs typeface="Calibri"/>
              </a:rPr>
              <a:t>, the school has evaluated its performance through asking 2 questions:-</a:t>
            </a:r>
            <a:br>
              <a:rPr lang="en-GB" sz="900" dirty="0">
                <a:effectLst/>
                <a:uFill>
                  <a:solidFill>
                    <a:srgbClr val="000000"/>
                  </a:solidFill>
                </a:uFill>
                <a:latin typeface="Calibri" panose="020F0502020204030204" pitchFamily="34" charset="0"/>
                <a:ea typeface="Calibri" panose="020F0502020204030204" pitchFamily="34" charset="0"/>
              </a:rPr>
            </a:br>
            <a:r>
              <a:rPr lang="en-GB" sz="900" i="1" dirty="0">
                <a:solidFill>
                  <a:srgbClr val="000000"/>
                </a:solidFill>
                <a:effectLst/>
                <a:uFill>
                  <a:solidFill>
                    <a:srgbClr val="000000"/>
                  </a:solidFill>
                </a:uFill>
                <a:latin typeface="Calibri"/>
                <a:ea typeface="Calibri"/>
                <a:cs typeface="Calibri"/>
              </a:rPr>
              <a:t> </a:t>
            </a:r>
            <a:br>
              <a:rPr lang="en-GB" sz="900" dirty="0">
                <a:effectLst/>
                <a:uFill>
                  <a:solidFill>
                    <a:srgbClr val="000000"/>
                  </a:solidFill>
                </a:uFill>
                <a:latin typeface="Calibri" panose="020F0502020204030204" pitchFamily="34" charset="0"/>
                <a:ea typeface="Calibri" panose="020F0502020204030204" pitchFamily="34" charset="0"/>
              </a:rPr>
            </a:br>
            <a:r>
              <a:rPr lang="en-GB" sz="900" i="1" dirty="0">
                <a:solidFill>
                  <a:srgbClr val="000000"/>
                </a:solidFill>
                <a:effectLst/>
                <a:uFill>
                  <a:solidFill>
                    <a:srgbClr val="000000"/>
                  </a:solidFill>
                </a:uFill>
                <a:latin typeface="Calibri"/>
                <a:ea typeface="Calibri"/>
                <a:cs typeface="Calibri"/>
              </a:rPr>
              <a:t>Are pupils progressing in the ways described in the principles of progression, supporting them to develop towards the four purposes?</a:t>
            </a:r>
            <a:br>
              <a:rPr lang="en-GB" sz="900" dirty="0">
                <a:effectLst/>
                <a:uFill>
                  <a:solidFill>
                    <a:srgbClr val="000000"/>
                  </a:solidFill>
                </a:uFill>
                <a:latin typeface="Calibri" panose="020F0502020204030204" pitchFamily="34" charset="0"/>
                <a:ea typeface="Calibri" panose="020F0502020204030204" pitchFamily="34" charset="0"/>
              </a:rPr>
            </a:br>
            <a:r>
              <a:rPr lang="en-GB" sz="900" i="1" dirty="0">
                <a:solidFill>
                  <a:srgbClr val="000000"/>
                </a:solidFill>
                <a:effectLst/>
                <a:uFill>
                  <a:solidFill>
                    <a:srgbClr val="000000"/>
                  </a:solidFill>
                </a:uFill>
                <a:latin typeface="Calibri"/>
                <a:ea typeface="Calibri"/>
                <a:cs typeface="Calibri"/>
              </a:rPr>
              <a:t>Is the pace of pupils’ progress in line with the expectations of teachers and the curriculum?</a:t>
            </a:r>
            <a:br>
              <a:rPr lang="en-GB" sz="900" dirty="0">
                <a:effectLst/>
                <a:uFill>
                  <a:solidFill>
                    <a:srgbClr val="000000"/>
                  </a:solidFill>
                </a:uFill>
                <a:latin typeface="Calibri" panose="020F0502020204030204" pitchFamily="34" charset="0"/>
                <a:ea typeface="Calibri" panose="020F0502020204030204" pitchFamily="34" charset="0"/>
              </a:rPr>
            </a:br>
            <a:r>
              <a:rPr lang="en-GB" sz="900" i="1" dirty="0">
                <a:solidFill>
                  <a:srgbClr val="000000"/>
                </a:solidFill>
                <a:effectLst/>
                <a:uFill>
                  <a:solidFill>
                    <a:srgbClr val="000000"/>
                  </a:solidFill>
                </a:uFill>
                <a:latin typeface="Calibri"/>
                <a:ea typeface="Calibri"/>
                <a:cs typeface="Calibri"/>
              </a:rPr>
              <a:t> </a:t>
            </a:r>
            <a:br>
              <a:rPr lang="en-GB" sz="900" dirty="0">
                <a:effectLst/>
                <a:uFill>
                  <a:solidFill>
                    <a:srgbClr val="000000"/>
                  </a:solidFill>
                </a:uFill>
                <a:latin typeface="Calibri" panose="020F0502020204030204" pitchFamily="34" charset="0"/>
                <a:ea typeface="Calibri" panose="020F0502020204030204" pitchFamily="34" charset="0"/>
              </a:rPr>
            </a:br>
            <a:r>
              <a:rPr lang="en-GB" sz="900" i="1" dirty="0">
                <a:solidFill>
                  <a:srgbClr val="000000"/>
                </a:solidFill>
                <a:effectLst/>
                <a:uFill>
                  <a:solidFill>
                    <a:srgbClr val="000000"/>
                  </a:solidFill>
                </a:uFill>
                <a:latin typeface="Calibri"/>
                <a:ea typeface="Calibri"/>
                <a:cs typeface="Calibri"/>
              </a:rPr>
              <a:t>Answers to this have supported the development of lines of enquiry of subsequent self-evaluation and improvement. </a:t>
            </a:r>
            <a:r>
              <a:rPr lang="en-GB" sz="900" i="1" dirty="0">
                <a:solidFill>
                  <a:srgbClr val="CC00CC"/>
                </a:solidFill>
                <a:effectLst/>
                <a:uFill>
                  <a:solidFill>
                    <a:srgbClr val="000000"/>
                  </a:solidFill>
                </a:uFill>
                <a:latin typeface="Calibri"/>
                <a:ea typeface="Calibri"/>
                <a:cs typeface="Calibri"/>
              </a:rPr>
              <a:t> </a:t>
            </a:r>
            <a:br>
              <a:rPr lang="en-GB" sz="1800" dirty="0">
                <a:effectLst/>
                <a:uFill>
                  <a:solidFill>
                    <a:srgbClr val="000000"/>
                  </a:solidFill>
                </a:uFill>
                <a:latin typeface="Calibri" panose="020F0502020204030204" pitchFamily="34" charset="0"/>
                <a:ea typeface="Calibri" panose="020F0502020204030204" pitchFamily="34" charset="0"/>
              </a:rPr>
            </a:br>
            <a:endParaRPr lang="en-GB" dirty="0"/>
          </a:p>
        </p:txBody>
      </p:sp>
      <p:pic>
        <p:nvPicPr>
          <p:cNvPr id="7" name="Picture Placeholder 6">
            <a:extLst>
              <a:ext uri="{FF2B5EF4-FFF2-40B4-BE49-F238E27FC236}">
                <a16:creationId xmlns:a16="http://schemas.microsoft.com/office/drawing/2014/main" id="{9CD34879-8A4D-4D61-AD48-699E03B8C27A}"/>
              </a:ext>
            </a:extLst>
          </p:cNvPr>
          <p:cNvPicPr>
            <a:picLocks noGrp="1" noChangeAspect="1"/>
          </p:cNvPicPr>
          <p:nvPr>
            <p:ph type="pic" sz="quarter" idx="15"/>
          </p:nvPr>
        </p:nvPicPr>
        <p:blipFill>
          <a:blip r:embed="rId3">
            <a:extLst>
              <a:ext uri="{28A0092B-C50C-407E-A947-70E740481C1C}">
                <a14:useLocalDpi xmlns:a14="http://schemas.microsoft.com/office/drawing/2010/main" val="0"/>
              </a:ext>
            </a:extLst>
          </a:blip>
          <a:srcRect t="6188" b="6188"/>
          <a:stretch>
            <a:fillRect/>
          </a:stretch>
        </p:blipFill>
        <p:spPr>
          <a:xfrm>
            <a:off x="11125200" y="9525"/>
            <a:ext cx="1049338" cy="904875"/>
          </a:xfrm>
        </p:spPr>
      </p:pic>
      <p:graphicFrame>
        <p:nvGraphicFramePr>
          <p:cNvPr id="5" name="Table 5">
            <a:extLst>
              <a:ext uri="{FF2B5EF4-FFF2-40B4-BE49-F238E27FC236}">
                <a16:creationId xmlns:a16="http://schemas.microsoft.com/office/drawing/2014/main" id="{0A814D3F-B21A-4539-B573-BBE88A526888}"/>
              </a:ext>
            </a:extLst>
          </p:cNvPr>
          <p:cNvGraphicFramePr>
            <a:graphicFrameLocks noGrp="1"/>
          </p:cNvGraphicFramePr>
          <p:nvPr>
            <p:extLst>
              <p:ext uri="{D42A27DB-BD31-4B8C-83A1-F6EECF244321}">
                <p14:modId xmlns:p14="http://schemas.microsoft.com/office/powerpoint/2010/main" val="2619026647"/>
              </p:ext>
            </p:extLst>
          </p:nvPr>
        </p:nvGraphicFramePr>
        <p:xfrm>
          <a:off x="457200" y="1234171"/>
          <a:ext cx="11506200" cy="5112444"/>
        </p:xfrm>
        <a:graphic>
          <a:graphicData uri="http://schemas.openxmlformats.org/drawingml/2006/table">
            <a:tbl>
              <a:tblPr firstRow="1" bandRow="1">
                <a:tableStyleId>{5C22544A-7EE6-4342-B048-85BDC9FD1C3A}</a:tableStyleId>
              </a:tblPr>
              <a:tblGrid>
                <a:gridCol w="4832000">
                  <a:extLst>
                    <a:ext uri="{9D8B030D-6E8A-4147-A177-3AD203B41FA5}">
                      <a16:colId xmlns:a16="http://schemas.microsoft.com/office/drawing/2014/main" val="985897365"/>
                    </a:ext>
                  </a:extLst>
                </a:gridCol>
                <a:gridCol w="6674200">
                  <a:extLst>
                    <a:ext uri="{9D8B030D-6E8A-4147-A177-3AD203B41FA5}">
                      <a16:colId xmlns:a16="http://schemas.microsoft.com/office/drawing/2014/main" val="1287163304"/>
                    </a:ext>
                  </a:extLst>
                </a:gridCol>
              </a:tblGrid>
              <a:tr h="219780">
                <a:tc gridSpan="2">
                  <a:txBody>
                    <a:bodyPr/>
                    <a:lstStyle/>
                    <a:p>
                      <a:r>
                        <a:rPr lang="en-GB" sz="800" dirty="0"/>
                        <a:t>Priority</a:t>
                      </a:r>
                    </a:p>
                  </a:txBody>
                  <a:tcPr/>
                </a:tc>
                <a:tc hMerge="1">
                  <a:txBody>
                    <a:bodyPr/>
                    <a:lstStyle/>
                    <a:p>
                      <a:endParaRPr lang="en-GB" dirty="0"/>
                    </a:p>
                  </a:txBody>
                  <a:tcPr/>
                </a:tc>
                <a:extLst>
                  <a:ext uri="{0D108BD9-81ED-4DB2-BD59-A6C34878D82A}">
                    <a16:rowId xmlns:a16="http://schemas.microsoft.com/office/drawing/2014/main" val="846683900"/>
                  </a:ext>
                </a:extLst>
              </a:tr>
              <a:tr h="219780">
                <a:tc gridSpan="2">
                  <a:txBody>
                    <a:bodyPr/>
                    <a:lstStyle/>
                    <a:p>
                      <a:pPr rtl="0" fontAlgn="base"/>
                      <a:r>
                        <a:rPr lang="en-GB" sz="800" b="1" i="0" kern="1200" dirty="0">
                          <a:solidFill>
                            <a:schemeClr val="dk1"/>
                          </a:solidFill>
                          <a:effectLst/>
                          <a:latin typeface="+mn-lt"/>
                          <a:ea typeface="+mn-ea"/>
                          <a:cs typeface="+mn-cs"/>
                        </a:rPr>
                        <a:t>PRIORITY 2:</a:t>
                      </a:r>
                      <a:r>
                        <a:rPr lang="en-US" sz="800" b="1" i="0" kern="1200" dirty="0">
                          <a:solidFill>
                            <a:schemeClr val="dk1"/>
                          </a:solidFill>
                          <a:effectLst/>
                          <a:latin typeface="+mn-lt"/>
                          <a:ea typeface="+mn-ea"/>
                          <a:cs typeface="+mn-cs"/>
                        </a:rPr>
                        <a:t>​</a:t>
                      </a:r>
                    </a:p>
                    <a:p>
                      <a:pPr rtl="0" fontAlgn="base"/>
                      <a:r>
                        <a:rPr lang="en-GB" sz="800" b="1" i="0" kern="1200" dirty="0">
                          <a:solidFill>
                            <a:schemeClr val="dk1"/>
                          </a:solidFill>
                          <a:effectLst/>
                          <a:latin typeface="+mn-lt"/>
                          <a:ea typeface="+mn-ea"/>
                          <a:cs typeface="+mn-cs"/>
                        </a:rPr>
                        <a:t>To continue to further enhance teaching and learning with a focus on the 3 Enablers and a purposeful curriculum that builds systematically on pupils’ existing knowledge, understanding, skills and experiences, securing progression as pupils move through the school.</a:t>
                      </a:r>
                      <a:endParaRPr lang="en-US" sz="800" b="1" i="0" kern="1200" dirty="0">
                        <a:solidFill>
                          <a:schemeClr val="dk1"/>
                        </a:solidFill>
                        <a:effectLst/>
                        <a:latin typeface="+mn-lt"/>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lang="en-GB" sz="800" b="0" kern="1200" dirty="0">
                        <a:solidFill>
                          <a:schemeClr val="dk1"/>
                        </a:solidFill>
                        <a:effectLst/>
                        <a:latin typeface="+mn-lt"/>
                        <a:ea typeface="+mn-ea"/>
                        <a:cs typeface="+mn-cs"/>
                      </a:endParaRPr>
                    </a:p>
                  </a:txBody>
                  <a:tcPr/>
                </a:tc>
                <a:tc hMerge="1">
                  <a:txBody>
                    <a:bodyPr/>
                    <a:lstStyle/>
                    <a:p>
                      <a:endParaRPr lang="en-GB"/>
                    </a:p>
                  </a:txBody>
                  <a:tcPr/>
                </a:tc>
                <a:extLst>
                  <a:ext uri="{0D108BD9-81ED-4DB2-BD59-A6C34878D82A}">
                    <a16:rowId xmlns:a16="http://schemas.microsoft.com/office/drawing/2014/main" val="786658133"/>
                  </a:ext>
                </a:extLst>
              </a:tr>
              <a:tr h="219780">
                <a:tc>
                  <a:txBody>
                    <a:bodyPr/>
                    <a:lstStyle/>
                    <a:p>
                      <a:r>
                        <a:rPr lang="en-GB" sz="800" b="0" dirty="0">
                          <a:latin typeface="+mn-lt"/>
                        </a:rPr>
                        <a:t>Sub-priority</a:t>
                      </a:r>
                    </a:p>
                  </a:txBody>
                  <a:tcPr/>
                </a:tc>
                <a:tc>
                  <a:txBody>
                    <a:bodyPr/>
                    <a:lstStyle/>
                    <a:p>
                      <a:r>
                        <a:rPr lang="en-GB" sz="800" b="0" dirty="0">
                          <a:latin typeface="+mn-lt"/>
                        </a:rPr>
                        <a:t>Expected outcome</a:t>
                      </a:r>
                    </a:p>
                  </a:txBody>
                  <a:tcPr/>
                </a:tc>
                <a:extLst>
                  <a:ext uri="{0D108BD9-81ED-4DB2-BD59-A6C34878D82A}">
                    <a16:rowId xmlns:a16="http://schemas.microsoft.com/office/drawing/2014/main" val="2743094206"/>
                  </a:ext>
                </a:extLst>
              </a:tr>
              <a:tr h="298249">
                <a:tc>
                  <a:txBody>
                    <a:bodyPr/>
                    <a:lstStyle/>
                    <a:p>
                      <a:r>
                        <a:rPr lang="en-GB" sz="800" b="0" i="0" kern="1200" dirty="0">
                          <a:solidFill>
                            <a:schemeClr val="dk1"/>
                          </a:solidFill>
                          <a:effectLst/>
                          <a:latin typeface="+mn-lt"/>
                          <a:ea typeface="+mn-ea"/>
                          <a:cs typeface="+mn-cs"/>
                        </a:rPr>
                        <a:t>a) Pupils offered a curriculum with an emphasis on the quality and impact of the interplay between the three enablers to inspire and challenge pupils in their learning through offering enabling adults, engaging experiences and effective environments. </a:t>
                      </a:r>
                      <a:endParaRPr lang="en-GB" sz="800" b="0" kern="1200" dirty="0">
                        <a:solidFill>
                          <a:schemeClr val="dk1"/>
                        </a:solidFill>
                        <a:effectLst/>
                        <a:latin typeface="+mn-lt"/>
                        <a:ea typeface="+mn-ea"/>
                        <a:cs typeface="+mn-cs"/>
                      </a:endParaRPr>
                    </a:p>
                  </a:txBody>
                  <a:tcPr/>
                </a:tc>
                <a:tc>
                  <a:txBody>
                    <a:bodyPr/>
                    <a:lstStyle/>
                    <a:p>
                      <a:r>
                        <a:rPr lang="en-GB" sz="800" b="0" i="0" kern="1200" dirty="0">
                          <a:solidFill>
                            <a:schemeClr val="dk1"/>
                          </a:solidFill>
                          <a:effectLst/>
                          <a:latin typeface="+mn-lt"/>
                          <a:ea typeface="+mn-ea"/>
                          <a:cs typeface="+mn-cs"/>
                        </a:rPr>
                        <a:t>Pupils making strong progress via enhanced learning experiences with a balanced interplay between the 3 enablers, ensuring they are challenged appropriately through enabling experiences, the correct support and effective environments. </a:t>
                      </a:r>
                      <a:endParaRPr lang="en-GB" sz="800" b="0" kern="1200" dirty="0">
                        <a:solidFill>
                          <a:schemeClr val="dk1"/>
                        </a:solidFill>
                        <a:effectLst/>
                        <a:latin typeface="+mn-lt"/>
                        <a:ea typeface="+mn-ea"/>
                        <a:cs typeface="+mn-cs"/>
                      </a:endParaRPr>
                    </a:p>
                  </a:txBody>
                  <a:tcPr/>
                </a:tc>
                <a:extLst>
                  <a:ext uri="{0D108BD9-81ED-4DB2-BD59-A6C34878D82A}">
                    <a16:rowId xmlns:a16="http://schemas.microsoft.com/office/drawing/2014/main" val="478057456"/>
                  </a:ext>
                </a:extLst>
              </a:tr>
              <a:tr h="219780">
                <a:tc gridSpan="2">
                  <a:txBody>
                    <a:bodyPr/>
                    <a:lstStyle/>
                    <a:p>
                      <a:r>
                        <a:rPr lang="en-GB" sz="800" b="0" dirty="0">
                          <a:latin typeface="+mn-lt"/>
                        </a:rPr>
                        <a:t>Actual outcome</a:t>
                      </a:r>
                    </a:p>
                  </a:txBody>
                  <a:tcPr/>
                </a:tc>
                <a:tc hMerge="1">
                  <a:txBody>
                    <a:bodyPr/>
                    <a:lstStyle/>
                    <a:p>
                      <a:endParaRPr lang="en-GB" dirty="0"/>
                    </a:p>
                  </a:txBody>
                  <a:tcPr/>
                </a:tc>
                <a:extLst>
                  <a:ext uri="{0D108BD9-81ED-4DB2-BD59-A6C34878D82A}">
                    <a16:rowId xmlns:a16="http://schemas.microsoft.com/office/drawing/2014/main" val="1499741322"/>
                  </a:ext>
                </a:extLst>
              </a:tr>
              <a:tr h="751829">
                <a:tc gridSpan="2">
                  <a:txBody>
                    <a:bodyPr/>
                    <a:lstStyle/>
                    <a:p>
                      <a:pPr fontAlgn="t"/>
                      <a:r>
                        <a:rPr lang="en-GB" sz="800" b="0" i="0" dirty="0">
                          <a:effectLst/>
                          <a:latin typeface="+mn-lt"/>
                        </a:rPr>
                        <a:t>Approximately 85% of pupils demonstrated increased independence through engagement with enhanced learning environments, missions and skills-based activities. Around 80% of pupils were able to complete tasks independently, make effective use of learning spaces and show greater ownership of their learning. Pupil voice and action research findings indicated that approximately 90% of learners reported improvements in their confidence, participation and understanding as a result of the interplay between enabling adults, engaging experiences and effective learning environments. Overall, the initiative has had a positive impact on learner engagement and progress, with the majority of pupils responding well to increased levels of challenge and opportunities for independent learning.</a:t>
                      </a:r>
                    </a:p>
                  </a:txBody>
                  <a:tcPr/>
                </a:tc>
                <a:tc hMerge="1">
                  <a:txBody>
                    <a:bodyPr/>
                    <a:lstStyle/>
                    <a:p>
                      <a:endParaRPr lang="en-GB" dirty="0"/>
                    </a:p>
                  </a:txBody>
                  <a:tcPr/>
                </a:tc>
                <a:extLst>
                  <a:ext uri="{0D108BD9-81ED-4DB2-BD59-A6C34878D82A}">
                    <a16:rowId xmlns:a16="http://schemas.microsoft.com/office/drawing/2014/main" val="3957566864"/>
                  </a:ext>
                </a:extLst>
              </a:tr>
              <a:tr h="228600">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GB" sz="800" b="0" dirty="0">
                          <a:latin typeface="+mn-lt"/>
                        </a:rPr>
                        <a:t>Sub-priority</a:t>
                      </a:r>
                    </a:p>
                    <a:p>
                      <a:endParaRPr lang="en-GB" sz="800" b="0" dirty="0">
                        <a:latin typeface="+mn-lt"/>
                      </a:endParaRPr>
                    </a:p>
                  </a:txBody>
                  <a:tcPr/>
                </a:tc>
                <a:tc>
                  <a:txBody>
                    <a:bodyPr/>
                    <a:lstStyle/>
                    <a:p>
                      <a:r>
                        <a:rPr lang="en-GB" sz="800" b="0" dirty="0">
                          <a:latin typeface="+mn-lt"/>
                        </a:rPr>
                        <a:t>Expected outcome</a:t>
                      </a:r>
                    </a:p>
                  </a:txBody>
                  <a:tcPr/>
                </a:tc>
                <a:extLst>
                  <a:ext uri="{0D108BD9-81ED-4DB2-BD59-A6C34878D82A}">
                    <a16:rowId xmlns:a16="http://schemas.microsoft.com/office/drawing/2014/main" val="3249093122"/>
                  </a:ext>
                </a:extLst>
              </a:tr>
              <a:tr h="189795">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GB" sz="800" b="0" i="0" kern="1200" dirty="0">
                          <a:solidFill>
                            <a:schemeClr val="dk1"/>
                          </a:solidFill>
                          <a:effectLst/>
                          <a:latin typeface="+mn-lt"/>
                          <a:ea typeface="+mn-ea"/>
                          <a:cs typeface="+mn-cs"/>
                        </a:rPr>
                        <a:t>b) Pupils offered a curriculum ensuring progression in knowledge, skills and experiences across the school, outlined clearly on curriculum plans for Year B by teachers.</a:t>
                      </a:r>
                      <a:endParaRPr lang="en-GB" sz="800" b="0" kern="1200" dirty="0">
                        <a:solidFill>
                          <a:schemeClr val="dk1"/>
                        </a:solidFill>
                        <a:effectLst/>
                        <a:latin typeface="+mn-lt"/>
                        <a:ea typeface="+mn-ea"/>
                        <a:cs typeface="+mn-cs"/>
                      </a:endParaRPr>
                    </a:p>
                  </a:txBody>
                  <a:tcPr/>
                </a:tc>
                <a:tc>
                  <a:txBody>
                    <a:bodyPr/>
                    <a:lstStyle/>
                    <a:p>
                      <a:r>
                        <a:rPr lang="en-GB" sz="800" b="0" i="0" kern="1200" dirty="0">
                          <a:solidFill>
                            <a:schemeClr val="dk1"/>
                          </a:solidFill>
                          <a:effectLst/>
                          <a:latin typeface="+mn-lt"/>
                          <a:ea typeface="+mn-ea"/>
                          <a:cs typeface="+mn-cs"/>
                        </a:rPr>
                        <a:t>Pupils offered appropriate coverage of knowledge, skills and experiences as outlined via curriculum mapping, for Year B from teaching staff, resulting in increased pupil outcomes. </a:t>
                      </a:r>
                      <a:endParaRPr lang="en-GB" sz="800" b="0" kern="1200" dirty="0">
                        <a:solidFill>
                          <a:schemeClr val="dk1"/>
                        </a:solidFill>
                        <a:effectLst/>
                        <a:latin typeface="+mn-lt"/>
                        <a:ea typeface="+mn-ea"/>
                        <a:cs typeface="+mn-cs"/>
                      </a:endParaRPr>
                    </a:p>
                  </a:txBody>
                  <a:tcPr/>
                </a:tc>
                <a:extLst>
                  <a:ext uri="{0D108BD9-81ED-4DB2-BD59-A6C34878D82A}">
                    <a16:rowId xmlns:a16="http://schemas.microsoft.com/office/drawing/2014/main" val="4013992859"/>
                  </a:ext>
                </a:extLst>
              </a:tr>
              <a:tr h="233669">
                <a:tc gridSpan="2">
                  <a:txBody>
                    <a:bodyPr/>
                    <a:lstStyle/>
                    <a:p>
                      <a:r>
                        <a:rPr lang="en-GB" sz="800" b="0" dirty="0">
                          <a:latin typeface="+mn-lt"/>
                        </a:rPr>
                        <a:t>Actual Outcome</a:t>
                      </a:r>
                    </a:p>
                  </a:txBody>
                  <a:tcPr/>
                </a:tc>
                <a:tc hMerge="1">
                  <a:txBody>
                    <a:bodyPr/>
                    <a:lstStyle/>
                    <a:p>
                      <a:endParaRPr lang="en-GB" dirty="0"/>
                    </a:p>
                  </a:txBody>
                  <a:tcPr/>
                </a:tc>
                <a:extLst>
                  <a:ext uri="{0D108BD9-81ED-4DB2-BD59-A6C34878D82A}">
                    <a16:rowId xmlns:a16="http://schemas.microsoft.com/office/drawing/2014/main" val="2772098195"/>
                  </a:ext>
                </a:extLst>
              </a:tr>
              <a:tr h="316483">
                <a:tc gridSpan="2">
                  <a:txBody>
                    <a:bodyPr/>
                    <a:lstStyle/>
                    <a:p>
                      <a:pPr fontAlgn="t"/>
                      <a:r>
                        <a:rPr lang="en-GB" sz="800" b="0" i="0" dirty="0">
                          <a:effectLst/>
                          <a:latin typeface="+mn-lt"/>
                        </a:rPr>
                        <a:t>100% of practitioners have contributed to the development of a coherent and progressive curriculum. Consequently, most pupils (approximately 85–90%) are making strong progress in acquiring and applying skills across the Areas of Learning and Experience. The implementation of detailed curriculum mapping and a fully established Cycle B curriculum has ensured consistency, progression and improved outcomes for learners across the school.</a:t>
                      </a:r>
                    </a:p>
                  </a:txBody>
                  <a:tcPr/>
                </a:tc>
                <a:tc hMerge="1">
                  <a:txBody>
                    <a:bodyPr/>
                    <a:lstStyle/>
                    <a:p>
                      <a:pPr fontAlgn="t"/>
                      <a:endParaRPr lang="en-GB" b="0" i="0" dirty="0">
                        <a:effectLst/>
                        <a:latin typeface="Segoe UI" panose="020B0502040204020203" pitchFamily="34" charset="0"/>
                      </a:endParaRPr>
                    </a:p>
                  </a:txBody>
                  <a:tcPr/>
                </a:tc>
                <a:extLst>
                  <a:ext uri="{0D108BD9-81ED-4DB2-BD59-A6C34878D82A}">
                    <a16:rowId xmlns:a16="http://schemas.microsoft.com/office/drawing/2014/main" val="2160281318"/>
                  </a:ext>
                </a:extLst>
              </a:tr>
              <a:tr h="316483">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GB" sz="800" b="0" dirty="0">
                          <a:latin typeface="+mn-lt"/>
                        </a:rPr>
                        <a:t>Sub-priority</a:t>
                      </a:r>
                    </a:p>
                  </a:txBody>
                  <a:tcPr/>
                </a:tc>
                <a:tc>
                  <a:txBody>
                    <a:bodyPr/>
                    <a:lstStyle/>
                    <a:p>
                      <a:r>
                        <a:rPr lang="en-GB" sz="800" b="0" dirty="0">
                          <a:latin typeface="+mn-lt"/>
                        </a:rPr>
                        <a:t>Expected outcome</a:t>
                      </a:r>
                    </a:p>
                  </a:txBody>
                  <a:tcPr/>
                </a:tc>
                <a:extLst>
                  <a:ext uri="{0D108BD9-81ED-4DB2-BD59-A6C34878D82A}">
                    <a16:rowId xmlns:a16="http://schemas.microsoft.com/office/drawing/2014/main" val="3911681709"/>
                  </a:ext>
                </a:extLst>
              </a:tr>
              <a:tr h="316483">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GB" sz="800" b="0" i="0" kern="1200" dirty="0">
                          <a:solidFill>
                            <a:schemeClr val="dk1"/>
                          </a:solidFill>
                          <a:effectLst/>
                          <a:latin typeface="+mn-lt"/>
                          <a:ea typeface="+mn-ea"/>
                          <a:cs typeface="+mn-cs"/>
                        </a:rPr>
                        <a:t>c) To c</a:t>
                      </a:r>
                      <a:r>
                        <a:rPr lang="en-GB" sz="800" b="0" i="0" u="none" strike="noStrike" kern="1200" dirty="0">
                          <a:solidFill>
                            <a:schemeClr val="dk1"/>
                          </a:solidFill>
                          <a:effectLst/>
                          <a:latin typeface="+mn-lt"/>
                          <a:ea typeface="+mn-ea"/>
                          <a:cs typeface="+mn-cs"/>
                        </a:rPr>
                        <a:t>hallenge pupils more consistently to apply their skills at an appropriate level across the curriculum.</a:t>
                      </a:r>
                      <a:endParaRPr lang="en-GB" sz="800" b="0" kern="1200" dirty="0">
                        <a:solidFill>
                          <a:schemeClr val="dk1"/>
                        </a:solidFill>
                        <a:effectLst/>
                        <a:latin typeface="+mn-lt"/>
                        <a:ea typeface="+mn-ea"/>
                        <a:cs typeface="+mn-cs"/>
                      </a:endParaRPr>
                    </a:p>
                  </a:txBody>
                  <a:tcPr/>
                </a:tc>
                <a:tc>
                  <a:txBody>
                    <a:bodyPr/>
                    <a:lstStyle/>
                    <a:p>
                      <a:r>
                        <a:rPr lang="en-GB" sz="800" b="0" i="0" kern="1200" dirty="0">
                          <a:solidFill>
                            <a:schemeClr val="dk1"/>
                          </a:solidFill>
                          <a:effectLst/>
                          <a:latin typeface="+mn-lt"/>
                          <a:ea typeface="+mn-ea"/>
                          <a:cs typeface="+mn-cs"/>
                        </a:rPr>
                        <a:t>Pupils offered/accessing tasks that challenge their skills at an appropriate level across the curriculum. </a:t>
                      </a:r>
                      <a:endParaRPr lang="en-GB" sz="800" b="0" kern="1200" dirty="0">
                        <a:solidFill>
                          <a:schemeClr val="dk1"/>
                        </a:solidFill>
                        <a:effectLst/>
                        <a:latin typeface="+mn-lt"/>
                        <a:ea typeface="+mn-ea"/>
                        <a:cs typeface="+mn-cs"/>
                      </a:endParaRPr>
                    </a:p>
                  </a:txBody>
                  <a:tcPr/>
                </a:tc>
                <a:extLst>
                  <a:ext uri="{0D108BD9-81ED-4DB2-BD59-A6C34878D82A}">
                    <a16:rowId xmlns:a16="http://schemas.microsoft.com/office/drawing/2014/main" val="3999242526"/>
                  </a:ext>
                </a:extLst>
              </a:tr>
              <a:tr h="316483">
                <a:tc gridSpan="2">
                  <a:txBody>
                    <a:bodyPr/>
                    <a:lstStyle/>
                    <a:p>
                      <a:r>
                        <a:rPr lang="en-GB" sz="800" b="0" dirty="0">
                          <a:latin typeface="+mn-lt"/>
                        </a:rPr>
                        <a:t>Actual Outcome</a:t>
                      </a:r>
                    </a:p>
                  </a:txBody>
                  <a:tcPr/>
                </a:tc>
                <a:tc hMerge="1">
                  <a:txBody>
                    <a:bodyPr/>
                    <a:lstStyle/>
                    <a:p>
                      <a:endParaRPr lang="en-GB" dirty="0"/>
                    </a:p>
                  </a:txBody>
                  <a:tcPr/>
                </a:tc>
                <a:extLst>
                  <a:ext uri="{0D108BD9-81ED-4DB2-BD59-A6C34878D82A}">
                    <a16:rowId xmlns:a16="http://schemas.microsoft.com/office/drawing/2014/main" val="4243959545"/>
                  </a:ext>
                </a:extLst>
              </a:tr>
              <a:tr h="316483">
                <a:tc gridSpan="2">
                  <a:txBody>
                    <a:bodyPr/>
                    <a:lstStyle/>
                    <a:p>
                      <a:pPr fontAlgn="t"/>
                      <a:r>
                        <a:rPr lang="en-GB" sz="800" b="0" i="0" dirty="0">
                          <a:effectLst/>
                          <a:latin typeface="+mn-lt"/>
                        </a:rPr>
                        <a:t>Through the consistent implementation of independent skills tasks, outlined on consistent proformas, alongside the continued development of engaging learning environments, most pupils (85–90%) have shown improved independence, engagement and application of key skills. Practitioners have successfully applied approaches that promote learner autonomy and support sustained progress, resulting in positive outcomes for the majority of learners. This work will be continued in the new academic year.</a:t>
                      </a:r>
                    </a:p>
                  </a:txBody>
                  <a:tcPr/>
                </a:tc>
                <a:tc hMerge="1">
                  <a:txBody>
                    <a:bodyPr/>
                    <a:lstStyle/>
                    <a:p>
                      <a:pPr fontAlgn="t"/>
                      <a:endParaRPr lang="en-GB" b="0" i="0" dirty="0">
                        <a:effectLst/>
                        <a:latin typeface="Segoe UI" panose="020B0502040204020203" pitchFamily="34" charset="0"/>
                      </a:endParaRPr>
                    </a:p>
                  </a:txBody>
                  <a:tcPr/>
                </a:tc>
                <a:extLst>
                  <a:ext uri="{0D108BD9-81ED-4DB2-BD59-A6C34878D82A}">
                    <a16:rowId xmlns:a16="http://schemas.microsoft.com/office/drawing/2014/main" val="2056036104"/>
                  </a:ext>
                </a:extLst>
              </a:tr>
            </a:tbl>
          </a:graphicData>
        </a:graphic>
      </p:graphicFrame>
      <p:pic>
        <p:nvPicPr>
          <p:cNvPr id="6" name="Graphic 5" descr="House with solid fill">
            <a:hlinkClick r:id="" action="ppaction://noaction"/>
            <a:extLst>
              <a:ext uri="{FF2B5EF4-FFF2-40B4-BE49-F238E27FC236}">
                <a16:creationId xmlns:a16="http://schemas.microsoft.com/office/drawing/2014/main" id="{23C7E49B-9275-42EE-BE7A-F571340020CA}"/>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10439400" y="652379"/>
            <a:ext cx="609600" cy="543996"/>
          </a:xfrm>
          <a:prstGeom prst="rect">
            <a:avLst/>
          </a:prstGeom>
        </p:spPr>
      </p:pic>
    </p:spTree>
    <p:extLst>
      <p:ext uri="{BB962C8B-B14F-4D97-AF65-F5344CB8AC3E}">
        <p14:creationId xmlns:p14="http://schemas.microsoft.com/office/powerpoint/2010/main" val="297013548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0DC859-B964-4D33-8B1B-CF3F2C9ECC0B}"/>
              </a:ext>
            </a:extLst>
          </p:cNvPr>
          <p:cNvSpPr>
            <a:spLocks noGrp="1"/>
          </p:cNvSpPr>
          <p:nvPr>
            <p:ph type="title"/>
          </p:nvPr>
        </p:nvSpPr>
        <p:spPr>
          <a:xfrm>
            <a:off x="457200" y="152400"/>
            <a:ext cx="9906000" cy="1068324"/>
          </a:xfrm>
        </p:spPr>
        <p:txBody>
          <a:bodyPr>
            <a:normAutofit fontScale="90000"/>
          </a:bodyPr>
          <a:lstStyle/>
          <a:p>
            <a:pPr>
              <a:lnSpc>
                <a:spcPct val="107000"/>
              </a:lnSpc>
              <a:spcAft>
                <a:spcPts val="800"/>
              </a:spcAft>
              <a:tabLst>
                <a:tab pos="4000500" algn="l"/>
              </a:tabLst>
            </a:pPr>
            <a:r>
              <a:rPr lang="en-US" sz="1300" b="1" u="sng" dirty="0">
                <a:solidFill>
                  <a:srgbClr val="000000"/>
                </a:solidFill>
                <a:effectLst/>
                <a:uFill>
                  <a:solidFill>
                    <a:srgbClr val="000000"/>
                  </a:solidFill>
                </a:uFill>
                <a:latin typeface="Calibri"/>
                <a:ea typeface="Calibri"/>
                <a:cs typeface="Times New Roman"/>
                <a:hlinkClick r:id="rId2"/>
              </a:rPr>
              <a:t>Review of previous year’s priorities</a:t>
            </a:r>
            <a:r>
              <a:rPr lang="en-US" sz="1300" b="1" u="sng">
                <a:solidFill>
                  <a:srgbClr val="000000"/>
                </a:solidFill>
                <a:effectLst/>
                <a:uFill>
                  <a:solidFill>
                    <a:srgbClr val="000000"/>
                  </a:solidFill>
                </a:uFill>
                <a:latin typeface="Calibri"/>
                <a:ea typeface="Calibri"/>
                <a:cs typeface="Times New Roman"/>
              </a:rPr>
              <a:t> </a:t>
            </a:r>
            <a:r>
              <a:rPr lang="en-US" sz="1300" b="1" u="sng">
                <a:solidFill>
                  <a:srgbClr val="000000"/>
                </a:solidFill>
                <a:uFill>
                  <a:solidFill>
                    <a:srgbClr val="000000"/>
                  </a:solidFill>
                </a:uFill>
                <a:latin typeface="Calibri"/>
                <a:ea typeface="Calibri"/>
                <a:cs typeface="Times New Roman"/>
              </a:rPr>
              <a:t>2025-26</a:t>
            </a:r>
            <a:br>
              <a:rPr lang="en-GB" sz="1300" dirty="0">
                <a:effectLst/>
                <a:uFill>
                  <a:solidFill>
                    <a:srgbClr val="000000"/>
                  </a:solidFill>
                </a:uFill>
                <a:latin typeface="Calibri" panose="020F0502020204030204" pitchFamily="34" charset="0"/>
                <a:ea typeface="Calibri" panose="020F0502020204030204" pitchFamily="34" charset="0"/>
              </a:rPr>
            </a:br>
            <a:r>
              <a:rPr lang="en-GB" sz="900" i="1">
                <a:solidFill>
                  <a:srgbClr val="000000"/>
                </a:solidFill>
                <a:effectLst/>
                <a:uFill>
                  <a:solidFill>
                    <a:srgbClr val="000000"/>
                  </a:solidFill>
                </a:uFill>
                <a:latin typeface="Calibri"/>
                <a:ea typeface="Calibri"/>
                <a:cs typeface="Calibri"/>
              </a:rPr>
              <a:t>On reviewing school improvement targ</a:t>
            </a:r>
            <a:r>
              <a:rPr lang="en-GB" sz="900" i="1" err="1">
                <a:solidFill>
                  <a:srgbClr val="000000"/>
                </a:solidFill>
                <a:effectLst/>
                <a:uFill>
                  <a:solidFill>
                    <a:srgbClr val="000000"/>
                  </a:solidFill>
                </a:uFill>
                <a:latin typeface="Calibri"/>
                <a:ea typeface="Calibri"/>
                <a:cs typeface="Calibri"/>
              </a:rPr>
              <a:t>ets</a:t>
            </a:r>
            <a:r>
              <a:rPr lang="en-GB" sz="900" i="1" dirty="0">
                <a:solidFill>
                  <a:srgbClr val="000000"/>
                </a:solidFill>
                <a:effectLst/>
                <a:uFill>
                  <a:solidFill>
                    <a:srgbClr val="000000"/>
                  </a:solidFill>
                </a:uFill>
                <a:latin typeface="Calibri"/>
                <a:ea typeface="Calibri"/>
                <a:cs typeface="Calibri"/>
              </a:rPr>
              <a:t>, the school has evaluated its performance through asking 2 questions:-</a:t>
            </a:r>
            <a:br>
              <a:rPr lang="en-GB" sz="900" dirty="0">
                <a:effectLst/>
                <a:uFill>
                  <a:solidFill>
                    <a:srgbClr val="000000"/>
                  </a:solidFill>
                </a:uFill>
                <a:latin typeface="Calibri" panose="020F0502020204030204" pitchFamily="34" charset="0"/>
                <a:ea typeface="Calibri" panose="020F0502020204030204" pitchFamily="34" charset="0"/>
              </a:rPr>
            </a:br>
            <a:r>
              <a:rPr lang="en-GB" sz="900" i="1" dirty="0">
                <a:solidFill>
                  <a:srgbClr val="000000"/>
                </a:solidFill>
                <a:effectLst/>
                <a:uFill>
                  <a:solidFill>
                    <a:srgbClr val="000000"/>
                  </a:solidFill>
                </a:uFill>
                <a:latin typeface="Calibri"/>
                <a:ea typeface="Calibri"/>
                <a:cs typeface="Calibri"/>
              </a:rPr>
              <a:t> </a:t>
            </a:r>
            <a:br>
              <a:rPr lang="en-GB" sz="900" dirty="0">
                <a:effectLst/>
                <a:uFill>
                  <a:solidFill>
                    <a:srgbClr val="000000"/>
                  </a:solidFill>
                </a:uFill>
                <a:latin typeface="Calibri" panose="020F0502020204030204" pitchFamily="34" charset="0"/>
                <a:ea typeface="Calibri" panose="020F0502020204030204" pitchFamily="34" charset="0"/>
              </a:rPr>
            </a:br>
            <a:r>
              <a:rPr lang="en-GB" sz="900" i="1" dirty="0">
                <a:solidFill>
                  <a:srgbClr val="000000"/>
                </a:solidFill>
                <a:effectLst/>
                <a:uFill>
                  <a:solidFill>
                    <a:srgbClr val="000000"/>
                  </a:solidFill>
                </a:uFill>
                <a:latin typeface="Calibri"/>
                <a:ea typeface="Calibri"/>
                <a:cs typeface="Calibri"/>
              </a:rPr>
              <a:t>Are pupils progressing in the ways described in the principles of progression, supporting them to develop towards the four purposes?</a:t>
            </a:r>
            <a:br>
              <a:rPr lang="en-GB" sz="900" dirty="0">
                <a:effectLst/>
                <a:uFill>
                  <a:solidFill>
                    <a:srgbClr val="000000"/>
                  </a:solidFill>
                </a:uFill>
                <a:latin typeface="Calibri" panose="020F0502020204030204" pitchFamily="34" charset="0"/>
                <a:ea typeface="Calibri" panose="020F0502020204030204" pitchFamily="34" charset="0"/>
              </a:rPr>
            </a:br>
            <a:r>
              <a:rPr lang="en-GB" sz="900" i="1" dirty="0">
                <a:solidFill>
                  <a:srgbClr val="000000"/>
                </a:solidFill>
                <a:effectLst/>
                <a:uFill>
                  <a:solidFill>
                    <a:srgbClr val="000000"/>
                  </a:solidFill>
                </a:uFill>
                <a:latin typeface="Calibri"/>
                <a:ea typeface="Calibri"/>
                <a:cs typeface="Calibri"/>
              </a:rPr>
              <a:t>Is the pace of pupils’ progress in line with the expectations of teachers and the curriculum?</a:t>
            </a:r>
            <a:br>
              <a:rPr lang="en-GB" sz="900" dirty="0">
                <a:effectLst/>
                <a:uFill>
                  <a:solidFill>
                    <a:srgbClr val="000000"/>
                  </a:solidFill>
                </a:uFill>
                <a:latin typeface="Calibri" panose="020F0502020204030204" pitchFamily="34" charset="0"/>
                <a:ea typeface="Calibri" panose="020F0502020204030204" pitchFamily="34" charset="0"/>
              </a:rPr>
            </a:br>
            <a:r>
              <a:rPr lang="en-GB" sz="900" i="1" dirty="0">
                <a:solidFill>
                  <a:srgbClr val="000000"/>
                </a:solidFill>
                <a:effectLst/>
                <a:uFill>
                  <a:solidFill>
                    <a:srgbClr val="000000"/>
                  </a:solidFill>
                </a:uFill>
                <a:latin typeface="Calibri"/>
                <a:ea typeface="Calibri"/>
                <a:cs typeface="Calibri"/>
              </a:rPr>
              <a:t> </a:t>
            </a:r>
            <a:br>
              <a:rPr lang="en-GB" sz="900" dirty="0">
                <a:effectLst/>
                <a:uFill>
                  <a:solidFill>
                    <a:srgbClr val="000000"/>
                  </a:solidFill>
                </a:uFill>
                <a:latin typeface="Calibri" panose="020F0502020204030204" pitchFamily="34" charset="0"/>
                <a:ea typeface="Calibri" panose="020F0502020204030204" pitchFamily="34" charset="0"/>
              </a:rPr>
            </a:br>
            <a:r>
              <a:rPr lang="en-GB" sz="900" i="1" dirty="0">
                <a:solidFill>
                  <a:srgbClr val="000000"/>
                </a:solidFill>
                <a:effectLst/>
                <a:uFill>
                  <a:solidFill>
                    <a:srgbClr val="000000"/>
                  </a:solidFill>
                </a:uFill>
                <a:latin typeface="Calibri"/>
                <a:ea typeface="Calibri"/>
                <a:cs typeface="Calibri"/>
              </a:rPr>
              <a:t>Answers to this have supported the development of lines of enquiry of subsequent self-evaluation and improvement. </a:t>
            </a:r>
            <a:r>
              <a:rPr lang="en-GB" sz="900" i="1" dirty="0">
                <a:solidFill>
                  <a:srgbClr val="CC00CC"/>
                </a:solidFill>
                <a:effectLst/>
                <a:uFill>
                  <a:solidFill>
                    <a:srgbClr val="000000"/>
                  </a:solidFill>
                </a:uFill>
                <a:latin typeface="Calibri"/>
                <a:ea typeface="Calibri"/>
                <a:cs typeface="Calibri"/>
              </a:rPr>
              <a:t> </a:t>
            </a:r>
            <a:br>
              <a:rPr lang="en-GB" sz="1800" dirty="0">
                <a:effectLst/>
                <a:uFill>
                  <a:solidFill>
                    <a:srgbClr val="000000"/>
                  </a:solidFill>
                </a:uFill>
                <a:latin typeface="Calibri" panose="020F0502020204030204" pitchFamily="34" charset="0"/>
                <a:ea typeface="Calibri" panose="020F0502020204030204" pitchFamily="34" charset="0"/>
              </a:rPr>
            </a:br>
            <a:endParaRPr lang="en-GB" dirty="0"/>
          </a:p>
        </p:txBody>
      </p:sp>
      <p:pic>
        <p:nvPicPr>
          <p:cNvPr id="7" name="Picture Placeholder 6">
            <a:extLst>
              <a:ext uri="{FF2B5EF4-FFF2-40B4-BE49-F238E27FC236}">
                <a16:creationId xmlns:a16="http://schemas.microsoft.com/office/drawing/2014/main" id="{9CD34879-8A4D-4D61-AD48-699E03B8C27A}"/>
              </a:ext>
            </a:extLst>
          </p:cNvPr>
          <p:cNvPicPr>
            <a:picLocks noGrp="1" noChangeAspect="1"/>
          </p:cNvPicPr>
          <p:nvPr>
            <p:ph type="pic" sz="quarter" idx="15"/>
          </p:nvPr>
        </p:nvPicPr>
        <p:blipFill>
          <a:blip r:embed="rId3">
            <a:extLst>
              <a:ext uri="{28A0092B-C50C-407E-A947-70E740481C1C}">
                <a14:useLocalDpi xmlns:a14="http://schemas.microsoft.com/office/drawing/2010/main" val="0"/>
              </a:ext>
            </a:extLst>
          </a:blip>
          <a:srcRect t="6188" b="6188"/>
          <a:stretch>
            <a:fillRect/>
          </a:stretch>
        </p:blipFill>
        <p:spPr>
          <a:xfrm>
            <a:off x="11125200" y="9525"/>
            <a:ext cx="1049338" cy="904875"/>
          </a:xfrm>
        </p:spPr>
      </p:pic>
      <p:graphicFrame>
        <p:nvGraphicFramePr>
          <p:cNvPr id="5" name="Table 5">
            <a:extLst>
              <a:ext uri="{FF2B5EF4-FFF2-40B4-BE49-F238E27FC236}">
                <a16:creationId xmlns:a16="http://schemas.microsoft.com/office/drawing/2014/main" id="{0A814D3F-B21A-4539-B573-BBE88A526888}"/>
              </a:ext>
            </a:extLst>
          </p:cNvPr>
          <p:cNvGraphicFramePr>
            <a:graphicFrameLocks noGrp="1"/>
          </p:cNvGraphicFramePr>
          <p:nvPr>
            <p:extLst>
              <p:ext uri="{D42A27DB-BD31-4B8C-83A1-F6EECF244321}">
                <p14:modId xmlns:p14="http://schemas.microsoft.com/office/powerpoint/2010/main" val="2281088228"/>
              </p:ext>
            </p:extLst>
          </p:nvPr>
        </p:nvGraphicFramePr>
        <p:xfrm>
          <a:off x="457200" y="1234171"/>
          <a:ext cx="11506200" cy="5205929"/>
        </p:xfrm>
        <a:graphic>
          <a:graphicData uri="http://schemas.openxmlformats.org/drawingml/2006/table">
            <a:tbl>
              <a:tblPr firstRow="1" bandRow="1">
                <a:tableStyleId>{5C22544A-7EE6-4342-B048-85BDC9FD1C3A}</a:tableStyleId>
              </a:tblPr>
              <a:tblGrid>
                <a:gridCol w="4832000">
                  <a:extLst>
                    <a:ext uri="{9D8B030D-6E8A-4147-A177-3AD203B41FA5}">
                      <a16:colId xmlns:a16="http://schemas.microsoft.com/office/drawing/2014/main" val="985897365"/>
                    </a:ext>
                  </a:extLst>
                </a:gridCol>
                <a:gridCol w="6674200">
                  <a:extLst>
                    <a:ext uri="{9D8B030D-6E8A-4147-A177-3AD203B41FA5}">
                      <a16:colId xmlns:a16="http://schemas.microsoft.com/office/drawing/2014/main" val="1287163304"/>
                    </a:ext>
                  </a:extLst>
                </a:gridCol>
              </a:tblGrid>
              <a:tr h="219780">
                <a:tc gridSpan="2">
                  <a:txBody>
                    <a:bodyPr/>
                    <a:lstStyle/>
                    <a:p>
                      <a:r>
                        <a:rPr lang="en-GB" sz="800" dirty="0"/>
                        <a:t>Priority</a:t>
                      </a:r>
                    </a:p>
                  </a:txBody>
                  <a:tcPr/>
                </a:tc>
                <a:tc hMerge="1">
                  <a:txBody>
                    <a:bodyPr/>
                    <a:lstStyle/>
                    <a:p>
                      <a:endParaRPr lang="en-GB" dirty="0"/>
                    </a:p>
                  </a:txBody>
                  <a:tcPr/>
                </a:tc>
                <a:extLst>
                  <a:ext uri="{0D108BD9-81ED-4DB2-BD59-A6C34878D82A}">
                    <a16:rowId xmlns:a16="http://schemas.microsoft.com/office/drawing/2014/main" val="846683900"/>
                  </a:ext>
                </a:extLst>
              </a:tr>
              <a:tr h="219780">
                <a:tc gridSpan="2">
                  <a:txBody>
                    <a:bodyPr/>
                    <a:lstStyle/>
                    <a:p>
                      <a:pPr rtl="0" fontAlgn="base"/>
                      <a:r>
                        <a:rPr lang="en-GB" sz="800" b="1" i="0" kern="1200" dirty="0">
                          <a:solidFill>
                            <a:schemeClr val="dk1"/>
                          </a:solidFill>
                          <a:effectLst/>
                          <a:latin typeface="+mn-lt"/>
                          <a:ea typeface="+mn-ea"/>
                          <a:cs typeface="+mn-cs"/>
                        </a:rPr>
                        <a:t>PRIORITY 2:</a:t>
                      </a:r>
                      <a:r>
                        <a:rPr lang="en-US" sz="800" b="1" i="0" kern="1200" dirty="0">
                          <a:solidFill>
                            <a:schemeClr val="dk1"/>
                          </a:solidFill>
                          <a:effectLst/>
                          <a:latin typeface="+mn-lt"/>
                          <a:ea typeface="+mn-ea"/>
                          <a:cs typeface="+mn-cs"/>
                        </a:rPr>
                        <a:t>​</a:t>
                      </a:r>
                    </a:p>
                    <a:p>
                      <a:pPr rtl="0" fontAlgn="base"/>
                      <a:r>
                        <a:rPr lang="en-GB" sz="800" b="1" i="0" kern="1200" dirty="0">
                          <a:solidFill>
                            <a:schemeClr val="dk1"/>
                          </a:solidFill>
                          <a:effectLst/>
                          <a:latin typeface="+mn-lt"/>
                          <a:ea typeface="+mn-ea"/>
                          <a:cs typeface="+mn-cs"/>
                        </a:rPr>
                        <a:t>To continue to further enhance teaching and learning with a focus on the 3 Enablers and a purposeful curriculum that builds systematically on pupils’ existing knowledge, understanding, skills and experiences, securing progression as pupils move through the school.</a:t>
                      </a:r>
                      <a:endParaRPr lang="en-US" sz="800" b="1" i="0" kern="1200" dirty="0">
                        <a:solidFill>
                          <a:schemeClr val="dk1"/>
                        </a:solidFill>
                        <a:effectLst/>
                        <a:latin typeface="+mn-lt"/>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lang="en-GB" sz="800" kern="1200" dirty="0">
                        <a:solidFill>
                          <a:schemeClr val="dk1"/>
                        </a:solidFill>
                        <a:effectLst/>
                        <a:latin typeface="+mn-lt"/>
                        <a:ea typeface="+mn-ea"/>
                        <a:cs typeface="+mn-cs"/>
                      </a:endParaRPr>
                    </a:p>
                  </a:txBody>
                  <a:tcPr/>
                </a:tc>
                <a:tc hMerge="1">
                  <a:txBody>
                    <a:bodyPr/>
                    <a:lstStyle/>
                    <a:p>
                      <a:endParaRPr lang="en-GB"/>
                    </a:p>
                  </a:txBody>
                  <a:tcPr/>
                </a:tc>
                <a:extLst>
                  <a:ext uri="{0D108BD9-81ED-4DB2-BD59-A6C34878D82A}">
                    <a16:rowId xmlns:a16="http://schemas.microsoft.com/office/drawing/2014/main" val="786658133"/>
                  </a:ext>
                </a:extLst>
              </a:tr>
              <a:tr h="219780">
                <a:tc>
                  <a:txBody>
                    <a:bodyPr/>
                    <a:lstStyle/>
                    <a:p>
                      <a:r>
                        <a:rPr lang="en-GB" sz="800" dirty="0"/>
                        <a:t>Sub-priority</a:t>
                      </a:r>
                    </a:p>
                  </a:txBody>
                  <a:tcPr/>
                </a:tc>
                <a:tc>
                  <a:txBody>
                    <a:bodyPr/>
                    <a:lstStyle/>
                    <a:p>
                      <a:r>
                        <a:rPr lang="en-GB" sz="800" dirty="0"/>
                        <a:t>Expected outcome</a:t>
                      </a:r>
                    </a:p>
                  </a:txBody>
                  <a:tcPr/>
                </a:tc>
                <a:extLst>
                  <a:ext uri="{0D108BD9-81ED-4DB2-BD59-A6C34878D82A}">
                    <a16:rowId xmlns:a16="http://schemas.microsoft.com/office/drawing/2014/main" val="2743094206"/>
                  </a:ext>
                </a:extLst>
              </a:tr>
              <a:tr h="194238">
                <a:tc>
                  <a:txBody>
                    <a:bodyPr/>
                    <a:lstStyle/>
                    <a:p>
                      <a:pPr defTabSz="457200">
                        <a:tabLst/>
                        <a:defRPr/>
                      </a:pPr>
                      <a:r>
                        <a:rPr lang="en-GB" sz="800" b="0" i="0" kern="1200" dirty="0">
                          <a:solidFill>
                            <a:schemeClr val="dk1"/>
                          </a:solidFill>
                          <a:effectLst/>
                          <a:latin typeface="+mn-lt"/>
                          <a:ea typeface="+mn-ea"/>
                          <a:cs typeface="+mn-cs"/>
                        </a:rPr>
                        <a:t>d)Further improve learner fluency and understanding of number to support learner confidence across all areas of Mathematics and Numeracy.</a:t>
                      </a:r>
                      <a:endParaRPr lang="en-GB" sz="800" b="0" dirty="0"/>
                    </a:p>
                  </a:txBody>
                  <a:tcPr/>
                </a:tc>
                <a:tc>
                  <a:txBody>
                    <a:bodyPr/>
                    <a:lstStyle/>
                    <a:p>
                      <a:pPr rtl="0" fontAlgn="base"/>
                      <a:r>
                        <a:rPr lang="en-GB" sz="800" b="0" i="0" kern="1200" dirty="0">
                          <a:solidFill>
                            <a:schemeClr val="dk1"/>
                          </a:solidFill>
                          <a:effectLst/>
                          <a:latin typeface="+mn-lt"/>
                          <a:ea typeface="+mn-ea"/>
                          <a:cs typeface="+mn-cs"/>
                        </a:rPr>
                        <a:t>As a result of well-planned lessons and activities from teaching staff, pupil’s confidence in number is increased with most pupils able to recall number facts/manipulate numbers (appropriate to their stage).</a:t>
                      </a:r>
                      <a:r>
                        <a:rPr lang="en-US" sz="800" b="0" i="0" kern="1200" dirty="0">
                          <a:solidFill>
                            <a:schemeClr val="dk1"/>
                          </a:solidFill>
                          <a:effectLst/>
                          <a:latin typeface="+mn-lt"/>
                          <a:ea typeface="+mn-ea"/>
                          <a:cs typeface="+mn-cs"/>
                        </a:rPr>
                        <a:t>​</a:t>
                      </a:r>
                    </a:p>
                    <a:p>
                      <a:pPr rtl="0" fontAlgn="base"/>
                      <a:r>
                        <a:rPr lang="en-GB" sz="800" b="0" i="0" kern="1200" dirty="0">
                          <a:solidFill>
                            <a:schemeClr val="dk1"/>
                          </a:solidFill>
                          <a:effectLst/>
                          <a:latin typeface="+mn-lt"/>
                          <a:ea typeface="+mn-ea"/>
                          <a:cs typeface="+mn-cs"/>
                        </a:rPr>
                        <a:t>​</a:t>
                      </a:r>
                    </a:p>
                    <a:p>
                      <a:pPr rtl="0" fontAlgn="base"/>
                      <a:r>
                        <a:rPr lang="en-GB" sz="800" b="0" i="0" kern="1200" dirty="0">
                          <a:solidFill>
                            <a:schemeClr val="dk1"/>
                          </a:solidFill>
                          <a:effectLst/>
                          <a:latin typeface="+mn-lt"/>
                          <a:ea typeface="+mn-ea"/>
                          <a:cs typeface="+mn-cs"/>
                        </a:rPr>
                        <a:t>Raised standards of pupils in Mathematics and Numeracy as evident from teacher observations, pupil books and testing and National Test Scores.</a:t>
                      </a:r>
                    </a:p>
                  </a:txBody>
                  <a:tcPr/>
                </a:tc>
                <a:extLst>
                  <a:ext uri="{0D108BD9-81ED-4DB2-BD59-A6C34878D82A}">
                    <a16:rowId xmlns:a16="http://schemas.microsoft.com/office/drawing/2014/main" val="478057456"/>
                  </a:ext>
                </a:extLst>
              </a:tr>
              <a:tr h="219780">
                <a:tc gridSpan="2">
                  <a:txBody>
                    <a:bodyPr/>
                    <a:lstStyle/>
                    <a:p>
                      <a:pPr fontAlgn="t"/>
                      <a:r>
                        <a:rPr lang="en-GB" sz="800" b="1" i="0" dirty="0">
                          <a:effectLst/>
                          <a:latin typeface="+mn-lt"/>
                        </a:rPr>
                        <a:t>Actual Outcome</a:t>
                      </a:r>
                    </a:p>
                    <a:p>
                      <a:pPr fontAlgn="t"/>
                      <a:r>
                        <a:rPr lang="en-GB" sz="800" b="0" i="0" dirty="0">
                          <a:effectLst/>
                          <a:latin typeface="+mn-lt"/>
                        </a:rPr>
                        <a:t>The school's mathematics provision is highly effective, with </a:t>
                      </a:r>
                      <a:r>
                        <a:rPr lang="en-GB" sz="800" b="1" i="0" dirty="0">
                          <a:effectLst/>
                          <a:latin typeface="+mn-lt"/>
                        </a:rPr>
                        <a:t>most pupils (85–90%)</a:t>
                      </a:r>
                      <a:r>
                        <a:rPr lang="en-GB" sz="800" b="0" i="0" dirty="0">
                          <a:effectLst/>
                          <a:latin typeface="+mn-lt"/>
                        </a:rPr>
                        <a:t> making good progress and developing secure mathematical understanding. Consistent use of White Rose Maths, CPA (Concrete, Pictorial, Abstract) approaches and high-quality practical resources have strengthened pupils' fluency, confidence and independence. Estyn recognised mathematics as a strength of the school, noting that the approach enables most pupils to make good progress and apply their numeracy skills effectively. Moving forward, further opportunities for reasoning in unfamiliar and open-ended contexts will support even greater levels of challenge and attainment.</a:t>
                      </a:r>
                    </a:p>
                  </a:txBody>
                  <a:tcPr/>
                </a:tc>
                <a:tc hMerge="1">
                  <a:txBody>
                    <a:bodyPr/>
                    <a:lstStyle/>
                    <a:p>
                      <a:endParaRPr lang="en-GB" dirty="0"/>
                    </a:p>
                  </a:txBody>
                  <a:tcPr/>
                </a:tc>
                <a:extLst>
                  <a:ext uri="{0D108BD9-81ED-4DB2-BD59-A6C34878D82A}">
                    <a16:rowId xmlns:a16="http://schemas.microsoft.com/office/drawing/2014/main" val="1499741322"/>
                  </a:ext>
                </a:extLst>
              </a:tr>
              <a:tr h="285809">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GB" sz="800" dirty="0"/>
                        <a:t>Sub-priority</a:t>
                      </a:r>
                    </a:p>
                  </a:txBody>
                  <a:tcPr/>
                </a:tc>
                <a:tc>
                  <a:txBody>
                    <a:bodyPr/>
                    <a:lstStyle/>
                    <a:p>
                      <a:r>
                        <a:rPr lang="en-GB" sz="800" dirty="0"/>
                        <a:t>Expected outcome</a:t>
                      </a:r>
                    </a:p>
                  </a:txBody>
                  <a:tcPr/>
                </a:tc>
                <a:extLst>
                  <a:ext uri="{0D108BD9-81ED-4DB2-BD59-A6C34878D82A}">
                    <a16:rowId xmlns:a16="http://schemas.microsoft.com/office/drawing/2014/main" val="3957566864"/>
                  </a:ext>
                </a:extLst>
              </a:tr>
              <a:tr h="381000">
                <a:tc>
                  <a:txBody>
                    <a:bodyPr/>
                    <a:lstStyle/>
                    <a:p>
                      <a:pPr defTabSz="457200">
                        <a:tabLst/>
                        <a:defRPr/>
                      </a:pPr>
                      <a:r>
                        <a:rPr lang="en-GB" sz="800" b="0" i="0" kern="1200" dirty="0">
                          <a:solidFill>
                            <a:schemeClr val="dk1"/>
                          </a:solidFill>
                          <a:effectLst/>
                          <a:latin typeface="+mn-lt"/>
                          <a:ea typeface="+mn-ea"/>
                          <a:cs typeface="+mn-cs"/>
                        </a:rPr>
                        <a:t>e) Pupils confident using a range of sentence types, encouraging a sequential and explicit writing process, allowing pupils to develop and extend their writing. </a:t>
                      </a:r>
                      <a:endParaRPr lang="en-GB" sz="800" b="0" dirty="0">
                        <a:latin typeface="+mn-lt"/>
                      </a:endParaRPr>
                    </a:p>
                  </a:txBody>
                  <a:tcPr/>
                </a:tc>
                <a:tc>
                  <a:txBody>
                    <a:bodyPr/>
                    <a:lstStyle/>
                    <a:p>
                      <a:pPr rtl="0" fontAlgn="base"/>
                      <a:r>
                        <a:rPr lang="en-GB" sz="800" b="0" i="0" kern="1200" dirty="0">
                          <a:solidFill>
                            <a:schemeClr val="dk1"/>
                          </a:solidFill>
                          <a:effectLst/>
                          <a:latin typeface="+mn-lt"/>
                          <a:ea typeface="+mn-ea"/>
                          <a:cs typeface="+mn-cs"/>
                        </a:rPr>
                        <a:t>Most pupils will write with greater clarity and precision, enabling them to express their ideas more effectively across all areas of learning. </a:t>
                      </a:r>
                      <a:r>
                        <a:rPr lang="en-US" sz="800" b="0" i="0" kern="1200" dirty="0">
                          <a:solidFill>
                            <a:schemeClr val="dk1"/>
                          </a:solidFill>
                          <a:effectLst/>
                          <a:latin typeface="+mn-lt"/>
                          <a:ea typeface="+mn-ea"/>
                          <a:cs typeface="+mn-cs"/>
                        </a:rPr>
                        <a:t>​</a:t>
                      </a:r>
                    </a:p>
                    <a:p>
                      <a:pPr rtl="0" fontAlgn="base"/>
                      <a:r>
                        <a:rPr lang="en-GB" sz="800" b="0" i="0" kern="1200" dirty="0">
                          <a:solidFill>
                            <a:schemeClr val="dk1"/>
                          </a:solidFill>
                          <a:effectLst/>
                          <a:latin typeface="+mn-lt"/>
                          <a:ea typeface="+mn-ea"/>
                          <a:cs typeface="+mn-cs"/>
                        </a:rPr>
                        <a:t>Pupils’ books demonstrating evidence of the development of a range of different sentences within books.</a:t>
                      </a:r>
                      <a:r>
                        <a:rPr lang="en-US" sz="800" b="0" i="0" kern="1200" dirty="0">
                          <a:solidFill>
                            <a:schemeClr val="dk1"/>
                          </a:solidFill>
                          <a:effectLst/>
                          <a:latin typeface="+mn-lt"/>
                          <a:ea typeface="+mn-ea"/>
                          <a:cs typeface="+mn-cs"/>
                        </a:rPr>
                        <a:t>​</a:t>
                      </a:r>
                    </a:p>
                    <a:p>
                      <a:pPr rtl="0" fontAlgn="base"/>
                      <a:r>
                        <a:rPr lang="en-GB" sz="800" b="0" i="0" kern="1200" dirty="0">
                          <a:solidFill>
                            <a:schemeClr val="dk1"/>
                          </a:solidFill>
                          <a:effectLst/>
                          <a:latin typeface="+mn-lt"/>
                          <a:ea typeface="+mn-ea"/>
                          <a:cs typeface="+mn-cs"/>
                        </a:rPr>
                        <a:t>Raised standards of pupils in extended writing opportunities.</a:t>
                      </a:r>
                      <a:endParaRPr lang="en-US" sz="800" b="0" i="0" kern="1200" dirty="0">
                        <a:solidFill>
                          <a:schemeClr val="dk1"/>
                        </a:solidFill>
                        <a:effectLst/>
                        <a:latin typeface="+mn-lt"/>
                        <a:ea typeface="+mn-ea"/>
                        <a:cs typeface="+mn-cs"/>
                      </a:endParaRPr>
                    </a:p>
                  </a:txBody>
                  <a:tcPr/>
                </a:tc>
                <a:extLst>
                  <a:ext uri="{0D108BD9-81ED-4DB2-BD59-A6C34878D82A}">
                    <a16:rowId xmlns:a16="http://schemas.microsoft.com/office/drawing/2014/main" val="4018042722"/>
                  </a:ext>
                </a:extLst>
              </a:tr>
              <a:tr h="240089">
                <a:tc gridSpan="2">
                  <a:txBody>
                    <a:bodyPr/>
                    <a:lstStyle/>
                    <a:p>
                      <a:pPr fontAlgn="t"/>
                      <a:r>
                        <a:rPr lang="en-GB" sz="800" b="1" i="0" dirty="0">
                          <a:effectLst/>
                          <a:latin typeface="Segoe UI" panose="020B0502040204020203" pitchFamily="34" charset="0"/>
                        </a:rPr>
                        <a:t>Actual Outcome</a:t>
                      </a:r>
                    </a:p>
                    <a:p>
                      <a:pPr fontAlgn="t"/>
                      <a:r>
                        <a:rPr lang="en-GB" sz="800" b="0" i="0" dirty="0">
                          <a:effectLst/>
                          <a:latin typeface="Segoe UI" panose="020B0502040204020203" pitchFamily="34" charset="0"/>
                        </a:rPr>
                        <a:t>The school's strategic and consistent approach to literacy has resulted in </a:t>
                      </a:r>
                      <a:r>
                        <a:rPr lang="en-GB" sz="800" b="1" i="0" dirty="0">
                          <a:effectLst/>
                          <a:latin typeface="Segoe UI" panose="020B0502040204020203" pitchFamily="34" charset="0"/>
                        </a:rPr>
                        <a:t>most pupils (85–90%)</a:t>
                      </a:r>
                      <a:r>
                        <a:rPr lang="en-GB" sz="800" b="0" i="0" dirty="0">
                          <a:effectLst/>
                          <a:latin typeface="Segoe UI" panose="020B0502040204020203" pitchFamily="34" charset="0"/>
                        </a:rPr>
                        <a:t> making good progress in writing. Through the effective use of the Literacy Scheme of Work, Sentence Progression Map and carefully planned cross-curricular opportunities, pupils are developing increasingly strong writing skills. Estyn recognised that most pupils make good progress over time, with older pupils writing confidently across a range of contexts and applying grammar, punctuation and text features effectively. As a result, standards in writing are improving across the school, with many pupils producing high-quality extended writing that demonstrates confidence, accuracy and creativity.</a:t>
                      </a:r>
                    </a:p>
                  </a:txBody>
                  <a:tcPr/>
                </a:tc>
                <a:tc hMerge="1">
                  <a:txBody>
                    <a:bodyPr/>
                    <a:lstStyle/>
                    <a:p>
                      <a:endParaRPr lang="en-GB" dirty="0"/>
                    </a:p>
                  </a:txBody>
                  <a:tcPr/>
                </a:tc>
                <a:extLst>
                  <a:ext uri="{0D108BD9-81ED-4DB2-BD59-A6C34878D82A}">
                    <a16:rowId xmlns:a16="http://schemas.microsoft.com/office/drawing/2014/main" val="2468425618"/>
                  </a:ext>
                </a:extLst>
              </a:tr>
              <a:tr h="152400">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GB" sz="800" dirty="0"/>
                        <a:t>Sub-priority</a:t>
                      </a:r>
                    </a:p>
                  </a:txBody>
                  <a:tcPr/>
                </a:tc>
                <a:tc>
                  <a:txBody>
                    <a:bodyPr/>
                    <a:lstStyle/>
                    <a:p>
                      <a:r>
                        <a:rPr lang="en-GB" sz="800" dirty="0"/>
                        <a:t>Expected outcome</a:t>
                      </a:r>
                    </a:p>
                  </a:txBody>
                  <a:tcPr/>
                </a:tc>
                <a:extLst>
                  <a:ext uri="{0D108BD9-81ED-4DB2-BD59-A6C34878D82A}">
                    <a16:rowId xmlns:a16="http://schemas.microsoft.com/office/drawing/2014/main" val="521746522"/>
                  </a:ext>
                </a:extLst>
              </a:tr>
              <a:tr h="152400">
                <a:tc>
                  <a:txBody>
                    <a:bodyPr/>
                    <a:lstStyle/>
                    <a:p>
                      <a:pPr defTabSz="457200">
                        <a:tabLst/>
                        <a:defRPr/>
                      </a:pPr>
                      <a:r>
                        <a:rPr lang="en-GB" sz="800" b="0" i="0" kern="1200" dirty="0">
                          <a:solidFill>
                            <a:schemeClr val="dk1"/>
                          </a:solidFill>
                          <a:effectLst/>
                          <a:latin typeface="+mn-lt"/>
                          <a:ea typeface="+mn-ea"/>
                          <a:cs typeface="+mn-cs"/>
                        </a:rPr>
                        <a:t>f)Pupils and staff continuing to develop fluency and confidence when speaking Welsh.</a:t>
                      </a:r>
                      <a:endParaRPr lang="en-GB" sz="800" b="0" dirty="0">
                        <a:latin typeface="+mn-lt"/>
                      </a:endParaRPr>
                    </a:p>
                  </a:txBody>
                  <a:tcPr/>
                </a:tc>
                <a:tc>
                  <a:txBody>
                    <a:bodyPr/>
                    <a:lstStyle/>
                    <a:p>
                      <a:pPr rtl="0" fontAlgn="base"/>
                      <a:r>
                        <a:rPr lang="en-GB" sz="800" b="0" i="0" kern="1200" dirty="0">
                          <a:solidFill>
                            <a:schemeClr val="dk1"/>
                          </a:solidFill>
                          <a:effectLst/>
                          <a:latin typeface="+mn-lt"/>
                          <a:ea typeface="+mn-ea"/>
                          <a:cs typeface="+mn-cs"/>
                        </a:rPr>
                        <a:t>Continued increased use of Welsh across the school which builds pupils’ confidence and fluency, enabling them to communicate more naturally in a range of contexts. An increased vocabulary will support progression and strengthen their identity as Welsh speakers.</a:t>
                      </a:r>
                      <a:endParaRPr lang="en-US" sz="800" b="0" i="0" kern="1200" dirty="0">
                        <a:solidFill>
                          <a:schemeClr val="dk1"/>
                        </a:solidFill>
                        <a:effectLst/>
                        <a:latin typeface="+mn-lt"/>
                        <a:ea typeface="+mn-ea"/>
                        <a:cs typeface="+mn-cs"/>
                      </a:endParaRPr>
                    </a:p>
                  </a:txBody>
                  <a:tcPr/>
                </a:tc>
                <a:extLst>
                  <a:ext uri="{0D108BD9-81ED-4DB2-BD59-A6C34878D82A}">
                    <a16:rowId xmlns:a16="http://schemas.microsoft.com/office/drawing/2014/main" val="2776125121"/>
                  </a:ext>
                </a:extLst>
              </a:tr>
              <a:tr h="152400">
                <a:tc gridSpan="2">
                  <a:txBody>
                    <a:bodyPr/>
                    <a:lstStyle/>
                    <a:p>
                      <a:r>
                        <a:rPr lang="en-GB" sz="800" dirty="0"/>
                        <a:t>Actual outcome</a:t>
                      </a:r>
                    </a:p>
                  </a:txBody>
                  <a:tcPr/>
                </a:tc>
                <a:tc hMerge="1">
                  <a:txBody>
                    <a:bodyPr/>
                    <a:lstStyle/>
                    <a:p>
                      <a:endParaRPr lang="en-GB" dirty="0"/>
                    </a:p>
                  </a:txBody>
                  <a:tcPr/>
                </a:tc>
                <a:extLst>
                  <a:ext uri="{0D108BD9-81ED-4DB2-BD59-A6C34878D82A}">
                    <a16:rowId xmlns:a16="http://schemas.microsoft.com/office/drawing/2014/main" val="1266289094"/>
                  </a:ext>
                </a:extLst>
              </a:tr>
              <a:tr h="152400">
                <a:tc gridSpan="2">
                  <a:txBody>
                    <a:bodyPr/>
                    <a:lstStyle/>
                    <a:p>
                      <a:pPr fontAlgn="t"/>
                      <a:r>
                        <a:rPr lang="en-GB" sz="800" b="0" i="0" dirty="0">
                          <a:effectLst/>
                          <a:latin typeface="+mn-lt"/>
                        </a:rPr>
                        <a:t>The school's strong emphasis on Welsh language development has resulted in </a:t>
                      </a:r>
                      <a:r>
                        <a:rPr lang="en-GB" sz="800" b="1" i="0" dirty="0">
                          <a:effectLst/>
                          <a:latin typeface="+mn-lt"/>
                        </a:rPr>
                        <a:t>most pupils (85–90%)</a:t>
                      </a:r>
                      <a:r>
                        <a:rPr lang="en-GB" sz="800" b="0" i="0" dirty="0">
                          <a:effectLst/>
                          <a:latin typeface="+mn-lt"/>
                        </a:rPr>
                        <a:t> making good progress in their Welsh oracy skills. Through high-quality teaching, daily language practice and a consistent whole-school approach, pupils are becoming increasingly confident Welsh speakers. Estyn identified Welsh as a significant strength, noting that most pupils develop strong Welsh language skills over time, with many able to hold simple conversations by the time they leave the school. The achievement of the </a:t>
                      </a:r>
                      <a:r>
                        <a:rPr lang="en-GB" sz="800" b="1" i="0" dirty="0" err="1">
                          <a:effectLst/>
                          <a:latin typeface="+mn-lt"/>
                        </a:rPr>
                        <a:t>Siarter</a:t>
                      </a:r>
                      <a:r>
                        <a:rPr lang="en-GB" sz="800" b="1" i="0" dirty="0">
                          <a:effectLst/>
                          <a:latin typeface="+mn-lt"/>
                        </a:rPr>
                        <a:t> Iaith Gold Award</a:t>
                      </a:r>
                      <a:r>
                        <a:rPr lang="en-GB" sz="800" b="0" i="0" dirty="0">
                          <a:effectLst/>
                          <a:latin typeface="+mn-lt"/>
                        </a:rPr>
                        <a:t> in July 2026 further demonstrates the school's success in embedding Welsh language and culture throughout all aspects of school life and fostering positive attitudes towards bilingualism.</a:t>
                      </a:r>
                    </a:p>
                  </a:txBody>
                  <a:tcPr/>
                </a:tc>
                <a:tc hMerge="1">
                  <a:txBody>
                    <a:bodyPr/>
                    <a:lstStyle/>
                    <a:p>
                      <a:pPr fontAlgn="t"/>
                      <a:endParaRPr lang="en-GB" b="0" i="0" dirty="0">
                        <a:effectLst/>
                        <a:latin typeface="Segoe UI" panose="020B0502040204020203" pitchFamily="34" charset="0"/>
                      </a:endParaRPr>
                    </a:p>
                  </a:txBody>
                  <a:tcPr/>
                </a:tc>
                <a:extLst>
                  <a:ext uri="{0D108BD9-81ED-4DB2-BD59-A6C34878D82A}">
                    <a16:rowId xmlns:a16="http://schemas.microsoft.com/office/drawing/2014/main" val="2916167620"/>
                  </a:ext>
                </a:extLst>
              </a:tr>
            </a:tbl>
          </a:graphicData>
        </a:graphic>
      </p:graphicFrame>
      <p:pic>
        <p:nvPicPr>
          <p:cNvPr id="6" name="Graphic 5" descr="House with solid fill">
            <a:hlinkClick r:id="" action="ppaction://noaction"/>
            <a:extLst>
              <a:ext uri="{FF2B5EF4-FFF2-40B4-BE49-F238E27FC236}">
                <a16:creationId xmlns:a16="http://schemas.microsoft.com/office/drawing/2014/main" id="{D4AC6D8A-DEBD-4FD4-A297-C48A18973B40}"/>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10134600" y="642402"/>
            <a:ext cx="609600" cy="543996"/>
          </a:xfrm>
          <a:prstGeom prst="rect">
            <a:avLst/>
          </a:prstGeom>
        </p:spPr>
      </p:pic>
    </p:spTree>
    <p:extLst>
      <p:ext uri="{BB962C8B-B14F-4D97-AF65-F5344CB8AC3E}">
        <p14:creationId xmlns:p14="http://schemas.microsoft.com/office/powerpoint/2010/main" val="37333376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0DC859-B964-4D33-8B1B-CF3F2C9ECC0B}"/>
              </a:ext>
            </a:extLst>
          </p:cNvPr>
          <p:cNvSpPr>
            <a:spLocks noGrp="1"/>
          </p:cNvSpPr>
          <p:nvPr>
            <p:ph type="title"/>
          </p:nvPr>
        </p:nvSpPr>
        <p:spPr>
          <a:xfrm>
            <a:off x="457200" y="152400"/>
            <a:ext cx="9906000" cy="1068324"/>
          </a:xfrm>
        </p:spPr>
        <p:txBody>
          <a:bodyPr>
            <a:normAutofit fontScale="90000"/>
          </a:bodyPr>
          <a:lstStyle/>
          <a:p>
            <a:pPr>
              <a:lnSpc>
                <a:spcPct val="107000"/>
              </a:lnSpc>
              <a:spcAft>
                <a:spcPts val="800"/>
              </a:spcAft>
              <a:tabLst>
                <a:tab pos="4000500" algn="l"/>
              </a:tabLst>
            </a:pPr>
            <a:r>
              <a:rPr lang="en-US" sz="1300" b="1" u="sng" dirty="0">
                <a:solidFill>
                  <a:srgbClr val="000000"/>
                </a:solidFill>
                <a:effectLst/>
                <a:uFill>
                  <a:solidFill>
                    <a:srgbClr val="000000"/>
                  </a:solidFill>
                </a:uFill>
                <a:latin typeface="Calibri"/>
                <a:ea typeface="Calibri"/>
                <a:cs typeface="Times New Roman"/>
                <a:hlinkClick r:id="rId2"/>
              </a:rPr>
              <a:t>Review of previous year’s priorities</a:t>
            </a:r>
            <a:r>
              <a:rPr lang="en-US" sz="1300" b="1" u="sng">
                <a:solidFill>
                  <a:srgbClr val="000000"/>
                </a:solidFill>
                <a:effectLst/>
                <a:uFill>
                  <a:solidFill>
                    <a:srgbClr val="000000"/>
                  </a:solidFill>
                </a:uFill>
                <a:latin typeface="Calibri"/>
                <a:ea typeface="Calibri"/>
                <a:cs typeface="Times New Roman"/>
              </a:rPr>
              <a:t> </a:t>
            </a:r>
            <a:r>
              <a:rPr lang="en-US" sz="1300" b="1" u="sng">
                <a:solidFill>
                  <a:srgbClr val="000000"/>
                </a:solidFill>
                <a:uFill>
                  <a:solidFill>
                    <a:srgbClr val="000000"/>
                  </a:solidFill>
                </a:uFill>
                <a:latin typeface="Calibri"/>
                <a:ea typeface="Calibri"/>
                <a:cs typeface="Times New Roman"/>
              </a:rPr>
              <a:t>2025-26</a:t>
            </a:r>
            <a:br>
              <a:rPr lang="en-GB" sz="1300" dirty="0">
                <a:effectLst/>
                <a:uFill>
                  <a:solidFill>
                    <a:srgbClr val="000000"/>
                  </a:solidFill>
                </a:uFill>
                <a:latin typeface="Calibri" panose="020F0502020204030204" pitchFamily="34" charset="0"/>
                <a:ea typeface="Calibri" panose="020F0502020204030204" pitchFamily="34" charset="0"/>
              </a:rPr>
            </a:br>
            <a:r>
              <a:rPr lang="en-GB" sz="900" i="1">
                <a:solidFill>
                  <a:srgbClr val="000000"/>
                </a:solidFill>
                <a:effectLst/>
                <a:uFill>
                  <a:solidFill>
                    <a:srgbClr val="000000"/>
                  </a:solidFill>
                </a:uFill>
                <a:latin typeface="Calibri"/>
                <a:ea typeface="Calibri"/>
                <a:cs typeface="Calibri"/>
              </a:rPr>
              <a:t>On reviewing school improvement targ</a:t>
            </a:r>
            <a:r>
              <a:rPr lang="en-GB" sz="900" i="1" err="1">
                <a:solidFill>
                  <a:srgbClr val="000000"/>
                </a:solidFill>
                <a:effectLst/>
                <a:uFill>
                  <a:solidFill>
                    <a:srgbClr val="000000"/>
                  </a:solidFill>
                </a:uFill>
                <a:latin typeface="Calibri"/>
                <a:ea typeface="Calibri"/>
                <a:cs typeface="Calibri"/>
              </a:rPr>
              <a:t>ets</a:t>
            </a:r>
            <a:r>
              <a:rPr lang="en-GB" sz="900" i="1" dirty="0">
                <a:solidFill>
                  <a:srgbClr val="000000"/>
                </a:solidFill>
                <a:effectLst/>
                <a:uFill>
                  <a:solidFill>
                    <a:srgbClr val="000000"/>
                  </a:solidFill>
                </a:uFill>
                <a:latin typeface="Calibri"/>
                <a:ea typeface="Calibri"/>
                <a:cs typeface="Calibri"/>
              </a:rPr>
              <a:t>, the school has evaluated its performance through asking 2 questions:-</a:t>
            </a:r>
            <a:br>
              <a:rPr lang="en-GB" sz="900" dirty="0">
                <a:effectLst/>
                <a:uFill>
                  <a:solidFill>
                    <a:srgbClr val="000000"/>
                  </a:solidFill>
                </a:uFill>
                <a:latin typeface="Calibri" panose="020F0502020204030204" pitchFamily="34" charset="0"/>
                <a:ea typeface="Calibri" panose="020F0502020204030204" pitchFamily="34" charset="0"/>
              </a:rPr>
            </a:br>
            <a:r>
              <a:rPr lang="en-GB" sz="900" i="1" dirty="0">
                <a:solidFill>
                  <a:srgbClr val="000000"/>
                </a:solidFill>
                <a:effectLst/>
                <a:uFill>
                  <a:solidFill>
                    <a:srgbClr val="000000"/>
                  </a:solidFill>
                </a:uFill>
                <a:latin typeface="Calibri"/>
                <a:ea typeface="Calibri"/>
                <a:cs typeface="Calibri"/>
              </a:rPr>
              <a:t> </a:t>
            </a:r>
            <a:br>
              <a:rPr lang="en-GB" sz="900" dirty="0">
                <a:effectLst/>
                <a:uFill>
                  <a:solidFill>
                    <a:srgbClr val="000000"/>
                  </a:solidFill>
                </a:uFill>
                <a:latin typeface="Calibri" panose="020F0502020204030204" pitchFamily="34" charset="0"/>
                <a:ea typeface="Calibri" panose="020F0502020204030204" pitchFamily="34" charset="0"/>
              </a:rPr>
            </a:br>
            <a:r>
              <a:rPr lang="en-GB" sz="900" i="1" dirty="0">
                <a:solidFill>
                  <a:srgbClr val="000000"/>
                </a:solidFill>
                <a:effectLst/>
                <a:uFill>
                  <a:solidFill>
                    <a:srgbClr val="000000"/>
                  </a:solidFill>
                </a:uFill>
                <a:latin typeface="Calibri"/>
                <a:ea typeface="Calibri"/>
                <a:cs typeface="Calibri"/>
              </a:rPr>
              <a:t>Are pupils progressing in the ways described in the principles of progression, supporting them to develop towards the four purposes?</a:t>
            </a:r>
            <a:br>
              <a:rPr lang="en-GB" sz="900" dirty="0">
                <a:effectLst/>
                <a:uFill>
                  <a:solidFill>
                    <a:srgbClr val="000000"/>
                  </a:solidFill>
                </a:uFill>
                <a:latin typeface="Calibri" panose="020F0502020204030204" pitchFamily="34" charset="0"/>
                <a:ea typeface="Calibri" panose="020F0502020204030204" pitchFamily="34" charset="0"/>
              </a:rPr>
            </a:br>
            <a:r>
              <a:rPr lang="en-GB" sz="900" i="1" dirty="0">
                <a:solidFill>
                  <a:srgbClr val="000000"/>
                </a:solidFill>
                <a:effectLst/>
                <a:uFill>
                  <a:solidFill>
                    <a:srgbClr val="000000"/>
                  </a:solidFill>
                </a:uFill>
                <a:latin typeface="Calibri"/>
                <a:ea typeface="Calibri"/>
                <a:cs typeface="Calibri"/>
              </a:rPr>
              <a:t>Is the pace of pupils’ progress in line with the expectations of teachers and the curriculum?</a:t>
            </a:r>
            <a:br>
              <a:rPr lang="en-GB" sz="900" dirty="0">
                <a:effectLst/>
                <a:uFill>
                  <a:solidFill>
                    <a:srgbClr val="000000"/>
                  </a:solidFill>
                </a:uFill>
                <a:latin typeface="Calibri" panose="020F0502020204030204" pitchFamily="34" charset="0"/>
                <a:ea typeface="Calibri" panose="020F0502020204030204" pitchFamily="34" charset="0"/>
              </a:rPr>
            </a:br>
            <a:r>
              <a:rPr lang="en-GB" sz="900" i="1" dirty="0">
                <a:solidFill>
                  <a:srgbClr val="000000"/>
                </a:solidFill>
                <a:effectLst/>
                <a:uFill>
                  <a:solidFill>
                    <a:srgbClr val="000000"/>
                  </a:solidFill>
                </a:uFill>
                <a:latin typeface="Calibri"/>
                <a:ea typeface="Calibri"/>
                <a:cs typeface="Calibri"/>
              </a:rPr>
              <a:t> </a:t>
            </a:r>
            <a:br>
              <a:rPr lang="en-GB" sz="900" dirty="0">
                <a:effectLst/>
                <a:uFill>
                  <a:solidFill>
                    <a:srgbClr val="000000"/>
                  </a:solidFill>
                </a:uFill>
                <a:latin typeface="Calibri" panose="020F0502020204030204" pitchFamily="34" charset="0"/>
                <a:ea typeface="Calibri" panose="020F0502020204030204" pitchFamily="34" charset="0"/>
              </a:rPr>
            </a:br>
            <a:r>
              <a:rPr lang="en-GB" sz="900" i="1" dirty="0">
                <a:solidFill>
                  <a:srgbClr val="000000"/>
                </a:solidFill>
                <a:effectLst/>
                <a:uFill>
                  <a:solidFill>
                    <a:srgbClr val="000000"/>
                  </a:solidFill>
                </a:uFill>
                <a:latin typeface="Calibri"/>
                <a:ea typeface="Calibri"/>
                <a:cs typeface="Calibri"/>
              </a:rPr>
              <a:t>Answers to this have supported the development of lines of enquiry of subsequent self-evaluation and improvement. </a:t>
            </a:r>
            <a:r>
              <a:rPr lang="en-GB" sz="900" i="1" dirty="0">
                <a:solidFill>
                  <a:srgbClr val="CC00CC"/>
                </a:solidFill>
                <a:effectLst/>
                <a:uFill>
                  <a:solidFill>
                    <a:srgbClr val="000000"/>
                  </a:solidFill>
                </a:uFill>
                <a:latin typeface="Calibri"/>
                <a:ea typeface="Calibri"/>
                <a:cs typeface="Calibri"/>
              </a:rPr>
              <a:t> </a:t>
            </a:r>
            <a:br>
              <a:rPr lang="en-GB" sz="1800" dirty="0">
                <a:effectLst/>
                <a:uFill>
                  <a:solidFill>
                    <a:srgbClr val="000000"/>
                  </a:solidFill>
                </a:uFill>
                <a:latin typeface="Calibri" panose="020F0502020204030204" pitchFamily="34" charset="0"/>
                <a:ea typeface="Calibri" panose="020F0502020204030204" pitchFamily="34" charset="0"/>
              </a:rPr>
            </a:br>
            <a:endParaRPr lang="en-GB" dirty="0"/>
          </a:p>
        </p:txBody>
      </p:sp>
      <p:pic>
        <p:nvPicPr>
          <p:cNvPr id="7" name="Picture Placeholder 6">
            <a:extLst>
              <a:ext uri="{FF2B5EF4-FFF2-40B4-BE49-F238E27FC236}">
                <a16:creationId xmlns:a16="http://schemas.microsoft.com/office/drawing/2014/main" id="{9CD34879-8A4D-4D61-AD48-699E03B8C27A}"/>
              </a:ext>
            </a:extLst>
          </p:cNvPr>
          <p:cNvPicPr>
            <a:picLocks noGrp="1" noChangeAspect="1"/>
          </p:cNvPicPr>
          <p:nvPr>
            <p:ph type="pic" sz="quarter" idx="15"/>
          </p:nvPr>
        </p:nvPicPr>
        <p:blipFill>
          <a:blip r:embed="rId3">
            <a:extLst>
              <a:ext uri="{28A0092B-C50C-407E-A947-70E740481C1C}">
                <a14:useLocalDpi xmlns:a14="http://schemas.microsoft.com/office/drawing/2010/main" val="0"/>
              </a:ext>
            </a:extLst>
          </a:blip>
          <a:srcRect t="6188" b="6188"/>
          <a:stretch>
            <a:fillRect/>
          </a:stretch>
        </p:blipFill>
        <p:spPr>
          <a:xfrm>
            <a:off x="11125200" y="9525"/>
            <a:ext cx="1049338" cy="904875"/>
          </a:xfrm>
        </p:spPr>
      </p:pic>
      <p:graphicFrame>
        <p:nvGraphicFramePr>
          <p:cNvPr id="5" name="Table 5">
            <a:extLst>
              <a:ext uri="{FF2B5EF4-FFF2-40B4-BE49-F238E27FC236}">
                <a16:creationId xmlns:a16="http://schemas.microsoft.com/office/drawing/2014/main" id="{0A814D3F-B21A-4539-B573-BBE88A526888}"/>
              </a:ext>
            </a:extLst>
          </p:cNvPr>
          <p:cNvGraphicFramePr>
            <a:graphicFrameLocks noGrp="1"/>
          </p:cNvGraphicFramePr>
          <p:nvPr>
            <p:extLst>
              <p:ext uri="{D42A27DB-BD31-4B8C-83A1-F6EECF244321}">
                <p14:modId xmlns:p14="http://schemas.microsoft.com/office/powerpoint/2010/main" val="996012445"/>
              </p:ext>
            </p:extLst>
          </p:nvPr>
        </p:nvGraphicFramePr>
        <p:xfrm>
          <a:off x="448235" y="1162561"/>
          <a:ext cx="11506200" cy="5480249"/>
        </p:xfrm>
        <a:graphic>
          <a:graphicData uri="http://schemas.openxmlformats.org/drawingml/2006/table">
            <a:tbl>
              <a:tblPr firstRow="1" bandRow="1">
                <a:tableStyleId>{5C22544A-7EE6-4342-B048-85BDC9FD1C3A}</a:tableStyleId>
              </a:tblPr>
              <a:tblGrid>
                <a:gridCol w="4832000">
                  <a:extLst>
                    <a:ext uri="{9D8B030D-6E8A-4147-A177-3AD203B41FA5}">
                      <a16:colId xmlns:a16="http://schemas.microsoft.com/office/drawing/2014/main" val="985897365"/>
                    </a:ext>
                  </a:extLst>
                </a:gridCol>
                <a:gridCol w="6674200">
                  <a:extLst>
                    <a:ext uri="{9D8B030D-6E8A-4147-A177-3AD203B41FA5}">
                      <a16:colId xmlns:a16="http://schemas.microsoft.com/office/drawing/2014/main" val="1287163304"/>
                    </a:ext>
                  </a:extLst>
                </a:gridCol>
              </a:tblGrid>
              <a:tr h="219780">
                <a:tc gridSpan="2">
                  <a:txBody>
                    <a:bodyPr/>
                    <a:lstStyle/>
                    <a:p>
                      <a:r>
                        <a:rPr lang="en-GB" sz="800" dirty="0"/>
                        <a:t>Priority</a:t>
                      </a:r>
                    </a:p>
                  </a:txBody>
                  <a:tcPr/>
                </a:tc>
                <a:tc hMerge="1">
                  <a:txBody>
                    <a:bodyPr/>
                    <a:lstStyle/>
                    <a:p>
                      <a:endParaRPr lang="en-GB" dirty="0"/>
                    </a:p>
                  </a:txBody>
                  <a:tcPr/>
                </a:tc>
                <a:extLst>
                  <a:ext uri="{0D108BD9-81ED-4DB2-BD59-A6C34878D82A}">
                    <a16:rowId xmlns:a16="http://schemas.microsoft.com/office/drawing/2014/main" val="846683900"/>
                  </a:ext>
                </a:extLst>
              </a:tr>
              <a:tr h="219780">
                <a:tc gridSpan="2">
                  <a:txBody>
                    <a:bodyPr/>
                    <a:lstStyle/>
                    <a:p>
                      <a:pPr rtl="0" fontAlgn="base"/>
                      <a:r>
                        <a:rPr lang="en-GB" sz="800" b="1" i="0" kern="1200" dirty="0">
                          <a:solidFill>
                            <a:schemeClr val="dk1"/>
                          </a:solidFill>
                          <a:effectLst/>
                          <a:latin typeface="+mn-lt"/>
                          <a:ea typeface="+mn-ea"/>
                          <a:cs typeface="+mn-cs"/>
                        </a:rPr>
                        <a:t>PRIORITY 3:</a:t>
                      </a:r>
                      <a:r>
                        <a:rPr lang="en-US" sz="800" b="1" i="0" kern="1200" dirty="0">
                          <a:solidFill>
                            <a:schemeClr val="dk1"/>
                          </a:solidFill>
                          <a:effectLst/>
                          <a:latin typeface="+mn-lt"/>
                          <a:ea typeface="+mn-ea"/>
                          <a:cs typeface="+mn-cs"/>
                        </a:rPr>
                        <a:t>​</a:t>
                      </a:r>
                    </a:p>
                    <a:p>
                      <a:pPr rtl="0" fontAlgn="base"/>
                      <a:r>
                        <a:rPr lang="en-GB" sz="800" b="1" i="0" kern="1200" dirty="0">
                          <a:solidFill>
                            <a:schemeClr val="dk1"/>
                          </a:solidFill>
                          <a:effectLst/>
                          <a:latin typeface="+mn-lt"/>
                          <a:ea typeface="+mn-ea"/>
                          <a:cs typeface="+mn-cs"/>
                        </a:rPr>
                        <a:t>To continue to develop purposeful ALN and assessment and tracking procedures that secure pupil progression and achievement and provision that meets the needs of all pupils.</a:t>
                      </a:r>
                      <a:endParaRPr lang="en-US" sz="800" b="1" i="0" kern="1200" dirty="0">
                        <a:solidFill>
                          <a:schemeClr val="dk1"/>
                        </a:solidFill>
                        <a:effectLst/>
                        <a:latin typeface="+mn-lt"/>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lang="en-GB" sz="800" kern="1200" dirty="0">
                        <a:solidFill>
                          <a:schemeClr val="dk1"/>
                        </a:solidFill>
                        <a:effectLst/>
                        <a:latin typeface="+mn-lt"/>
                        <a:ea typeface="+mn-ea"/>
                        <a:cs typeface="+mn-cs"/>
                      </a:endParaRPr>
                    </a:p>
                  </a:txBody>
                  <a:tcPr/>
                </a:tc>
                <a:tc hMerge="1">
                  <a:txBody>
                    <a:bodyPr/>
                    <a:lstStyle/>
                    <a:p>
                      <a:endParaRPr lang="en-GB"/>
                    </a:p>
                  </a:txBody>
                  <a:tcPr/>
                </a:tc>
                <a:extLst>
                  <a:ext uri="{0D108BD9-81ED-4DB2-BD59-A6C34878D82A}">
                    <a16:rowId xmlns:a16="http://schemas.microsoft.com/office/drawing/2014/main" val="786658133"/>
                  </a:ext>
                </a:extLst>
              </a:tr>
              <a:tr h="219780">
                <a:tc>
                  <a:txBody>
                    <a:bodyPr/>
                    <a:lstStyle/>
                    <a:p>
                      <a:r>
                        <a:rPr lang="en-GB" sz="800" dirty="0"/>
                        <a:t>Sub-priority</a:t>
                      </a:r>
                    </a:p>
                  </a:txBody>
                  <a:tcPr/>
                </a:tc>
                <a:tc>
                  <a:txBody>
                    <a:bodyPr/>
                    <a:lstStyle/>
                    <a:p>
                      <a:r>
                        <a:rPr lang="en-GB" sz="800" dirty="0"/>
                        <a:t>Expected outcome</a:t>
                      </a:r>
                    </a:p>
                  </a:txBody>
                  <a:tcPr/>
                </a:tc>
                <a:extLst>
                  <a:ext uri="{0D108BD9-81ED-4DB2-BD59-A6C34878D82A}">
                    <a16:rowId xmlns:a16="http://schemas.microsoft.com/office/drawing/2014/main" val="2743094206"/>
                  </a:ext>
                </a:extLst>
              </a:tr>
              <a:tr h="0">
                <a:tc>
                  <a:txBody>
                    <a:bodyPr/>
                    <a:lstStyle/>
                    <a:p>
                      <a:r>
                        <a:rPr lang="en-GB" sz="800" b="0" i="0" kern="1200" dirty="0">
                          <a:solidFill>
                            <a:schemeClr val="dk1"/>
                          </a:solidFill>
                          <a:effectLst/>
                          <a:latin typeface="+mn-lt"/>
                          <a:ea typeface="+mn-ea"/>
                          <a:cs typeface="+mn-cs"/>
                        </a:rPr>
                        <a:t>a) Continue to strengthen pupils’ depth and extension of learning and understanding, via skilful questioning and reflective feed forward opportunities in the classroom. Encourage further improved presentation and handwriting skills from pupils.</a:t>
                      </a:r>
                      <a:endParaRPr lang="en-GB" sz="800" b="0" kern="1200" dirty="0">
                        <a:solidFill>
                          <a:schemeClr val="dk1"/>
                        </a:solidFill>
                        <a:effectLst/>
                        <a:latin typeface="+mn-lt"/>
                        <a:ea typeface="+mn-ea"/>
                        <a:cs typeface="+mn-cs"/>
                      </a:endParaRPr>
                    </a:p>
                  </a:txBody>
                  <a:tcPr/>
                </a:tc>
                <a:tc>
                  <a:txBody>
                    <a:bodyPr/>
                    <a:lstStyle/>
                    <a:p>
                      <a:pPr rtl="0" fontAlgn="base"/>
                      <a:r>
                        <a:rPr lang="en-GB" sz="800" b="0" i="0" kern="1200" dirty="0">
                          <a:solidFill>
                            <a:schemeClr val="dk1"/>
                          </a:solidFill>
                          <a:effectLst/>
                          <a:latin typeface="+mn-lt"/>
                          <a:ea typeface="+mn-ea"/>
                          <a:cs typeface="+mn-cs"/>
                        </a:rPr>
                        <a:t>Nearly all older pupils will be able to ask and answer a range of questions.</a:t>
                      </a:r>
                      <a:r>
                        <a:rPr lang="en-US" sz="800" b="0" i="0" kern="1200" dirty="0">
                          <a:solidFill>
                            <a:schemeClr val="dk1"/>
                          </a:solidFill>
                          <a:effectLst/>
                          <a:latin typeface="+mn-lt"/>
                          <a:ea typeface="+mn-ea"/>
                          <a:cs typeface="+mn-cs"/>
                        </a:rPr>
                        <a:t>​</a:t>
                      </a:r>
                    </a:p>
                    <a:p>
                      <a:pPr rtl="0" fontAlgn="base"/>
                      <a:r>
                        <a:rPr lang="en-GB" sz="800" b="0" i="0" kern="1200" dirty="0">
                          <a:solidFill>
                            <a:schemeClr val="dk1"/>
                          </a:solidFill>
                          <a:effectLst/>
                          <a:latin typeface="+mn-lt"/>
                          <a:ea typeface="+mn-ea"/>
                          <a:cs typeface="+mn-cs"/>
                        </a:rPr>
                        <a:t>Pupil’s learning extended and deepened.</a:t>
                      </a:r>
                      <a:r>
                        <a:rPr lang="en-US" sz="800" b="0" i="0" kern="1200" dirty="0">
                          <a:solidFill>
                            <a:schemeClr val="dk1"/>
                          </a:solidFill>
                          <a:effectLst/>
                          <a:latin typeface="+mn-lt"/>
                          <a:ea typeface="+mn-ea"/>
                          <a:cs typeface="+mn-cs"/>
                        </a:rPr>
                        <a:t>​</a:t>
                      </a:r>
                    </a:p>
                    <a:p>
                      <a:pPr rtl="0" fontAlgn="base"/>
                      <a:r>
                        <a:rPr lang="en-GB" sz="800" b="0" i="0" kern="1200" dirty="0">
                          <a:solidFill>
                            <a:schemeClr val="dk1"/>
                          </a:solidFill>
                          <a:effectLst/>
                          <a:latin typeface="+mn-lt"/>
                          <a:ea typeface="+mn-ea"/>
                          <a:cs typeface="+mn-cs"/>
                        </a:rPr>
                        <a:t>Pupils reflecting on their learning and how this can be progressed in next steps.</a:t>
                      </a:r>
                      <a:r>
                        <a:rPr lang="en-US" sz="800" b="0" i="0" kern="1200" dirty="0">
                          <a:solidFill>
                            <a:schemeClr val="dk1"/>
                          </a:solidFill>
                          <a:effectLst/>
                          <a:latin typeface="+mn-lt"/>
                          <a:ea typeface="+mn-ea"/>
                          <a:cs typeface="+mn-cs"/>
                        </a:rPr>
                        <a:t>​</a:t>
                      </a:r>
                    </a:p>
                    <a:p>
                      <a:pPr rtl="0" fontAlgn="base"/>
                      <a:r>
                        <a:rPr lang="en-GB" sz="800" b="0" i="0" kern="1200" dirty="0">
                          <a:solidFill>
                            <a:schemeClr val="dk1"/>
                          </a:solidFill>
                          <a:effectLst/>
                          <a:latin typeface="+mn-lt"/>
                          <a:ea typeface="+mn-ea"/>
                          <a:cs typeface="+mn-cs"/>
                        </a:rPr>
                        <a:t>Pupils reflecting on their peer’s work to support learner progress. </a:t>
                      </a:r>
                      <a:r>
                        <a:rPr lang="en-US" sz="800" b="0" i="0" kern="1200" dirty="0">
                          <a:solidFill>
                            <a:schemeClr val="dk1"/>
                          </a:solidFill>
                          <a:effectLst/>
                          <a:latin typeface="+mn-lt"/>
                          <a:ea typeface="+mn-ea"/>
                          <a:cs typeface="+mn-cs"/>
                        </a:rPr>
                        <a:t>​</a:t>
                      </a:r>
                    </a:p>
                    <a:p>
                      <a:pPr rtl="0" fontAlgn="base"/>
                      <a:r>
                        <a:rPr lang="en-GB" sz="800" b="0" i="0" kern="1200" dirty="0">
                          <a:solidFill>
                            <a:schemeClr val="dk1"/>
                          </a:solidFill>
                          <a:effectLst/>
                          <a:latin typeface="+mn-lt"/>
                          <a:ea typeface="+mn-ea"/>
                          <a:cs typeface="+mn-cs"/>
                        </a:rPr>
                        <a:t>Pupils demonstrating further improved handwriting and presentation skills.</a:t>
                      </a:r>
                    </a:p>
                  </a:txBody>
                  <a:tcPr/>
                </a:tc>
                <a:extLst>
                  <a:ext uri="{0D108BD9-81ED-4DB2-BD59-A6C34878D82A}">
                    <a16:rowId xmlns:a16="http://schemas.microsoft.com/office/drawing/2014/main" val="478057456"/>
                  </a:ext>
                </a:extLst>
              </a:tr>
              <a:tr h="219780">
                <a:tc gridSpan="2">
                  <a:txBody>
                    <a:bodyPr/>
                    <a:lstStyle/>
                    <a:p>
                      <a:r>
                        <a:rPr lang="en-GB" sz="800" dirty="0"/>
                        <a:t>Actual outcome</a:t>
                      </a:r>
                    </a:p>
                  </a:txBody>
                  <a:tcPr/>
                </a:tc>
                <a:tc hMerge="1">
                  <a:txBody>
                    <a:bodyPr/>
                    <a:lstStyle/>
                    <a:p>
                      <a:endParaRPr lang="en-GB" dirty="0"/>
                    </a:p>
                  </a:txBody>
                  <a:tcPr/>
                </a:tc>
                <a:extLst>
                  <a:ext uri="{0D108BD9-81ED-4DB2-BD59-A6C34878D82A}">
                    <a16:rowId xmlns:a16="http://schemas.microsoft.com/office/drawing/2014/main" val="1499741322"/>
                  </a:ext>
                </a:extLst>
              </a:tr>
              <a:tr h="573576">
                <a:tc gridSpan="2">
                  <a:txBody>
                    <a:bodyPr/>
                    <a:lstStyle/>
                    <a:p>
                      <a:pPr fontAlgn="t"/>
                      <a:r>
                        <a:rPr lang="en-GB" sz="800" b="0" i="0" dirty="0">
                          <a:effectLst/>
                          <a:latin typeface="+mn-lt"/>
                        </a:rPr>
                        <a:t>The school's focus on developing questioning, critical thinking and authentic learning experiences has had a positive impact on pupil engagement, independence and progress. </a:t>
                      </a:r>
                      <a:r>
                        <a:rPr lang="en-GB" sz="800" b="1" i="0" dirty="0">
                          <a:effectLst/>
                          <a:latin typeface="+mn-lt"/>
                        </a:rPr>
                        <a:t>Most pupils (85–90%)</a:t>
                      </a:r>
                      <a:r>
                        <a:rPr lang="en-GB" sz="800" b="0" i="0" dirty="0">
                          <a:effectLst/>
                          <a:latin typeface="+mn-lt"/>
                        </a:rPr>
                        <a:t> demonstrate improved higher-order thinking skills, confidently asking and responding to increasingly challenging questions. Meaningful engagement with STEM professionals and enterprise projects has strengthened pupils' understanding of careers and the relevance of their learning beyond the classroom. In addition, </a:t>
                      </a:r>
                      <a:r>
                        <a:rPr lang="en-GB" sz="800" b="1" i="0" dirty="0">
                          <a:effectLst/>
                          <a:latin typeface="+mn-lt"/>
                        </a:rPr>
                        <a:t>the majority of pupils (90%)</a:t>
                      </a:r>
                      <a:r>
                        <a:rPr lang="en-GB" sz="800" b="0" i="0" dirty="0">
                          <a:effectLst/>
                          <a:latin typeface="+mn-lt"/>
                        </a:rPr>
                        <a:t> have improved their handwriting, presentation and communication skills, contributing to higher-quality outcomes across the curriculum. Overall, these approaches are successfully developing confident, reflective and ambitious learners.</a:t>
                      </a:r>
                    </a:p>
                  </a:txBody>
                  <a:tcPr/>
                </a:tc>
                <a:tc hMerge="1">
                  <a:txBody>
                    <a:bodyPr/>
                    <a:lstStyle/>
                    <a:p>
                      <a:endParaRPr lang="en-GB" dirty="0"/>
                    </a:p>
                  </a:txBody>
                  <a:tcPr/>
                </a:tc>
                <a:extLst>
                  <a:ext uri="{0D108BD9-81ED-4DB2-BD59-A6C34878D82A}">
                    <a16:rowId xmlns:a16="http://schemas.microsoft.com/office/drawing/2014/main" val="3957566864"/>
                  </a:ext>
                </a:extLst>
              </a:tr>
              <a:tr h="228600">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GB" sz="800" dirty="0"/>
                        <a:t>Sub-priority</a:t>
                      </a:r>
                    </a:p>
                  </a:txBody>
                  <a:tcPr/>
                </a:tc>
                <a:tc>
                  <a:txBody>
                    <a:bodyPr/>
                    <a:lstStyle/>
                    <a:p>
                      <a:r>
                        <a:rPr lang="en-GB" sz="800" dirty="0"/>
                        <a:t>Expected outcome</a:t>
                      </a:r>
                    </a:p>
                  </a:txBody>
                  <a:tcPr/>
                </a:tc>
                <a:extLst>
                  <a:ext uri="{0D108BD9-81ED-4DB2-BD59-A6C34878D82A}">
                    <a16:rowId xmlns:a16="http://schemas.microsoft.com/office/drawing/2014/main" val="3249093122"/>
                  </a:ext>
                </a:extLst>
              </a:tr>
              <a:tr h="0">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GB" sz="800" b="0" i="0" kern="1200" dirty="0">
                          <a:solidFill>
                            <a:schemeClr val="dk1"/>
                          </a:solidFill>
                          <a:effectLst/>
                          <a:latin typeface="+mn-lt"/>
                          <a:ea typeface="+mn-ea"/>
                          <a:cs typeface="+mn-cs"/>
                        </a:rPr>
                        <a:t>b) Pupils’ IDP outcome progress tracked and monitored using a person-centred approach, continuing to move pupils closer to their positive change/aspirations.</a:t>
                      </a:r>
                      <a:endParaRPr lang="en-GB" sz="800" b="0" kern="1200" dirty="0">
                        <a:solidFill>
                          <a:schemeClr val="dk1"/>
                        </a:solidFill>
                        <a:effectLst/>
                        <a:latin typeface="+mn-lt"/>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lang="en-GB" sz="800" b="0" kern="1200" dirty="0">
                        <a:solidFill>
                          <a:schemeClr val="dk1"/>
                        </a:solidFill>
                        <a:effectLst/>
                        <a:latin typeface="+mn-lt"/>
                        <a:ea typeface="+mn-ea"/>
                        <a:cs typeface="+mn-cs"/>
                      </a:endParaRPr>
                    </a:p>
                  </a:txBody>
                  <a:tcPr/>
                </a:tc>
                <a:tc>
                  <a:txBody>
                    <a:bodyPr/>
                    <a:lstStyle/>
                    <a:p>
                      <a:pPr rtl="0" fontAlgn="base"/>
                      <a:r>
                        <a:rPr lang="en-GB" sz="800" b="0" i="0" kern="1200" dirty="0">
                          <a:solidFill>
                            <a:schemeClr val="dk1"/>
                          </a:solidFill>
                          <a:effectLst/>
                          <a:latin typeface="+mn-lt"/>
                          <a:ea typeface="+mn-ea"/>
                          <a:cs typeface="+mn-cs"/>
                        </a:rPr>
                        <a:t>Pupil outcomes tracked to ensure they are child centred, relate to the child’s specific need and relate to either the aspirations, what’s working or what could be better for them within at least one of the areas:</a:t>
                      </a:r>
                      <a:r>
                        <a:rPr lang="en-US" sz="800" b="0" i="0" kern="1200" dirty="0">
                          <a:solidFill>
                            <a:schemeClr val="dk1"/>
                          </a:solidFill>
                          <a:effectLst/>
                          <a:latin typeface="+mn-lt"/>
                          <a:ea typeface="+mn-ea"/>
                          <a:cs typeface="+mn-cs"/>
                        </a:rPr>
                        <a:t>​</a:t>
                      </a:r>
                    </a:p>
                    <a:p>
                      <a:pPr rtl="0" fontAlgn="base"/>
                      <a:r>
                        <a:rPr lang="en-GB" sz="800" b="0" i="0" kern="1200" dirty="0">
                          <a:solidFill>
                            <a:schemeClr val="dk1"/>
                          </a:solidFill>
                          <a:effectLst/>
                          <a:latin typeface="+mn-lt"/>
                          <a:ea typeface="+mn-ea"/>
                          <a:cs typeface="+mn-cs"/>
                        </a:rPr>
                        <a:t>• Language, Learning and Development and Skills.</a:t>
                      </a:r>
                      <a:r>
                        <a:rPr lang="en-US" sz="800" b="0" i="0" kern="1200" dirty="0">
                          <a:solidFill>
                            <a:schemeClr val="dk1"/>
                          </a:solidFill>
                          <a:effectLst/>
                          <a:latin typeface="+mn-lt"/>
                          <a:ea typeface="+mn-ea"/>
                          <a:cs typeface="+mn-cs"/>
                        </a:rPr>
                        <a:t>​</a:t>
                      </a:r>
                    </a:p>
                    <a:p>
                      <a:pPr rtl="0" fontAlgn="base"/>
                      <a:r>
                        <a:rPr lang="en-GB" sz="800" b="0" i="0" kern="1200" dirty="0">
                          <a:solidFill>
                            <a:schemeClr val="dk1"/>
                          </a:solidFill>
                          <a:effectLst/>
                          <a:latin typeface="+mn-lt"/>
                          <a:ea typeface="+mn-ea"/>
                          <a:cs typeface="+mn-cs"/>
                        </a:rPr>
                        <a:t>• Living Independently.</a:t>
                      </a:r>
                      <a:r>
                        <a:rPr lang="en-US" sz="800" b="0" i="0" kern="1200" dirty="0">
                          <a:solidFill>
                            <a:schemeClr val="dk1"/>
                          </a:solidFill>
                          <a:effectLst/>
                          <a:latin typeface="+mn-lt"/>
                          <a:ea typeface="+mn-ea"/>
                          <a:cs typeface="+mn-cs"/>
                        </a:rPr>
                        <a:t>​</a:t>
                      </a:r>
                    </a:p>
                    <a:p>
                      <a:pPr rtl="0" fontAlgn="base"/>
                      <a:r>
                        <a:rPr lang="en-GB" sz="800" b="0" i="0" kern="1200" dirty="0">
                          <a:solidFill>
                            <a:schemeClr val="dk1"/>
                          </a:solidFill>
                          <a:effectLst/>
                          <a:latin typeface="+mn-lt"/>
                          <a:ea typeface="+mn-ea"/>
                          <a:cs typeface="+mn-cs"/>
                        </a:rPr>
                        <a:t>• Friends, Relationships &amp; Community Inclusion.</a:t>
                      </a:r>
                      <a:r>
                        <a:rPr lang="en-US" sz="800" b="0" i="0" kern="1200" dirty="0">
                          <a:solidFill>
                            <a:schemeClr val="dk1"/>
                          </a:solidFill>
                          <a:effectLst/>
                          <a:latin typeface="+mn-lt"/>
                          <a:ea typeface="+mn-ea"/>
                          <a:cs typeface="+mn-cs"/>
                        </a:rPr>
                        <a:t>​</a:t>
                      </a:r>
                    </a:p>
                    <a:p>
                      <a:pPr rtl="0" fontAlgn="base"/>
                      <a:r>
                        <a:rPr lang="en-GB" sz="800" b="0" i="0" kern="1200" dirty="0">
                          <a:solidFill>
                            <a:schemeClr val="dk1"/>
                          </a:solidFill>
                          <a:effectLst/>
                          <a:latin typeface="+mn-lt"/>
                          <a:ea typeface="+mn-ea"/>
                          <a:cs typeface="+mn-cs"/>
                        </a:rPr>
                        <a:t>• Health and Wellbeing.</a:t>
                      </a:r>
                      <a:endParaRPr lang="en-US" sz="800" b="0" i="0" kern="1200" dirty="0">
                        <a:solidFill>
                          <a:schemeClr val="dk1"/>
                        </a:solidFill>
                        <a:effectLst/>
                        <a:latin typeface="+mn-lt"/>
                        <a:ea typeface="+mn-ea"/>
                        <a:cs typeface="+mn-cs"/>
                      </a:endParaRPr>
                    </a:p>
                  </a:txBody>
                  <a:tcPr/>
                </a:tc>
                <a:extLst>
                  <a:ext uri="{0D108BD9-81ED-4DB2-BD59-A6C34878D82A}">
                    <a16:rowId xmlns:a16="http://schemas.microsoft.com/office/drawing/2014/main" val="4013992859"/>
                  </a:ext>
                </a:extLst>
              </a:tr>
              <a:tr h="233669">
                <a:tc gridSpan="2">
                  <a:txBody>
                    <a:bodyPr/>
                    <a:lstStyle/>
                    <a:p>
                      <a:r>
                        <a:rPr lang="en-GB" sz="800" dirty="0"/>
                        <a:t>Actual Outcome</a:t>
                      </a:r>
                    </a:p>
                  </a:txBody>
                  <a:tcPr/>
                </a:tc>
                <a:tc hMerge="1">
                  <a:txBody>
                    <a:bodyPr/>
                    <a:lstStyle/>
                    <a:p>
                      <a:endParaRPr lang="en-GB" dirty="0"/>
                    </a:p>
                  </a:txBody>
                  <a:tcPr/>
                </a:tc>
                <a:extLst>
                  <a:ext uri="{0D108BD9-81ED-4DB2-BD59-A6C34878D82A}">
                    <a16:rowId xmlns:a16="http://schemas.microsoft.com/office/drawing/2014/main" val="2772098195"/>
                  </a:ext>
                </a:extLst>
              </a:tr>
              <a:tr h="316483">
                <a:tc gridSpan="2">
                  <a:txBody>
                    <a:bodyPr/>
                    <a:lstStyle/>
                    <a:p>
                      <a:pPr fontAlgn="t"/>
                      <a:r>
                        <a:rPr lang="en-GB" sz="800" b="0" i="0" dirty="0">
                          <a:effectLst/>
                          <a:latin typeface="+mn-lt"/>
                        </a:rPr>
                        <a:t>The school's approach to supporting pupils with ALN continues to be a significant strength. Through robust Person-Centred Meetings, regular IDP reviews and effective collaboration between staff, families and external professionals, </a:t>
                      </a:r>
                      <a:r>
                        <a:rPr lang="en-GB" sz="800" b="1" i="0" dirty="0">
                          <a:effectLst/>
                          <a:latin typeface="+mn-lt"/>
                        </a:rPr>
                        <a:t>most pupils with ALN (85–90%)</a:t>
                      </a:r>
                      <a:r>
                        <a:rPr lang="en-GB" sz="800" b="0" i="0" dirty="0">
                          <a:effectLst/>
                          <a:latin typeface="+mn-lt"/>
                        </a:rPr>
                        <a:t>, including those in the STF, make good progress from their individual starting points. Precise target-setting, responsive provision and well-planned support programmes ensure that most pupils' needs are identified early and addressed effectively. As a result, pupils are supported successfully in overcoming barriers to learning, achieving their outcomes and progressing towards their long-term aspirations.</a:t>
                      </a:r>
                    </a:p>
                  </a:txBody>
                  <a:tcPr/>
                </a:tc>
                <a:tc hMerge="1">
                  <a:txBody>
                    <a:bodyPr/>
                    <a:lstStyle/>
                    <a:p>
                      <a:pPr fontAlgn="t"/>
                      <a:endParaRPr lang="en-GB" b="0" i="0" dirty="0">
                        <a:effectLst/>
                        <a:latin typeface="Segoe UI" panose="020B0502040204020203" pitchFamily="34" charset="0"/>
                      </a:endParaRPr>
                    </a:p>
                  </a:txBody>
                  <a:tcPr/>
                </a:tc>
                <a:extLst>
                  <a:ext uri="{0D108BD9-81ED-4DB2-BD59-A6C34878D82A}">
                    <a16:rowId xmlns:a16="http://schemas.microsoft.com/office/drawing/2014/main" val="2160281318"/>
                  </a:ext>
                </a:extLst>
              </a:tr>
              <a:tr h="184710">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GB" sz="800" dirty="0"/>
                        <a:t>Sub-priority</a:t>
                      </a:r>
                    </a:p>
                  </a:txBody>
                  <a:tcPr/>
                </a:tc>
                <a:tc>
                  <a:txBody>
                    <a:bodyPr/>
                    <a:lstStyle/>
                    <a:p>
                      <a:r>
                        <a:rPr lang="en-GB" sz="800" dirty="0"/>
                        <a:t>Expected outcome</a:t>
                      </a:r>
                    </a:p>
                  </a:txBody>
                  <a:tcPr/>
                </a:tc>
                <a:extLst>
                  <a:ext uri="{0D108BD9-81ED-4DB2-BD59-A6C34878D82A}">
                    <a16:rowId xmlns:a16="http://schemas.microsoft.com/office/drawing/2014/main" val="2817642909"/>
                  </a:ext>
                </a:extLst>
              </a:tr>
              <a:tr h="316483">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GB" sz="800" b="0" i="0" kern="1200" dirty="0">
                          <a:solidFill>
                            <a:schemeClr val="dk1"/>
                          </a:solidFill>
                          <a:effectLst/>
                          <a:latin typeface="+mn-lt"/>
                          <a:ea typeface="+mn-ea"/>
                          <a:cs typeface="+mn-cs"/>
                        </a:rPr>
                        <a:t>c) All pupils making strong progress from their starting points.</a:t>
                      </a:r>
                      <a:endParaRPr lang="en-GB" sz="800" b="0" kern="1200" dirty="0">
                        <a:solidFill>
                          <a:schemeClr val="dk1"/>
                        </a:solidFill>
                        <a:effectLst/>
                        <a:latin typeface="+mn-lt"/>
                        <a:ea typeface="+mn-ea"/>
                        <a:cs typeface="+mn-cs"/>
                      </a:endParaRPr>
                    </a:p>
                  </a:txBody>
                  <a:tcPr/>
                </a:tc>
                <a:tc>
                  <a:txBody>
                    <a:bodyPr/>
                    <a:lstStyle/>
                    <a:p>
                      <a:pPr rtl="0" fontAlgn="base"/>
                      <a:r>
                        <a:rPr lang="en-GB" sz="800" b="0" i="0" kern="1200" dirty="0">
                          <a:solidFill>
                            <a:schemeClr val="dk1"/>
                          </a:solidFill>
                          <a:effectLst/>
                          <a:latin typeface="+mn-lt"/>
                          <a:ea typeface="+mn-ea"/>
                          <a:cs typeface="+mn-cs"/>
                        </a:rPr>
                        <a:t>All pupils provided with a high standard of provision by all school stakeholders who understand their starting points using a range of data and evidence. Pupils make clear progress from their relative starting points. </a:t>
                      </a:r>
                      <a:endParaRPr lang="en-US" sz="800" b="0" i="0" kern="1200" dirty="0">
                        <a:solidFill>
                          <a:schemeClr val="dk1"/>
                        </a:solidFill>
                        <a:effectLst/>
                        <a:latin typeface="+mn-lt"/>
                        <a:ea typeface="+mn-ea"/>
                        <a:cs typeface="+mn-cs"/>
                      </a:endParaRPr>
                    </a:p>
                  </a:txBody>
                  <a:tcPr/>
                </a:tc>
                <a:extLst>
                  <a:ext uri="{0D108BD9-81ED-4DB2-BD59-A6C34878D82A}">
                    <a16:rowId xmlns:a16="http://schemas.microsoft.com/office/drawing/2014/main" val="1799769231"/>
                  </a:ext>
                </a:extLst>
              </a:tr>
              <a:tr h="169470">
                <a:tc gridSpan="2">
                  <a:txBody>
                    <a:bodyPr/>
                    <a:lstStyle/>
                    <a:p>
                      <a:r>
                        <a:rPr lang="en-GB" sz="800" dirty="0"/>
                        <a:t>Actual Outcome</a:t>
                      </a:r>
                    </a:p>
                  </a:txBody>
                  <a:tcPr/>
                </a:tc>
                <a:tc hMerge="1">
                  <a:txBody>
                    <a:bodyPr/>
                    <a:lstStyle/>
                    <a:p>
                      <a:endParaRPr lang="en-GB" dirty="0"/>
                    </a:p>
                  </a:txBody>
                  <a:tcPr/>
                </a:tc>
                <a:extLst>
                  <a:ext uri="{0D108BD9-81ED-4DB2-BD59-A6C34878D82A}">
                    <a16:rowId xmlns:a16="http://schemas.microsoft.com/office/drawing/2014/main" val="2032135946"/>
                  </a:ext>
                </a:extLst>
              </a:tr>
              <a:tr h="316483">
                <a:tc gridSpan="2">
                  <a:txBody>
                    <a:bodyPr/>
                    <a:lstStyle/>
                    <a:p>
                      <a:pPr fontAlgn="t"/>
                      <a:r>
                        <a:rPr lang="en-GB" sz="800" b="0" i="0" dirty="0">
                          <a:effectLst/>
                          <a:latin typeface="+mn-lt"/>
                        </a:rPr>
                        <a:t>The school's approach to ALN continues to be a significant strength. Robust assessment and tracking procedures ensure that </a:t>
                      </a:r>
                      <a:r>
                        <a:rPr lang="en-GB" sz="800" b="1" i="0" dirty="0">
                          <a:effectLst/>
                          <a:latin typeface="+mn-lt"/>
                        </a:rPr>
                        <a:t>all pupils with ALN are carefully monitored</a:t>
                      </a:r>
                      <a:r>
                        <a:rPr lang="en-GB" sz="800" b="0" i="0" dirty="0">
                          <a:effectLst/>
                          <a:latin typeface="+mn-lt"/>
                        </a:rPr>
                        <a:t>, with provision adapted quickly to meet emerging needs. As recognised by Estyn, </a:t>
                      </a:r>
                      <a:r>
                        <a:rPr lang="en-GB" sz="800" b="1" i="0" dirty="0">
                          <a:effectLst/>
                          <a:latin typeface="+mn-lt"/>
                        </a:rPr>
                        <a:t>most pupils with ALN (85–90%)</a:t>
                      </a:r>
                      <a:r>
                        <a:rPr lang="en-GB" sz="800" b="0" i="0" dirty="0">
                          <a:effectLst/>
                          <a:latin typeface="+mn-lt"/>
                        </a:rPr>
                        <a:t>, including those in the STF, make good progress from their starting points as a result of precise target-setting, effective interventions and strong multi-agency collaboration. Ongoing professional learning has enhanced staff expertise and confidence, while rigorous transition planning and well-established systems ensure continuity of support. Consequently, pupils with ALN are well supported to achieve their individual outcomes, participate fully in school life and develop the skills required for future success.</a:t>
                      </a:r>
                    </a:p>
                  </a:txBody>
                  <a:tcPr/>
                </a:tc>
                <a:tc hMerge="1">
                  <a:txBody>
                    <a:bodyPr/>
                    <a:lstStyle/>
                    <a:p>
                      <a:pPr fontAlgn="t"/>
                      <a:r>
                        <a:rPr lang="en-GB" b="0" i="0" dirty="0">
                          <a:effectLst/>
                          <a:latin typeface="Segoe UI" panose="020B0502040204020203" pitchFamily="34" charset="0"/>
                        </a:rPr>
                        <a:t>The school's approach to ALN continues to be a significant strength. Robust assessment and tracking procedures ensure that </a:t>
                      </a:r>
                      <a:r>
                        <a:rPr lang="en-GB" b="1" i="0" dirty="0">
                          <a:effectLst/>
                          <a:latin typeface="Segoe UI" panose="020B0502040204020203" pitchFamily="34" charset="0"/>
                        </a:rPr>
                        <a:t>all pupils with ALN are carefully monitored</a:t>
                      </a:r>
                      <a:r>
                        <a:rPr lang="en-GB" b="0" i="0" dirty="0">
                          <a:effectLst/>
                          <a:latin typeface="Segoe UI" panose="020B0502040204020203" pitchFamily="34" charset="0"/>
                        </a:rPr>
                        <a:t>, with provision adapted quickly to meet emerging needs. As recognised by Estyn, </a:t>
                      </a:r>
                      <a:r>
                        <a:rPr lang="en-GB" b="1" i="0" dirty="0">
                          <a:effectLst/>
                          <a:latin typeface="Segoe UI" panose="020B0502040204020203" pitchFamily="34" charset="0"/>
                        </a:rPr>
                        <a:t>most pupils with ALN (85–90%)</a:t>
                      </a:r>
                      <a:r>
                        <a:rPr lang="en-GB" b="0" i="0" dirty="0">
                          <a:effectLst/>
                          <a:latin typeface="Segoe UI" panose="020B0502040204020203" pitchFamily="34" charset="0"/>
                        </a:rPr>
                        <a:t>, including those in the STF, make good progress from their starting points as a result of precise target-setting, effective interventions and strong multi-agency collaboration. Ongoing professional learning has enhanced staff expertise and confidence, while rigorous transition planning and well-established systems ensure continuity of support. Consequently, pupils with ALN are well supported to achieve their individual outcomes, participate fully in school life and develop the skills required for future success.</a:t>
                      </a:r>
                    </a:p>
                  </a:txBody>
                  <a:tcPr/>
                </a:tc>
                <a:extLst>
                  <a:ext uri="{0D108BD9-81ED-4DB2-BD59-A6C34878D82A}">
                    <a16:rowId xmlns:a16="http://schemas.microsoft.com/office/drawing/2014/main" val="2827571007"/>
                  </a:ext>
                </a:extLst>
              </a:tr>
            </a:tbl>
          </a:graphicData>
        </a:graphic>
      </p:graphicFrame>
      <p:pic>
        <p:nvPicPr>
          <p:cNvPr id="6" name="Graphic 5" descr="House with solid fill">
            <a:hlinkClick r:id="" action="ppaction://noaction"/>
            <a:extLst>
              <a:ext uri="{FF2B5EF4-FFF2-40B4-BE49-F238E27FC236}">
                <a16:creationId xmlns:a16="http://schemas.microsoft.com/office/drawing/2014/main" id="{F35D699F-DAED-4418-A5FE-2CEF9FA71C19}"/>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10363200" y="642402"/>
            <a:ext cx="609600" cy="543996"/>
          </a:xfrm>
          <a:prstGeom prst="rect">
            <a:avLst/>
          </a:prstGeom>
        </p:spPr>
      </p:pic>
    </p:spTree>
    <p:extLst>
      <p:ext uri="{BB962C8B-B14F-4D97-AF65-F5344CB8AC3E}">
        <p14:creationId xmlns:p14="http://schemas.microsoft.com/office/powerpoint/2010/main" val="179865279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0DC859-B964-4D33-8B1B-CF3F2C9ECC0B}"/>
              </a:ext>
            </a:extLst>
          </p:cNvPr>
          <p:cNvSpPr>
            <a:spLocks noGrp="1"/>
          </p:cNvSpPr>
          <p:nvPr>
            <p:ph type="title"/>
          </p:nvPr>
        </p:nvSpPr>
        <p:spPr>
          <a:xfrm>
            <a:off x="457200" y="152400"/>
            <a:ext cx="9906000" cy="1068324"/>
          </a:xfrm>
        </p:spPr>
        <p:txBody>
          <a:bodyPr>
            <a:normAutofit fontScale="90000"/>
          </a:bodyPr>
          <a:lstStyle/>
          <a:p>
            <a:pPr>
              <a:lnSpc>
                <a:spcPct val="107000"/>
              </a:lnSpc>
              <a:spcAft>
                <a:spcPts val="800"/>
              </a:spcAft>
              <a:tabLst>
                <a:tab pos="4000500" algn="l"/>
              </a:tabLst>
            </a:pPr>
            <a:r>
              <a:rPr lang="en-US" sz="1300" b="1" u="sng" dirty="0">
                <a:solidFill>
                  <a:srgbClr val="000000"/>
                </a:solidFill>
                <a:effectLst/>
                <a:uFill>
                  <a:solidFill>
                    <a:srgbClr val="000000"/>
                  </a:solidFill>
                </a:uFill>
                <a:latin typeface="Calibri"/>
                <a:ea typeface="Calibri"/>
                <a:cs typeface="Times New Roman"/>
                <a:hlinkClick r:id="rId2"/>
              </a:rPr>
              <a:t>Review of previous year’s priorities</a:t>
            </a:r>
            <a:r>
              <a:rPr lang="en-US" sz="1300" b="1" u="sng">
                <a:solidFill>
                  <a:srgbClr val="000000"/>
                </a:solidFill>
                <a:effectLst/>
                <a:uFill>
                  <a:solidFill>
                    <a:srgbClr val="000000"/>
                  </a:solidFill>
                </a:uFill>
                <a:latin typeface="Calibri"/>
                <a:ea typeface="Calibri"/>
                <a:cs typeface="Times New Roman"/>
              </a:rPr>
              <a:t> </a:t>
            </a:r>
            <a:r>
              <a:rPr lang="en-US" sz="1300" b="1" u="sng">
                <a:solidFill>
                  <a:srgbClr val="000000"/>
                </a:solidFill>
                <a:uFill>
                  <a:solidFill>
                    <a:srgbClr val="000000"/>
                  </a:solidFill>
                </a:uFill>
                <a:latin typeface="Calibri"/>
                <a:ea typeface="Calibri"/>
                <a:cs typeface="Times New Roman"/>
              </a:rPr>
              <a:t>2025-26</a:t>
            </a:r>
            <a:br>
              <a:rPr lang="en-GB" sz="1300" dirty="0">
                <a:effectLst/>
                <a:uFill>
                  <a:solidFill>
                    <a:srgbClr val="000000"/>
                  </a:solidFill>
                </a:uFill>
                <a:latin typeface="Calibri" panose="020F0502020204030204" pitchFamily="34" charset="0"/>
                <a:ea typeface="Calibri" panose="020F0502020204030204" pitchFamily="34" charset="0"/>
              </a:rPr>
            </a:br>
            <a:r>
              <a:rPr lang="en-GB" sz="900" i="1">
                <a:solidFill>
                  <a:srgbClr val="000000"/>
                </a:solidFill>
                <a:effectLst/>
                <a:uFill>
                  <a:solidFill>
                    <a:srgbClr val="000000"/>
                  </a:solidFill>
                </a:uFill>
                <a:latin typeface="Calibri"/>
                <a:ea typeface="Calibri"/>
                <a:cs typeface="Calibri"/>
              </a:rPr>
              <a:t>On reviewing school improvement targ</a:t>
            </a:r>
            <a:r>
              <a:rPr lang="en-GB" sz="900" i="1" err="1">
                <a:solidFill>
                  <a:srgbClr val="000000"/>
                </a:solidFill>
                <a:effectLst/>
                <a:uFill>
                  <a:solidFill>
                    <a:srgbClr val="000000"/>
                  </a:solidFill>
                </a:uFill>
                <a:latin typeface="Calibri"/>
                <a:ea typeface="Calibri"/>
                <a:cs typeface="Calibri"/>
              </a:rPr>
              <a:t>ets</a:t>
            </a:r>
            <a:r>
              <a:rPr lang="en-GB" sz="900" i="1" dirty="0">
                <a:solidFill>
                  <a:srgbClr val="000000"/>
                </a:solidFill>
                <a:effectLst/>
                <a:uFill>
                  <a:solidFill>
                    <a:srgbClr val="000000"/>
                  </a:solidFill>
                </a:uFill>
                <a:latin typeface="Calibri"/>
                <a:ea typeface="Calibri"/>
                <a:cs typeface="Calibri"/>
              </a:rPr>
              <a:t>, the school has evaluated its performance through asking 2 questions:-</a:t>
            </a:r>
            <a:br>
              <a:rPr lang="en-GB" sz="900" dirty="0">
                <a:effectLst/>
                <a:uFill>
                  <a:solidFill>
                    <a:srgbClr val="000000"/>
                  </a:solidFill>
                </a:uFill>
                <a:latin typeface="Calibri" panose="020F0502020204030204" pitchFamily="34" charset="0"/>
                <a:ea typeface="Calibri" panose="020F0502020204030204" pitchFamily="34" charset="0"/>
              </a:rPr>
            </a:br>
            <a:r>
              <a:rPr lang="en-GB" sz="900" i="1" dirty="0">
                <a:solidFill>
                  <a:srgbClr val="000000"/>
                </a:solidFill>
                <a:effectLst/>
                <a:uFill>
                  <a:solidFill>
                    <a:srgbClr val="000000"/>
                  </a:solidFill>
                </a:uFill>
                <a:latin typeface="Calibri"/>
                <a:ea typeface="Calibri"/>
                <a:cs typeface="Calibri"/>
              </a:rPr>
              <a:t> </a:t>
            </a:r>
            <a:br>
              <a:rPr lang="en-GB" sz="900" dirty="0">
                <a:effectLst/>
                <a:uFill>
                  <a:solidFill>
                    <a:srgbClr val="000000"/>
                  </a:solidFill>
                </a:uFill>
                <a:latin typeface="Calibri" panose="020F0502020204030204" pitchFamily="34" charset="0"/>
                <a:ea typeface="Calibri" panose="020F0502020204030204" pitchFamily="34" charset="0"/>
              </a:rPr>
            </a:br>
            <a:r>
              <a:rPr lang="en-GB" sz="900" i="1" dirty="0">
                <a:solidFill>
                  <a:srgbClr val="000000"/>
                </a:solidFill>
                <a:effectLst/>
                <a:uFill>
                  <a:solidFill>
                    <a:srgbClr val="000000"/>
                  </a:solidFill>
                </a:uFill>
                <a:latin typeface="Calibri"/>
                <a:ea typeface="Calibri"/>
                <a:cs typeface="Calibri"/>
              </a:rPr>
              <a:t>Are pupils progressing in the ways described in the principles of progression, supporting them to develop towards the four purposes?</a:t>
            </a:r>
            <a:br>
              <a:rPr lang="en-GB" sz="900" dirty="0">
                <a:effectLst/>
                <a:uFill>
                  <a:solidFill>
                    <a:srgbClr val="000000"/>
                  </a:solidFill>
                </a:uFill>
                <a:latin typeface="Calibri" panose="020F0502020204030204" pitchFamily="34" charset="0"/>
                <a:ea typeface="Calibri" panose="020F0502020204030204" pitchFamily="34" charset="0"/>
              </a:rPr>
            </a:br>
            <a:r>
              <a:rPr lang="en-GB" sz="900" i="1" dirty="0">
                <a:solidFill>
                  <a:srgbClr val="000000"/>
                </a:solidFill>
                <a:effectLst/>
                <a:uFill>
                  <a:solidFill>
                    <a:srgbClr val="000000"/>
                  </a:solidFill>
                </a:uFill>
                <a:latin typeface="Calibri"/>
                <a:ea typeface="Calibri"/>
                <a:cs typeface="Calibri"/>
              </a:rPr>
              <a:t>Is the pace of pupils’ progress in line with the expectations of teachers and the curriculum?</a:t>
            </a:r>
            <a:br>
              <a:rPr lang="en-GB" sz="900" dirty="0">
                <a:effectLst/>
                <a:uFill>
                  <a:solidFill>
                    <a:srgbClr val="000000"/>
                  </a:solidFill>
                </a:uFill>
                <a:latin typeface="Calibri" panose="020F0502020204030204" pitchFamily="34" charset="0"/>
                <a:ea typeface="Calibri" panose="020F0502020204030204" pitchFamily="34" charset="0"/>
              </a:rPr>
            </a:br>
            <a:r>
              <a:rPr lang="en-GB" sz="900" i="1" dirty="0">
                <a:solidFill>
                  <a:srgbClr val="000000"/>
                </a:solidFill>
                <a:effectLst/>
                <a:uFill>
                  <a:solidFill>
                    <a:srgbClr val="000000"/>
                  </a:solidFill>
                </a:uFill>
                <a:latin typeface="Calibri"/>
                <a:ea typeface="Calibri"/>
                <a:cs typeface="Calibri"/>
              </a:rPr>
              <a:t> </a:t>
            </a:r>
            <a:br>
              <a:rPr lang="en-GB" sz="900" dirty="0">
                <a:effectLst/>
                <a:uFill>
                  <a:solidFill>
                    <a:srgbClr val="000000"/>
                  </a:solidFill>
                </a:uFill>
                <a:latin typeface="Calibri" panose="020F0502020204030204" pitchFamily="34" charset="0"/>
                <a:ea typeface="Calibri" panose="020F0502020204030204" pitchFamily="34" charset="0"/>
              </a:rPr>
            </a:br>
            <a:r>
              <a:rPr lang="en-GB" sz="900" i="1" dirty="0">
                <a:solidFill>
                  <a:srgbClr val="000000"/>
                </a:solidFill>
                <a:effectLst/>
                <a:uFill>
                  <a:solidFill>
                    <a:srgbClr val="000000"/>
                  </a:solidFill>
                </a:uFill>
                <a:latin typeface="Calibri"/>
                <a:ea typeface="Calibri"/>
                <a:cs typeface="Calibri"/>
              </a:rPr>
              <a:t>Answers to this have supported the development of lines of enquiry of subsequent self-evaluation and improvement. </a:t>
            </a:r>
            <a:r>
              <a:rPr lang="en-GB" sz="900" i="1" dirty="0">
                <a:solidFill>
                  <a:srgbClr val="CC00CC"/>
                </a:solidFill>
                <a:effectLst/>
                <a:uFill>
                  <a:solidFill>
                    <a:srgbClr val="000000"/>
                  </a:solidFill>
                </a:uFill>
                <a:latin typeface="Calibri"/>
                <a:ea typeface="Calibri"/>
                <a:cs typeface="Calibri"/>
              </a:rPr>
              <a:t> </a:t>
            </a:r>
            <a:br>
              <a:rPr lang="en-GB" sz="1800" dirty="0">
                <a:effectLst/>
                <a:uFill>
                  <a:solidFill>
                    <a:srgbClr val="000000"/>
                  </a:solidFill>
                </a:uFill>
                <a:latin typeface="Calibri" panose="020F0502020204030204" pitchFamily="34" charset="0"/>
                <a:ea typeface="Calibri" panose="020F0502020204030204" pitchFamily="34" charset="0"/>
              </a:rPr>
            </a:br>
            <a:endParaRPr lang="en-GB" dirty="0"/>
          </a:p>
        </p:txBody>
      </p:sp>
      <p:pic>
        <p:nvPicPr>
          <p:cNvPr id="7" name="Picture Placeholder 6">
            <a:extLst>
              <a:ext uri="{FF2B5EF4-FFF2-40B4-BE49-F238E27FC236}">
                <a16:creationId xmlns:a16="http://schemas.microsoft.com/office/drawing/2014/main" id="{9CD34879-8A4D-4D61-AD48-699E03B8C27A}"/>
              </a:ext>
            </a:extLst>
          </p:cNvPr>
          <p:cNvPicPr>
            <a:picLocks noGrp="1" noChangeAspect="1"/>
          </p:cNvPicPr>
          <p:nvPr>
            <p:ph type="pic" sz="quarter" idx="15"/>
          </p:nvPr>
        </p:nvPicPr>
        <p:blipFill>
          <a:blip r:embed="rId3">
            <a:extLst>
              <a:ext uri="{28A0092B-C50C-407E-A947-70E740481C1C}">
                <a14:useLocalDpi xmlns:a14="http://schemas.microsoft.com/office/drawing/2010/main" val="0"/>
              </a:ext>
            </a:extLst>
          </a:blip>
          <a:srcRect t="6188" b="6188"/>
          <a:stretch>
            <a:fillRect/>
          </a:stretch>
        </p:blipFill>
        <p:spPr>
          <a:xfrm>
            <a:off x="11125200" y="9525"/>
            <a:ext cx="1049338" cy="904875"/>
          </a:xfrm>
        </p:spPr>
      </p:pic>
      <p:graphicFrame>
        <p:nvGraphicFramePr>
          <p:cNvPr id="5" name="Table 5">
            <a:extLst>
              <a:ext uri="{FF2B5EF4-FFF2-40B4-BE49-F238E27FC236}">
                <a16:creationId xmlns:a16="http://schemas.microsoft.com/office/drawing/2014/main" id="{0A814D3F-B21A-4539-B573-BBE88A526888}"/>
              </a:ext>
            </a:extLst>
          </p:cNvPr>
          <p:cNvGraphicFramePr>
            <a:graphicFrameLocks noGrp="1"/>
          </p:cNvGraphicFramePr>
          <p:nvPr>
            <p:extLst>
              <p:ext uri="{D42A27DB-BD31-4B8C-83A1-F6EECF244321}">
                <p14:modId xmlns:p14="http://schemas.microsoft.com/office/powerpoint/2010/main" val="3501818907"/>
              </p:ext>
            </p:extLst>
          </p:nvPr>
        </p:nvGraphicFramePr>
        <p:xfrm>
          <a:off x="342900" y="990600"/>
          <a:ext cx="11506200" cy="5666186"/>
        </p:xfrm>
        <a:graphic>
          <a:graphicData uri="http://schemas.openxmlformats.org/drawingml/2006/table">
            <a:tbl>
              <a:tblPr firstRow="1" bandRow="1">
                <a:tableStyleId>{5C22544A-7EE6-4342-B048-85BDC9FD1C3A}</a:tableStyleId>
              </a:tblPr>
              <a:tblGrid>
                <a:gridCol w="4832000">
                  <a:extLst>
                    <a:ext uri="{9D8B030D-6E8A-4147-A177-3AD203B41FA5}">
                      <a16:colId xmlns:a16="http://schemas.microsoft.com/office/drawing/2014/main" val="985897365"/>
                    </a:ext>
                  </a:extLst>
                </a:gridCol>
                <a:gridCol w="6674200">
                  <a:extLst>
                    <a:ext uri="{9D8B030D-6E8A-4147-A177-3AD203B41FA5}">
                      <a16:colId xmlns:a16="http://schemas.microsoft.com/office/drawing/2014/main" val="1287163304"/>
                    </a:ext>
                  </a:extLst>
                </a:gridCol>
              </a:tblGrid>
              <a:tr h="219780">
                <a:tc gridSpan="2">
                  <a:txBody>
                    <a:bodyPr/>
                    <a:lstStyle/>
                    <a:p>
                      <a:r>
                        <a:rPr lang="en-GB" sz="700" dirty="0"/>
                        <a:t>Priority</a:t>
                      </a:r>
                    </a:p>
                  </a:txBody>
                  <a:tcPr/>
                </a:tc>
                <a:tc hMerge="1">
                  <a:txBody>
                    <a:bodyPr/>
                    <a:lstStyle/>
                    <a:p>
                      <a:endParaRPr lang="en-GB" dirty="0"/>
                    </a:p>
                  </a:txBody>
                  <a:tcPr/>
                </a:tc>
                <a:extLst>
                  <a:ext uri="{0D108BD9-81ED-4DB2-BD59-A6C34878D82A}">
                    <a16:rowId xmlns:a16="http://schemas.microsoft.com/office/drawing/2014/main" val="846683900"/>
                  </a:ext>
                </a:extLst>
              </a:tr>
              <a:tr h="219780">
                <a:tc gridSpan="2">
                  <a:txBody>
                    <a:bodyPr/>
                    <a:lstStyle/>
                    <a:p>
                      <a:pPr rtl="0" fontAlgn="base"/>
                      <a:r>
                        <a:rPr lang="en-GB" sz="800" b="1" i="0" kern="1200" dirty="0">
                          <a:solidFill>
                            <a:schemeClr val="dk1"/>
                          </a:solidFill>
                          <a:effectLst/>
                          <a:latin typeface="+mn-lt"/>
                          <a:ea typeface="+mn-ea"/>
                          <a:cs typeface="+mn-cs"/>
                        </a:rPr>
                        <a:t>PRIORITY 4:</a:t>
                      </a:r>
                      <a:r>
                        <a:rPr lang="en-US" sz="800" b="1" i="0" kern="1200" dirty="0">
                          <a:solidFill>
                            <a:schemeClr val="dk1"/>
                          </a:solidFill>
                          <a:effectLst/>
                          <a:latin typeface="+mn-lt"/>
                          <a:ea typeface="+mn-ea"/>
                          <a:cs typeface="+mn-cs"/>
                        </a:rPr>
                        <a:t>​</a:t>
                      </a:r>
                    </a:p>
                    <a:p>
                      <a:pPr rtl="0" fontAlgn="base"/>
                      <a:r>
                        <a:rPr lang="en-GB" sz="800" b="1" i="0" kern="1200" dirty="0">
                          <a:solidFill>
                            <a:schemeClr val="dk1"/>
                          </a:solidFill>
                          <a:effectLst/>
                          <a:latin typeface="+mn-lt"/>
                          <a:ea typeface="+mn-ea"/>
                          <a:cs typeface="+mn-cs"/>
                        </a:rPr>
                        <a:t>To continue to ensure leadership and professional learning impact on standards and learner outcomes across the school.</a:t>
                      </a:r>
                      <a:endParaRPr lang="en-US" sz="800" b="1" i="0" kern="1200" dirty="0">
                        <a:solidFill>
                          <a:schemeClr val="dk1"/>
                        </a:solidFill>
                        <a:effectLst/>
                        <a:latin typeface="+mn-lt"/>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lang="en-GB" sz="700" kern="1200" dirty="0">
                        <a:solidFill>
                          <a:schemeClr val="dk1"/>
                        </a:solidFill>
                        <a:effectLst/>
                        <a:latin typeface="+mn-lt"/>
                        <a:ea typeface="+mn-ea"/>
                        <a:cs typeface="+mn-cs"/>
                      </a:endParaRPr>
                    </a:p>
                  </a:txBody>
                  <a:tcPr/>
                </a:tc>
                <a:tc hMerge="1">
                  <a:txBody>
                    <a:bodyPr/>
                    <a:lstStyle/>
                    <a:p>
                      <a:endParaRPr lang="en-GB"/>
                    </a:p>
                  </a:txBody>
                  <a:tcPr/>
                </a:tc>
                <a:extLst>
                  <a:ext uri="{0D108BD9-81ED-4DB2-BD59-A6C34878D82A}">
                    <a16:rowId xmlns:a16="http://schemas.microsoft.com/office/drawing/2014/main" val="786658133"/>
                  </a:ext>
                </a:extLst>
              </a:tr>
              <a:tr h="219780">
                <a:tc>
                  <a:txBody>
                    <a:bodyPr/>
                    <a:lstStyle/>
                    <a:p>
                      <a:r>
                        <a:rPr lang="en-GB" sz="700" dirty="0"/>
                        <a:t>Sub-priority</a:t>
                      </a:r>
                    </a:p>
                  </a:txBody>
                  <a:tcPr/>
                </a:tc>
                <a:tc>
                  <a:txBody>
                    <a:bodyPr/>
                    <a:lstStyle/>
                    <a:p>
                      <a:r>
                        <a:rPr lang="en-GB" sz="700" dirty="0"/>
                        <a:t>Expected outcome</a:t>
                      </a:r>
                    </a:p>
                  </a:txBody>
                  <a:tcPr/>
                </a:tc>
                <a:extLst>
                  <a:ext uri="{0D108BD9-81ED-4DB2-BD59-A6C34878D82A}">
                    <a16:rowId xmlns:a16="http://schemas.microsoft.com/office/drawing/2014/main" val="2743094206"/>
                  </a:ext>
                </a:extLst>
              </a:tr>
              <a:tr h="0">
                <a:tc>
                  <a:txBody>
                    <a:bodyPr/>
                    <a:lstStyle/>
                    <a:p>
                      <a:pPr rtl="0" fontAlgn="base"/>
                      <a:r>
                        <a:rPr lang="en-GB" sz="800" b="0" i="0" kern="1200" dirty="0">
                          <a:solidFill>
                            <a:schemeClr val="dk1"/>
                          </a:solidFill>
                          <a:effectLst/>
                          <a:latin typeface="+mn-lt"/>
                          <a:ea typeface="+mn-ea"/>
                          <a:cs typeface="+mn-cs"/>
                        </a:rPr>
                        <a:t>a)</a:t>
                      </a:r>
                      <a:r>
                        <a:rPr lang="en-GB" sz="800" b="0" i="0" kern="1200" dirty="0" err="1">
                          <a:solidFill>
                            <a:schemeClr val="dk1"/>
                          </a:solidFill>
                          <a:effectLst/>
                          <a:latin typeface="+mn-lt"/>
                          <a:ea typeface="+mn-ea"/>
                          <a:cs typeface="+mn-cs"/>
                        </a:rPr>
                        <a:t>AoLE</a:t>
                      </a:r>
                      <a:r>
                        <a:rPr lang="en-GB" sz="800" b="0" i="0" kern="1200" dirty="0">
                          <a:solidFill>
                            <a:schemeClr val="dk1"/>
                          </a:solidFill>
                          <a:effectLst/>
                          <a:latin typeface="+mn-lt"/>
                          <a:ea typeface="+mn-ea"/>
                          <a:cs typeface="+mn-cs"/>
                        </a:rPr>
                        <a:t> Leads to continue to lead on curriculum development, ensuring developing knowledge of progression and coverage of knowledge and skills in their areas for pupils and ongoing school improvement and raised standards.</a:t>
                      </a:r>
                      <a:r>
                        <a:rPr lang="en-US" sz="800" b="0" i="0" kern="1200" dirty="0">
                          <a:solidFill>
                            <a:schemeClr val="dk1"/>
                          </a:solidFill>
                          <a:effectLst/>
                          <a:latin typeface="+mn-lt"/>
                          <a:ea typeface="+mn-ea"/>
                          <a:cs typeface="+mn-cs"/>
                        </a:rPr>
                        <a:t>​</a:t>
                      </a:r>
                    </a:p>
                    <a:p>
                      <a:pPr rtl="0" fontAlgn="base"/>
                      <a:r>
                        <a:rPr lang="en-GB" sz="800" b="0" i="0" kern="1200" dirty="0">
                          <a:solidFill>
                            <a:schemeClr val="dk1"/>
                          </a:solidFill>
                          <a:effectLst/>
                          <a:latin typeface="+mn-lt"/>
                          <a:ea typeface="+mn-ea"/>
                          <a:cs typeface="+mn-cs"/>
                        </a:rPr>
                        <a:t>(Support to be provided for new ECO Lead to settle into role and continue to drive the school forward in this area).</a:t>
                      </a:r>
                      <a:r>
                        <a:rPr lang="en-US" sz="800" b="0" i="0" kern="1200" dirty="0">
                          <a:solidFill>
                            <a:schemeClr val="dk1"/>
                          </a:solidFill>
                          <a:effectLst/>
                          <a:latin typeface="+mn-lt"/>
                          <a:ea typeface="+mn-ea"/>
                          <a:cs typeface="+mn-cs"/>
                        </a:rPr>
                        <a:t>​</a:t>
                      </a:r>
                    </a:p>
                    <a:p>
                      <a:endParaRPr lang="en-GB" sz="700" kern="1200" dirty="0">
                        <a:solidFill>
                          <a:schemeClr val="dk1"/>
                        </a:solidFill>
                        <a:effectLst/>
                        <a:latin typeface="+mn-lt"/>
                        <a:ea typeface="+mn-ea"/>
                        <a:cs typeface="+mn-cs"/>
                      </a:endParaRPr>
                    </a:p>
                  </a:txBody>
                  <a:tcPr/>
                </a:tc>
                <a:tc>
                  <a:txBody>
                    <a:bodyPr/>
                    <a:lstStyle/>
                    <a:p>
                      <a:r>
                        <a:rPr lang="en-GB" sz="800" b="0" i="0" kern="1200" dirty="0">
                          <a:solidFill>
                            <a:schemeClr val="dk1"/>
                          </a:solidFill>
                          <a:effectLst/>
                          <a:latin typeface="+mn-lt"/>
                          <a:ea typeface="+mn-ea"/>
                          <a:cs typeface="+mn-cs"/>
                        </a:rPr>
                        <a:t>All pupils benefit from more coherent and progressive learning experiences as </a:t>
                      </a:r>
                      <a:r>
                        <a:rPr lang="en-GB" sz="800" b="0" i="0" kern="1200" dirty="0" err="1">
                          <a:solidFill>
                            <a:schemeClr val="dk1"/>
                          </a:solidFill>
                          <a:effectLst/>
                          <a:latin typeface="+mn-lt"/>
                          <a:ea typeface="+mn-ea"/>
                          <a:cs typeface="+mn-cs"/>
                        </a:rPr>
                        <a:t>AoLE</a:t>
                      </a:r>
                      <a:r>
                        <a:rPr lang="en-GB" sz="800" b="0" i="0" kern="1200" dirty="0">
                          <a:solidFill>
                            <a:schemeClr val="dk1"/>
                          </a:solidFill>
                          <a:effectLst/>
                          <a:latin typeface="+mn-lt"/>
                          <a:ea typeface="+mn-ea"/>
                          <a:cs typeface="+mn-cs"/>
                        </a:rPr>
                        <a:t> leads ensure curriculum coverage and progression are well understood and implemented. The ECO Committee’s work fosters pupil leadership, environmental awareness, and real-world problem-solving, enhancing engagement and responsibility across the school.</a:t>
                      </a:r>
                      <a:endParaRPr lang="en-GB" sz="800" kern="1200" dirty="0">
                        <a:solidFill>
                          <a:schemeClr val="dk1"/>
                        </a:solidFill>
                        <a:effectLst/>
                        <a:latin typeface="+mn-lt"/>
                        <a:ea typeface="+mn-ea"/>
                        <a:cs typeface="+mn-cs"/>
                      </a:endParaRPr>
                    </a:p>
                  </a:txBody>
                  <a:tcPr/>
                </a:tc>
                <a:extLst>
                  <a:ext uri="{0D108BD9-81ED-4DB2-BD59-A6C34878D82A}">
                    <a16:rowId xmlns:a16="http://schemas.microsoft.com/office/drawing/2014/main" val="478057456"/>
                  </a:ext>
                </a:extLst>
              </a:tr>
              <a:tr h="219780">
                <a:tc gridSpan="2">
                  <a:txBody>
                    <a:bodyPr/>
                    <a:lstStyle/>
                    <a:p>
                      <a:r>
                        <a:rPr lang="en-GB" sz="700" b="1" dirty="0"/>
                        <a:t>Actual outcome</a:t>
                      </a:r>
                    </a:p>
                  </a:txBody>
                  <a:tcPr/>
                </a:tc>
                <a:tc hMerge="1">
                  <a:txBody>
                    <a:bodyPr/>
                    <a:lstStyle/>
                    <a:p>
                      <a:endParaRPr lang="en-GB" dirty="0"/>
                    </a:p>
                  </a:txBody>
                  <a:tcPr/>
                </a:tc>
                <a:extLst>
                  <a:ext uri="{0D108BD9-81ED-4DB2-BD59-A6C34878D82A}">
                    <a16:rowId xmlns:a16="http://schemas.microsoft.com/office/drawing/2014/main" val="1499741322"/>
                  </a:ext>
                </a:extLst>
              </a:tr>
              <a:tr h="549689">
                <a:tc gridSpan="2">
                  <a:txBody>
                    <a:bodyPr/>
                    <a:lstStyle/>
                    <a:p>
                      <a:pPr fontAlgn="t"/>
                      <a:r>
                        <a:rPr lang="en-GB" sz="800" b="0" i="0" dirty="0">
                          <a:effectLst/>
                          <a:latin typeface="+mn-lt"/>
                        </a:rPr>
                        <a:t>Leadership of the Areas of Learning and Experience is highly effective, with </a:t>
                      </a:r>
                      <a:r>
                        <a:rPr lang="en-GB" sz="800" b="1" i="0" dirty="0">
                          <a:effectLst/>
                          <a:latin typeface="+mn-lt"/>
                        </a:rPr>
                        <a:t>100% of </a:t>
                      </a:r>
                      <a:r>
                        <a:rPr lang="en-GB" sz="800" b="1" i="0" dirty="0" err="1">
                          <a:effectLst/>
                          <a:latin typeface="+mn-lt"/>
                        </a:rPr>
                        <a:t>AoLE</a:t>
                      </a:r>
                      <a:r>
                        <a:rPr lang="en-GB" sz="800" b="1" i="0" dirty="0">
                          <a:effectLst/>
                          <a:latin typeface="+mn-lt"/>
                        </a:rPr>
                        <a:t> Leads</a:t>
                      </a:r>
                      <a:r>
                        <a:rPr lang="en-GB" sz="800" b="0" i="0" dirty="0">
                          <a:effectLst/>
                          <a:latin typeface="+mn-lt"/>
                        </a:rPr>
                        <a:t> actively monitoring, evaluating and improving provision across the school. As a result, </a:t>
                      </a:r>
                      <a:r>
                        <a:rPr lang="en-GB" sz="800" b="1" i="0" dirty="0">
                          <a:effectLst/>
                          <a:latin typeface="+mn-lt"/>
                        </a:rPr>
                        <a:t>most pupils (85–90%)</a:t>
                      </a:r>
                      <a:r>
                        <a:rPr lang="en-GB" sz="800" b="0" i="0" dirty="0">
                          <a:effectLst/>
                          <a:latin typeface="+mn-lt"/>
                        </a:rPr>
                        <a:t> are making strong progress in developing their skills and knowledge through a broad, balanced and engaging curriculum. Effective collaboration between staff, cluster schools and curriculum leaders has strengthened progression, transition and curriculum coherence. Ongoing monitoring and evaluation ensure that strengths are built upon and areas for development are addressed promptly, contributing to continued improvement in pupil outcomes and learning experiences.</a:t>
                      </a:r>
                    </a:p>
                  </a:txBody>
                  <a:tcPr/>
                </a:tc>
                <a:tc hMerge="1">
                  <a:txBody>
                    <a:bodyPr/>
                    <a:lstStyle/>
                    <a:p>
                      <a:endParaRPr lang="en-GB" dirty="0"/>
                    </a:p>
                  </a:txBody>
                  <a:tcPr/>
                </a:tc>
                <a:extLst>
                  <a:ext uri="{0D108BD9-81ED-4DB2-BD59-A6C34878D82A}">
                    <a16:rowId xmlns:a16="http://schemas.microsoft.com/office/drawing/2014/main" val="3957566864"/>
                  </a:ext>
                </a:extLst>
              </a:tr>
              <a:tr h="228600">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GB" sz="800" dirty="0"/>
                        <a:t>Sub-priority</a:t>
                      </a:r>
                    </a:p>
                  </a:txBody>
                  <a:tcPr/>
                </a:tc>
                <a:tc>
                  <a:txBody>
                    <a:bodyPr/>
                    <a:lstStyle/>
                    <a:p>
                      <a:r>
                        <a:rPr lang="en-GB" sz="700" dirty="0"/>
                        <a:t>Expected outcome</a:t>
                      </a:r>
                    </a:p>
                  </a:txBody>
                  <a:tcPr/>
                </a:tc>
                <a:extLst>
                  <a:ext uri="{0D108BD9-81ED-4DB2-BD59-A6C34878D82A}">
                    <a16:rowId xmlns:a16="http://schemas.microsoft.com/office/drawing/2014/main" val="3249093122"/>
                  </a:ext>
                </a:extLst>
              </a:tr>
              <a:tr h="0">
                <a:tc>
                  <a:txBody>
                    <a:bodyPr/>
                    <a:lstStyle/>
                    <a:p>
                      <a:r>
                        <a:rPr lang="en-GB" sz="800" b="0" i="0" kern="1200" dirty="0">
                          <a:solidFill>
                            <a:schemeClr val="dk1"/>
                          </a:solidFill>
                          <a:effectLst/>
                          <a:latin typeface="+mn-lt"/>
                          <a:ea typeface="+mn-ea"/>
                          <a:cs typeface="+mn-cs"/>
                        </a:rPr>
                        <a:t>b) To sharpen</a:t>
                      </a:r>
                      <a:r>
                        <a:rPr lang="en-GB" sz="800" b="0" i="0" u="none" strike="noStrike" kern="1200" dirty="0">
                          <a:solidFill>
                            <a:schemeClr val="dk1"/>
                          </a:solidFill>
                          <a:effectLst/>
                          <a:latin typeface="+mn-lt"/>
                          <a:ea typeface="+mn-ea"/>
                          <a:cs typeface="+mn-cs"/>
                        </a:rPr>
                        <a:t> self-evaluation and improvement processes so that the school has a clear understanding of their impact on outcomes for pupils.</a:t>
                      </a:r>
                      <a:r>
                        <a:rPr lang="en-GB" sz="800" b="0" i="0" kern="1200" dirty="0">
                          <a:solidFill>
                            <a:schemeClr val="dk1"/>
                          </a:solidFill>
                          <a:effectLst/>
                          <a:latin typeface="+mn-lt"/>
                          <a:ea typeface="+mn-ea"/>
                          <a:cs typeface="+mn-cs"/>
                        </a:rPr>
                        <a:t>​</a:t>
                      </a:r>
                      <a:endParaRPr lang="en-GB" sz="800" b="0" kern="1200" dirty="0">
                        <a:solidFill>
                          <a:schemeClr val="dk1"/>
                        </a:solidFill>
                        <a:effectLst/>
                        <a:latin typeface="+mn-lt"/>
                        <a:ea typeface="+mn-ea"/>
                        <a:cs typeface="+mn-cs"/>
                      </a:endParaRPr>
                    </a:p>
                  </a:txBody>
                  <a:tcPr/>
                </a:tc>
                <a:tc>
                  <a:txBody>
                    <a:bodyPr/>
                    <a:lstStyle/>
                    <a:p>
                      <a:pPr rtl="0" fontAlgn="base"/>
                      <a:r>
                        <a:rPr lang="en-GB" sz="800" b="0" i="0" kern="1200" dirty="0">
                          <a:solidFill>
                            <a:schemeClr val="dk1"/>
                          </a:solidFill>
                          <a:effectLst/>
                          <a:latin typeface="+mn-lt"/>
                          <a:ea typeface="+mn-ea"/>
                          <a:cs typeface="+mn-cs"/>
                        </a:rPr>
                        <a:t>Leaders able to demonstrate clearly the impact on outcomes for pupils following school improvement processes.</a:t>
                      </a:r>
                      <a:r>
                        <a:rPr lang="en-US" sz="800" b="0" i="0" kern="1200" dirty="0">
                          <a:solidFill>
                            <a:schemeClr val="dk1"/>
                          </a:solidFill>
                          <a:effectLst/>
                          <a:latin typeface="+mn-lt"/>
                          <a:ea typeface="+mn-ea"/>
                          <a:cs typeface="+mn-cs"/>
                        </a:rPr>
                        <a:t>​</a:t>
                      </a:r>
                    </a:p>
                    <a:p>
                      <a:pPr rtl="0" fontAlgn="base"/>
                      <a:r>
                        <a:rPr lang="en-GB" sz="800" b="0" i="0" kern="1200" dirty="0">
                          <a:solidFill>
                            <a:schemeClr val="dk1"/>
                          </a:solidFill>
                          <a:effectLst/>
                          <a:latin typeface="+mn-lt"/>
                          <a:ea typeface="+mn-ea"/>
                          <a:cs typeface="+mn-cs"/>
                        </a:rPr>
                        <a:t>​</a:t>
                      </a:r>
                    </a:p>
                    <a:p>
                      <a:pPr rtl="0" fontAlgn="base"/>
                      <a:r>
                        <a:rPr lang="en-GB" sz="800" b="0" i="0" kern="1200" dirty="0">
                          <a:solidFill>
                            <a:schemeClr val="dk1"/>
                          </a:solidFill>
                          <a:effectLst/>
                          <a:latin typeface="+mn-lt"/>
                          <a:ea typeface="+mn-ea"/>
                          <a:cs typeface="+mn-cs"/>
                        </a:rPr>
                        <a:t>School improvement processes and documentation that demonstrates a clear understanding of the impact on outcomes for pupils.</a:t>
                      </a:r>
                      <a:r>
                        <a:rPr lang="en-US" sz="800" b="0" i="0" kern="1200" dirty="0">
                          <a:solidFill>
                            <a:schemeClr val="dk1"/>
                          </a:solidFill>
                          <a:effectLst/>
                          <a:latin typeface="+mn-lt"/>
                          <a:ea typeface="+mn-ea"/>
                          <a:cs typeface="+mn-cs"/>
                        </a:rPr>
                        <a:t>​</a:t>
                      </a:r>
                    </a:p>
                    <a:p>
                      <a:pPr rtl="0" fontAlgn="base"/>
                      <a:r>
                        <a:rPr lang="en-GB" sz="800" b="0" i="0" kern="1200" dirty="0">
                          <a:solidFill>
                            <a:schemeClr val="dk1"/>
                          </a:solidFill>
                          <a:effectLst/>
                          <a:latin typeface="+mn-lt"/>
                          <a:ea typeface="+mn-ea"/>
                          <a:cs typeface="+mn-cs"/>
                        </a:rPr>
                        <a:t>​</a:t>
                      </a:r>
                    </a:p>
                    <a:p>
                      <a:pPr rtl="0" fontAlgn="base"/>
                      <a:r>
                        <a:rPr lang="en-GB" sz="800" b="0" i="0" kern="1200" dirty="0">
                          <a:solidFill>
                            <a:schemeClr val="dk1"/>
                          </a:solidFill>
                          <a:effectLst/>
                          <a:latin typeface="+mn-lt"/>
                          <a:ea typeface="+mn-ea"/>
                          <a:cs typeface="+mn-cs"/>
                        </a:rPr>
                        <a:t>School improvement priorities based on a rationale in response to self-evaluation focussing on the impact on pupil outcomes.</a:t>
                      </a:r>
                      <a:endParaRPr lang="en-US" sz="800" b="0" i="0" kern="1200" dirty="0">
                        <a:solidFill>
                          <a:schemeClr val="dk1"/>
                        </a:solidFill>
                        <a:effectLst/>
                        <a:latin typeface="+mn-lt"/>
                        <a:ea typeface="+mn-ea"/>
                        <a:cs typeface="+mn-cs"/>
                      </a:endParaRPr>
                    </a:p>
                  </a:txBody>
                  <a:tcPr/>
                </a:tc>
                <a:extLst>
                  <a:ext uri="{0D108BD9-81ED-4DB2-BD59-A6C34878D82A}">
                    <a16:rowId xmlns:a16="http://schemas.microsoft.com/office/drawing/2014/main" val="4013992859"/>
                  </a:ext>
                </a:extLst>
              </a:tr>
              <a:tr h="233669">
                <a:tc gridSpan="2">
                  <a:txBody>
                    <a:bodyPr/>
                    <a:lstStyle/>
                    <a:p>
                      <a:pPr fontAlgn="t"/>
                      <a:r>
                        <a:rPr lang="en-GB" sz="800" b="1" i="0" dirty="0">
                          <a:effectLst/>
                          <a:latin typeface="Segoe UI" panose="020B0502040204020203" pitchFamily="34" charset="0"/>
                        </a:rPr>
                        <a:t>Actual Outcome</a:t>
                      </a:r>
                    </a:p>
                    <a:p>
                      <a:pPr fontAlgn="t"/>
                      <a:r>
                        <a:rPr lang="en-GB" sz="800" b="0" i="0" dirty="0">
                          <a:effectLst/>
                          <a:latin typeface="Segoe UI" panose="020B0502040204020203" pitchFamily="34" charset="0"/>
                        </a:rPr>
                        <a:t>The development of self-evaluation and monitoring processes has strengthened leadership capacity across the school. </a:t>
                      </a:r>
                      <a:r>
                        <a:rPr lang="en-GB" sz="800" b="1" i="0" dirty="0">
                          <a:effectLst/>
                          <a:latin typeface="Segoe UI" panose="020B0502040204020203" pitchFamily="34" charset="0"/>
                        </a:rPr>
                        <a:t>All </a:t>
                      </a:r>
                      <a:r>
                        <a:rPr lang="en-GB" sz="800" b="1" i="0" dirty="0" err="1">
                          <a:effectLst/>
                          <a:latin typeface="Segoe UI" panose="020B0502040204020203" pitchFamily="34" charset="0"/>
                        </a:rPr>
                        <a:t>AoLE</a:t>
                      </a:r>
                      <a:r>
                        <a:rPr lang="en-GB" sz="800" b="1" i="0" dirty="0">
                          <a:effectLst/>
                          <a:latin typeface="Segoe UI" panose="020B0502040204020203" pitchFamily="34" charset="0"/>
                        </a:rPr>
                        <a:t> Leads (100%)</a:t>
                      </a:r>
                      <a:r>
                        <a:rPr lang="en-GB" sz="800" b="0" i="0" dirty="0">
                          <a:effectLst/>
                          <a:latin typeface="Segoe UI" panose="020B0502040204020203" pitchFamily="34" charset="0"/>
                        </a:rPr>
                        <a:t> have engaged in professional learning and undertaken effective monitoring activities, leading to more accurate evaluation of pupil progress and provision. As a result, </a:t>
                      </a:r>
                      <a:r>
                        <a:rPr lang="en-GB" sz="800" b="1" i="0" dirty="0">
                          <a:effectLst/>
                          <a:latin typeface="Segoe UI" panose="020B0502040204020203" pitchFamily="34" charset="0"/>
                        </a:rPr>
                        <a:t>most pupils (85–90%)</a:t>
                      </a:r>
                      <a:r>
                        <a:rPr lang="en-GB" sz="800" b="0" i="0" dirty="0">
                          <a:effectLst/>
                          <a:latin typeface="Segoe UI" panose="020B0502040204020203" pitchFamily="34" charset="0"/>
                        </a:rPr>
                        <a:t> are making good progress in developing their knowledge and skills, while identified areas for improvement are being addressed through informed planning and targeted actions. This is contributing positively to continuous school improvement with a focus on the impact on learner outcomes.</a:t>
                      </a:r>
                    </a:p>
                  </a:txBody>
                  <a:tcPr/>
                </a:tc>
                <a:tc hMerge="1">
                  <a:txBody>
                    <a:bodyPr/>
                    <a:lstStyle/>
                    <a:p>
                      <a:endParaRPr lang="en-GB" dirty="0"/>
                    </a:p>
                  </a:txBody>
                  <a:tcPr/>
                </a:tc>
                <a:extLst>
                  <a:ext uri="{0D108BD9-81ED-4DB2-BD59-A6C34878D82A}">
                    <a16:rowId xmlns:a16="http://schemas.microsoft.com/office/drawing/2014/main" val="2772098195"/>
                  </a:ext>
                </a:extLst>
              </a:tr>
              <a:tr h="316483">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GB" sz="800" dirty="0"/>
                        <a:t>Sub-priority</a:t>
                      </a:r>
                    </a:p>
                  </a:txBody>
                  <a:tcPr/>
                </a:tc>
                <a:tc>
                  <a:txBody>
                    <a:bodyPr/>
                    <a:lstStyle/>
                    <a:p>
                      <a:r>
                        <a:rPr lang="en-GB" sz="700" dirty="0"/>
                        <a:t>Expected outcome</a:t>
                      </a:r>
                    </a:p>
                  </a:txBody>
                  <a:tcPr/>
                </a:tc>
                <a:extLst>
                  <a:ext uri="{0D108BD9-81ED-4DB2-BD59-A6C34878D82A}">
                    <a16:rowId xmlns:a16="http://schemas.microsoft.com/office/drawing/2014/main" val="2160281318"/>
                  </a:ext>
                </a:extLst>
              </a:tr>
              <a:tr h="316483">
                <a:tc>
                  <a:txBody>
                    <a:bodyPr/>
                    <a:lstStyle/>
                    <a:p>
                      <a:r>
                        <a:rPr lang="en-GB" sz="800" b="0" i="0" kern="1200" dirty="0">
                          <a:solidFill>
                            <a:schemeClr val="dk1"/>
                          </a:solidFill>
                          <a:effectLst/>
                          <a:latin typeface="+mn-lt"/>
                          <a:ea typeface="+mn-ea"/>
                          <a:cs typeface="+mn-cs"/>
                        </a:rPr>
                        <a:t>c) Continue to foster professional development and action research that impacts on pupil performance.</a:t>
                      </a:r>
                      <a:endParaRPr lang="en-GB" sz="800" b="0" kern="1200" dirty="0">
                        <a:solidFill>
                          <a:schemeClr val="dk1"/>
                        </a:solidFill>
                        <a:effectLst/>
                        <a:latin typeface="+mn-lt"/>
                        <a:ea typeface="+mn-ea"/>
                        <a:cs typeface="+mn-cs"/>
                      </a:endParaRPr>
                    </a:p>
                  </a:txBody>
                  <a:tcPr/>
                </a:tc>
                <a:tc>
                  <a:txBody>
                    <a:bodyPr/>
                    <a:lstStyle/>
                    <a:p>
                      <a:r>
                        <a:rPr lang="en-GB" sz="800" b="0" i="0" kern="1200" dirty="0">
                          <a:solidFill>
                            <a:schemeClr val="dk1"/>
                          </a:solidFill>
                          <a:effectLst/>
                          <a:latin typeface="+mn-lt"/>
                          <a:ea typeface="+mn-ea"/>
                          <a:cs typeface="+mn-cs"/>
                        </a:rPr>
                        <a:t>Staff self-reflective and ensuring their professional learning is impacting on pupil progress. Professional development linked to school development plan targets, therefore impacting on pupil performance. </a:t>
                      </a:r>
                      <a:endParaRPr lang="en-GB" sz="800" kern="1200" dirty="0">
                        <a:solidFill>
                          <a:schemeClr val="dk1"/>
                        </a:solidFill>
                        <a:effectLst/>
                        <a:latin typeface="+mn-lt"/>
                        <a:ea typeface="+mn-ea"/>
                        <a:cs typeface="+mn-cs"/>
                      </a:endParaRPr>
                    </a:p>
                  </a:txBody>
                  <a:tcPr/>
                </a:tc>
                <a:extLst>
                  <a:ext uri="{0D108BD9-81ED-4DB2-BD59-A6C34878D82A}">
                    <a16:rowId xmlns:a16="http://schemas.microsoft.com/office/drawing/2014/main" val="3864195476"/>
                  </a:ext>
                </a:extLst>
              </a:tr>
              <a:tr h="316483">
                <a:tc gridSpan="2">
                  <a:txBody>
                    <a:bodyPr/>
                    <a:lstStyle/>
                    <a:p>
                      <a:r>
                        <a:rPr lang="en-GB" sz="700" dirty="0"/>
                        <a:t>Actual Outcome</a:t>
                      </a:r>
                    </a:p>
                  </a:txBody>
                  <a:tcPr/>
                </a:tc>
                <a:tc hMerge="1">
                  <a:txBody>
                    <a:bodyPr/>
                    <a:lstStyle/>
                    <a:p>
                      <a:endParaRPr lang="en-GB" dirty="0"/>
                    </a:p>
                  </a:txBody>
                  <a:tcPr/>
                </a:tc>
                <a:extLst>
                  <a:ext uri="{0D108BD9-81ED-4DB2-BD59-A6C34878D82A}">
                    <a16:rowId xmlns:a16="http://schemas.microsoft.com/office/drawing/2014/main" val="2765852267"/>
                  </a:ext>
                </a:extLst>
              </a:tr>
              <a:tr h="316483">
                <a:tc gridSpan="2">
                  <a:txBody>
                    <a:bodyPr/>
                    <a:lstStyle/>
                    <a:p>
                      <a:pPr fontAlgn="t"/>
                      <a:r>
                        <a:rPr lang="en-GB" sz="800" b="0" i="0" dirty="0">
                          <a:effectLst/>
                          <a:latin typeface="+mn-lt"/>
                        </a:rPr>
                        <a:t>The school's professional learning culture continues to be a significant strength. </a:t>
                      </a:r>
                      <a:r>
                        <a:rPr lang="en-GB" sz="800" b="1" i="0" dirty="0">
                          <a:effectLst/>
                          <a:latin typeface="+mn-lt"/>
                        </a:rPr>
                        <a:t>All staff (100%)</a:t>
                      </a:r>
                      <a:r>
                        <a:rPr lang="en-GB" sz="800" b="0" i="0" dirty="0">
                          <a:effectLst/>
                          <a:latin typeface="+mn-lt"/>
                        </a:rPr>
                        <a:t> actively engaged in professional development, enquiry-based learning and reflective practice aligned to whole-school priorities. Estyn recognised the positive impact of this approach, noting that professional learning encourages staff to update and improve their practice through research-informed strategies. As a result, </a:t>
                      </a:r>
                      <a:r>
                        <a:rPr lang="en-GB" sz="800" b="1" i="0" dirty="0">
                          <a:effectLst/>
                          <a:latin typeface="+mn-lt"/>
                        </a:rPr>
                        <a:t>most pupils (85–90%)</a:t>
                      </a:r>
                      <a:r>
                        <a:rPr lang="en-GB" sz="800" b="0" i="0" dirty="0">
                          <a:effectLst/>
                          <a:latin typeface="+mn-lt"/>
                        </a:rPr>
                        <a:t> have benefited from enhanced learning experiences, improved engagement and increased opportunities to take ownership of their learning. The effective use of action research and pupil voice has further strengthened self-evaluation processes and is feeding into a continued focus on improving outcomes for all learners.</a:t>
                      </a:r>
                    </a:p>
                  </a:txBody>
                  <a:tcPr/>
                </a:tc>
                <a:tc hMerge="1">
                  <a:txBody>
                    <a:bodyPr/>
                    <a:lstStyle/>
                    <a:p>
                      <a:pPr fontAlgn="t"/>
                      <a:endParaRPr lang="en-GB" b="0" i="0" dirty="0">
                        <a:effectLst/>
                        <a:latin typeface="Segoe UI" panose="020B0502040204020203" pitchFamily="34" charset="0"/>
                      </a:endParaRPr>
                    </a:p>
                  </a:txBody>
                  <a:tcPr/>
                </a:tc>
                <a:extLst>
                  <a:ext uri="{0D108BD9-81ED-4DB2-BD59-A6C34878D82A}">
                    <a16:rowId xmlns:a16="http://schemas.microsoft.com/office/drawing/2014/main" val="1057942321"/>
                  </a:ext>
                </a:extLst>
              </a:tr>
            </a:tbl>
          </a:graphicData>
        </a:graphic>
      </p:graphicFrame>
      <p:pic>
        <p:nvPicPr>
          <p:cNvPr id="6" name="Graphic 5" descr="House with solid fill">
            <a:hlinkClick r:id="" action="ppaction://noaction"/>
            <a:extLst>
              <a:ext uri="{FF2B5EF4-FFF2-40B4-BE49-F238E27FC236}">
                <a16:creationId xmlns:a16="http://schemas.microsoft.com/office/drawing/2014/main" id="{9BAF647B-7AAF-4EDE-8E9D-1028AE3CB9A5}"/>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10211921" y="399988"/>
            <a:ext cx="609600" cy="543996"/>
          </a:xfrm>
          <a:prstGeom prst="rect">
            <a:avLst/>
          </a:prstGeom>
        </p:spPr>
      </p:pic>
    </p:spTree>
    <p:extLst>
      <p:ext uri="{BB962C8B-B14F-4D97-AF65-F5344CB8AC3E}">
        <p14:creationId xmlns:p14="http://schemas.microsoft.com/office/powerpoint/2010/main" val="1260882238"/>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0DC859-B964-4D33-8B1B-CF3F2C9ECC0B}"/>
              </a:ext>
            </a:extLst>
          </p:cNvPr>
          <p:cNvSpPr>
            <a:spLocks noGrp="1"/>
          </p:cNvSpPr>
          <p:nvPr>
            <p:ph type="title"/>
          </p:nvPr>
        </p:nvSpPr>
        <p:spPr>
          <a:xfrm>
            <a:off x="457200" y="152400"/>
            <a:ext cx="9906000" cy="1068324"/>
          </a:xfrm>
        </p:spPr>
        <p:txBody>
          <a:bodyPr>
            <a:normAutofit fontScale="90000"/>
          </a:bodyPr>
          <a:lstStyle/>
          <a:p>
            <a:pPr>
              <a:lnSpc>
                <a:spcPct val="107000"/>
              </a:lnSpc>
              <a:spcAft>
                <a:spcPts val="800"/>
              </a:spcAft>
              <a:tabLst>
                <a:tab pos="4000500" algn="l"/>
              </a:tabLst>
            </a:pPr>
            <a:r>
              <a:rPr lang="en-US" sz="1300" b="1" u="sng" dirty="0">
                <a:solidFill>
                  <a:srgbClr val="000000"/>
                </a:solidFill>
                <a:effectLst/>
                <a:uFill>
                  <a:solidFill>
                    <a:srgbClr val="000000"/>
                  </a:solidFill>
                </a:uFill>
                <a:latin typeface="Calibri"/>
                <a:ea typeface="Calibri"/>
                <a:cs typeface="Times New Roman"/>
                <a:hlinkClick r:id="rId2"/>
              </a:rPr>
              <a:t>Review of previous year’s priorities</a:t>
            </a:r>
            <a:r>
              <a:rPr lang="en-US" sz="1300" b="1" u="sng">
                <a:solidFill>
                  <a:srgbClr val="000000"/>
                </a:solidFill>
                <a:effectLst/>
                <a:uFill>
                  <a:solidFill>
                    <a:srgbClr val="000000"/>
                  </a:solidFill>
                </a:uFill>
                <a:latin typeface="Calibri"/>
                <a:ea typeface="Calibri"/>
                <a:cs typeface="Times New Roman"/>
              </a:rPr>
              <a:t> </a:t>
            </a:r>
            <a:r>
              <a:rPr lang="en-US" sz="1300" b="1" u="sng">
                <a:solidFill>
                  <a:srgbClr val="000000"/>
                </a:solidFill>
                <a:uFill>
                  <a:solidFill>
                    <a:srgbClr val="000000"/>
                  </a:solidFill>
                </a:uFill>
                <a:latin typeface="Calibri"/>
                <a:ea typeface="Calibri"/>
                <a:cs typeface="Times New Roman"/>
              </a:rPr>
              <a:t>2025-26</a:t>
            </a:r>
            <a:br>
              <a:rPr lang="en-GB" sz="1300" dirty="0">
                <a:effectLst/>
                <a:uFill>
                  <a:solidFill>
                    <a:srgbClr val="000000"/>
                  </a:solidFill>
                </a:uFill>
                <a:latin typeface="Calibri" panose="020F0502020204030204" pitchFamily="34" charset="0"/>
                <a:ea typeface="Calibri" panose="020F0502020204030204" pitchFamily="34" charset="0"/>
              </a:rPr>
            </a:br>
            <a:r>
              <a:rPr lang="en-GB" sz="900" i="1">
                <a:solidFill>
                  <a:srgbClr val="000000"/>
                </a:solidFill>
                <a:effectLst/>
                <a:uFill>
                  <a:solidFill>
                    <a:srgbClr val="000000"/>
                  </a:solidFill>
                </a:uFill>
                <a:latin typeface="Calibri"/>
                <a:ea typeface="Calibri"/>
                <a:cs typeface="Calibri"/>
              </a:rPr>
              <a:t>On reviewing school improvement targ</a:t>
            </a:r>
            <a:r>
              <a:rPr lang="en-GB" sz="900" i="1" err="1">
                <a:solidFill>
                  <a:srgbClr val="000000"/>
                </a:solidFill>
                <a:effectLst/>
                <a:uFill>
                  <a:solidFill>
                    <a:srgbClr val="000000"/>
                  </a:solidFill>
                </a:uFill>
                <a:latin typeface="Calibri"/>
                <a:ea typeface="Calibri"/>
                <a:cs typeface="Calibri"/>
              </a:rPr>
              <a:t>ets</a:t>
            </a:r>
            <a:r>
              <a:rPr lang="en-GB" sz="900" i="1" dirty="0">
                <a:solidFill>
                  <a:srgbClr val="000000"/>
                </a:solidFill>
                <a:effectLst/>
                <a:uFill>
                  <a:solidFill>
                    <a:srgbClr val="000000"/>
                  </a:solidFill>
                </a:uFill>
                <a:latin typeface="Calibri"/>
                <a:ea typeface="Calibri"/>
                <a:cs typeface="Calibri"/>
              </a:rPr>
              <a:t>, the school has evaluated its performance through asking 2 questions:-</a:t>
            </a:r>
            <a:br>
              <a:rPr lang="en-GB" sz="900" dirty="0">
                <a:effectLst/>
                <a:uFill>
                  <a:solidFill>
                    <a:srgbClr val="000000"/>
                  </a:solidFill>
                </a:uFill>
                <a:latin typeface="Calibri" panose="020F0502020204030204" pitchFamily="34" charset="0"/>
                <a:ea typeface="Calibri" panose="020F0502020204030204" pitchFamily="34" charset="0"/>
              </a:rPr>
            </a:br>
            <a:r>
              <a:rPr lang="en-GB" sz="900" i="1" dirty="0">
                <a:solidFill>
                  <a:srgbClr val="000000"/>
                </a:solidFill>
                <a:effectLst/>
                <a:uFill>
                  <a:solidFill>
                    <a:srgbClr val="000000"/>
                  </a:solidFill>
                </a:uFill>
                <a:latin typeface="Calibri"/>
                <a:ea typeface="Calibri"/>
                <a:cs typeface="Calibri"/>
              </a:rPr>
              <a:t> </a:t>
            </a:r>
            <a:br>
              <a:rPr lang="en-GB" sz="900" dirty="0">
                <a:effectLst/>
                <a:uFill>
                  <a:solidFill>
                    <a:srgbClr val="000000"/>
                  </a:solidFill>
                </a:uFill>
                <a:latin typeface="Calibri" panose="020F0502020204030204" pitchFamily="34" charset="0"/>
                <a:ea typeface="Calibri" panose="020F0502020204030204" pitchFamily="34" charset="0"/>
              </a:rPr>
            </a:br>
            <a:r>
              <a:rPr lang="en-GB" sz="900" i="1" dirty="0">
                <a:solidFill>
                  <a:srgbClr val="000000"/>
                </a:solidFill>
                <a:effectLst/>
                <a:uFill>
                  <a:solidFill>
                    <a:srgbClr val="000000"/>
                  </a:solidFill>
                </a:uFill>
                <a:latin typeface="Calibri"/>
                <a:ea typeface="Calibri"/>
                <a:cs typeface="Calibri"/>
              </a:rPr>
              <a:t>Are pupils progressing in the ways described in the principles of progression, supporting them to develop towards the four purposes?</a:t>
            </a:r>
            <a:br>
              <a:rPr lang="en-GB" sz="900" dirty="0">
                <a:effectLst/>
                <a:uFill>
                  <a:solidFill>
                    <a:srgbClr val="000000"/>
                  </a:solidFill>
                </a:uFill>
                <a:latin typeface="Calibri" panose="020F0502020204030204" pitchFamily="34" charset="0"/>
                <a:ea typeface="Calibri" panose="020F0502020204030204" pitchFamily="34" charset="0"/>
              </a:rPr>
            </a:br>
            <a:r>
              <a:rPr lang="en-GB" sz="900" i="1" dirty="0">
                <a:solidFill>
                  <a:srgbClr val="000000"/>
                </a:solidFill>
                <a:effectLst/>
                <a:uFill>
                  <a:solidFill>
                    <a:srgbClr val="000000"/>
                  </a:solidFill>
                </a:uFill>
                <a:latin typeface="Calibri"/>
                <a:ea typeface="Calibri"/>
                <a:cs typeface="Calibri"/>
              </a:rPr>
              <a:t>Is the pace of pupils’ progress in line with the expectations of teachers and the curriculum?</a:t>
            </a:r>
            <a:br>
              <a:rPr lang="en-GB" sz="900" dirty="0">
                <a:effectLst/>
                <a:uFill>
                  <a:solidFill>
                    <a:srgbClr val="000000"/>
                  </a:solidFill>
                </a:uFill>
                <a:latin typeface="Calibri" panose="020F0502020204030204" pitchFamily="34" charset="0"/>
                <a:ea typeface="Calibri" panose="020F0502020204030204" pitchFamily="34" charset="0"/>
              </a:rPr>
            </a:br>
            <a:r>
              <a:rPr lang="en-GB" sz="900" i="1" dirty="0">
                <a:solidFill>
                  <a:srgbClr val="000000"/>
                </a:solidFill>
                <a:effectLst/>
                <a:uFill>
                  <a:solidFill>
                    <a:srgbClr val="000000"/>
                  </a:solidFill>
                </a:uFill>
                <a:latin typeface="Calibri"/>
                <a:ea typeface="Calibri"/>
                <a:cs typeface="Calibri"/>
              </a:rPr>
              <a:t> </a:t>
            </a:r>
            <a:br>
              <a:rPr lang="en-GB" sz="900" dirty="0">
                <a:effectLst/>
                <a:uFill>
                  <a:solidFill>
                    <a:srgbClr val="000000"/>
                  </a:solidFill>
                </a:uFill>
                <a:latin typeface="Calibri" panose="020F0502020204030204" pitchFamily="34" charset="0"/>
                <a:ea typeface="Calibri" panose="020F0502020204030204" pitchFamily="34" charset="0"/>
              </a:rPr>
            </a:br>
            <a:r>
              <a:rPr lang="en-GB" sz="900" i="1" dirty="0">
                <a:solidFill>
                  <a:srgbClr val="000000"/>
                </a:solidFill>
                <a:effectLst/>
                <a:uFill>
                  <a:solidFill>
                    <a:srgbClr val="000000"/>
                  </a:solidFill>
                </a:uFill>
                <a:latin typeface="Calibri"/>
                <a:ea typeface="Calibri"/>
                <a:cs typeface="Calibri"/>
              </a:rPr>
              <a:t>Answers to this have supported the development of lines of enquiry of subsequent self-evaluation and improvement. </a:t>
            </a:r>
            <a:r>
              <a:rPr lang="en-GB" sz="900" i="1" dirty="0">
                <a:solidFill>
                  <a:srgbClr val="CC00CC"/>
                </a:solidFill>
                <a:effectLst/>
                <a:uFill>
                  <a:solidFill>
                    <a:srgbClr val="000000"/>
                  </a:solidFill>
                </a:uFill>
                <a:latin typeface="Calibri"/>
                <a:ea typeface="Calibri"/>
                <a:cs typeface="Calibri"/>
              </a:rPr>
              <a:t> </a:t>
            </a:r>
            <a:br>
              <a:rPr lang="en-GB" sz="1800" dirty="0">
                <a:effectLst/>
                <a:uFill>
                  <a:solidFill>
                    <a:srgbClr val="000000"/>
                  </a:solidFill>
                </a:uFill>
                <a:latin typeface="Calibri" panose="020F0502020204030204" pitchFamily="34" charset="0"/>
                <a:ea typeface="Calibri" panose="020F0502020204030204" pitchFamily="34" charset="0"/>
              </a:rPr>
            </a:br>
            <a:endParaRPr lang="en-GB" dirty="0"/>
          </a:p>
        </p:txBody>
      </p:sp>
      <p:pic>
        <p:nvPicPr>
          <p:cNvPr id="7" name="Picture Placeholder 6">
            <a:extLst>
              <a:ext uri="{FF2B5EF4-FFF2-40B4-BE49-F238E27FC236}">
                <a16:creationId xmlns:a16="http://schemas.microsoft.com/office/drawing/2014/main" id="{9CD34879-8A4D-4D61-AD48-699E03B8C27A}"/>
              </a:ext>
            </a:extLst>
          </p:cNvPr>
          <p:cNvPicPr>
            <a:picLocks noGrp="1" noChangeAspect="1"/>
          </p:cNvPicPr>
          <p:nvPr>
            <p:ph type="pic" sz="quarter" idx="15"/>
          </p:nvPr>
        </p:nvPicPr>
        <p:blipFill>
          <a:blip r:embed="rId3">
            <a:extLst>
              <a:ext uri="{28A0092B-C50C-407E-A947-70E740481C1C}">
                <a14:useLocalDpi xmlns:a14="http://schemas.microsoft.com/office/drawing/2010/main" val="0"/>
              </a:ext>
            </a:extLst>
          </a:blip>
          <a:srcRect t="6188" b="6188"/>
          <a:stretch>
            <a:fillRect/>
          </a:stretch>
        </p:blipFill>
        <p:spPr>
          <a:xfrm>
            <a:off x="11125200" y="9525"/>
            <a:ext cx="1049338" cy="904875"/>
          </a:xfrm>
        </p:spPr>
      </p:pic>
      <p:graphicFrame>
        <p:nvGraphicFramePr>
          <p:cNvPr id="5" name="Table 5">
            <a:extLst>
              <a:ext uri="{FF2B5EF4-FFF2-40B4-BE49-F238E27FC236}">
                <a16:creationId xmlns:a16="http://schemas.microsoft.com/office/drawing/2014/main" id="{0A814D3F-B21A-4539-B573-BBE88A526888}"/>
              </a:ext>
            </a:extLst>
          </p:cNvPr>
          <p:cNvGraphicFramePr>
            <a:graphicFrameLocks noGrp="1"/>
          </p:cNvGraphicFramePr>
          <p:nvPr>
            <p:extLst>
              <p:ext uri="{D42A27DB-BD31-4B8C-83A1-F6EECF244321}">
                <p14:modId xmlns:p14="http://schemas.microsoft.com/office/powerpoint/2010/main" val="1425656781"/>
              </p:ext>
            </p:extLst>
          </p:nvPr>
        </p:nvGraphicFramePr>
        <p:xfrm>
          <a:off x="342900" y="1456630"/>
          <a:ext cx="11506200" cy="3839398"/>
        </p:xfrm>
        <a:graphic>
          <a:graphicData uri="http://schemas.openxmlformats.org/drawingml/2006/table">
            <a:tbl>
              <a:tblPr firstRow="1" bandRow="1">
                <a:tableStyleId>{5C22544A-7EE6-4342-B048-85BDC9FD1C3A}</a:tableStyleId>
              </a:tblPr>
              <a:tblGrid>
                <a:gridCol w="4832000">
                  <a:extLst>
                    <a:ext uri="{9D8B030D-6E8A-4147-A177-3AD203B41FA5}">
                      <a16:colId xmlns:a16="http://schemas.microsoft.com/office/drawing/2014/main" val="985897365"/>
                    </a:ext>
                  </a:extLst>
                </a:gridCol>
                <a:gridCol w="6674200">
                  <a:extLst>
                    <a:ext uri="{9D8B030D-6E8A-4147-A177-3AD203B41FA5}">
                      <a16:colId xmlns:a16="http://schemas.microsoft.com/office/drawing/2014/main" val="1287163304"/>
                    </a:ext>
                  </a:extLst>
                </a:gridCol>
              </a:tblGrid>
              <a:tr h="219780">
                <a:tc gridSpan="2">
                  <a:txBody>
                    <a:bodyPr/>
                    <a:lstStyle/>
                    <a:p>
                      <a:r>
                        <a:rPr lang="en-GB" sz="700" dirty="0"/>
                        <a:t>Priority</a:t>
                      </a:r>
                    </a:p>
                  </a:txBody>
                  <a:tcPr/>
                </a:tc>
                <a:tc hMerge="1">
                  <a:txBody>
                    <a:bodyPr/>
                    <a:lstStyle/>
                    <a:p>
                      <a:endParaRPr lang="en-GB" dirty="0"/>
                    </a:p>
                  </a:txBody>
                  <a:tcPr/>
                </a:tc>
                <a:extLst>
                  <a:ext uri="{0D108BD9-81ED-4DB2-BD59-A6C34878D82A}">
                    <a16:rowId xmlns:a16="http://schemas.microsoft.com/office/drawing/2014/main" val="846683900"/>
                  </a:ext>
                </a:extLst>
              </a:tr>
              <a:tr h="219780">
                <a:tc gridSpan="2">
                  <a:txBody>
                    <a:bodyPr/>
                    <a:lstStyle/>
                    <a:p>
                      <a:pPr rtl="0" fontAlgn="base"/>
                      <a:r>
                        <a:rPr lang="en-GB" sz="700" b="1" i="0" kern="1200" dirty="0">
                          <a:solidFill>
                            <a:schemeClr val="dk1"/>
                          </a:solidFill>
                          <a:effectLst/>
                          <a:latin typeface="+mn-lt"/>
                          <a:ea typeface="+mn-ea"/>
                          <a:cs typeface="+mn-cs"/>
                        </a:rPr>
                        <a:t>PRIORITY 4:</a:t>
                      </a:r>
                      <a:r>
                        <a:rPr lang="en-US" sz="700" b="1" i="0" kern="1200" dirty="0">
                          <a:solidFill>
                            <a:schemeClr val="dk1"/>
                          </a:solidFill>
                          <a:effectLst/>
                          <a:latin typeface="+mn-lt"/>
                          <a:ea typeface="+mn-ea"/>
                          <a:cs typeface="+mn-cs"/>
                        </a:rPr>
                        <a:t>​</a:t>
                      </a:r>
                    </a:p>
                    <a:p>
                      <a:pPr rtl="0" fontAlgn="base"/>
                      <a:r>
                        <a:rPr lang="en-GB" sz="700" b="1" i="0" kern="1200" dirty="0">
                          <a:solidFill>
                            <a:schemeClr val="dk1"/>
                          </a:solidFill>
                          <a:effectLst/>
                          <a:latin typeface="+mn-lt"/>
                          <a:ea typeface="+mn-ea"/>
                          <a:cs typeface="+mn-cs"/>
                        </a:rPr>
                        <a:t>To continue to ensure leadership and professional learning impact on standards and learner outcomes across the school.</a:t>
                      </a:r>
                      <a:endParaRPr lang="en-US" sz="700" b="1" i="0" kern="1200" dirty="0">
                        <a:solidFill>
                          <a:schemeClr val="dk1"/>
                        </a:solidFill>
                        <a:effectLst/>
                        <a:latin typeface="+mn-lt"/>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lang="en-GB" sz="600" kern="1200" dirty="0">
                        <a:solidFill>
                          <a:schemeClr val="dk1"/>
                        </a:solidFill>
                        <a:effectLst/>
                        <a:latin typeface="+mn-lt"/>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lang="en-GB" sz="700" b="1" kern="1200" dirty="0">
                        <a:solidFill>
                          <a:schemeClr val="dk1"/>
                        </a:solidFill>
                        <a:effectLst/>
                        <a:latin typeface="+mn-lt"/>
                        <a:ea typeface="+mn-ea"/>
                        <a:cs typeface="+mn-cs"/>
                      </a:endParaRPr>
                    </a:p>
                  </a:txBody>
                  <a:tcPr/>
                </a:tc>
                <a:tc hMerge="1">
                  <a:txBody>
                    <a:bodyPr/>
                    <a:lstStyle/>
                    <a:p>
                      <a:endParaRPr lang="en-GB"/>
                    </a:p>
                  </a:txBody>
                  <a:tcPr/>
                </a:tc>
                <a:extLst>
                  <a:ext uri="{0D108BD9-81ED-4DB2-BD59-A6C34878D82A}">
                    <a16:rowId xmlns:a16="http://schemas.microsoft.com/office/drawing/2014/main" val="786658133"/>
                  </a:ext>
                </a:extLst>
              </a:tr>
              <a:tr h="219780">
                <a:tc>
                  <a:txBody>
                    <a:bodyPr/>
                    <a:lstStyle/>
                    <a:p>
                      <a:r>
                        <a:rPr lang="en-GB" sz="700" dirty="0"/>
                        <a:t>Sub-priority</a:t>
                      </a:r>
                    </a:p>
                  </a:txBody>
                  <a:tcPr/>
                </a:tc>
                <a:tc>
                  <a:txBody>
                    <a:bodyPr/>
                    <a:lstStyle/>
                    <a:p>
                      <a:r>
                        <a:rPr lang="en-GB" sz="700" dirty="0"/>
                        <a:t>Expected outcome</a:t>
                      </a:r>
                    </a:p>
                  </a:txBody>
                  <a:tcPr/>
                </a:tc>
                <a:extLst>
                  <a:ext uri="{0D108BD9-81ED-4DB2-BD59-A6C34878D82A}">
                    <a16:rowId xmlns:a16="http://schemas.microsoft.com/office/drawing/2014/main" val="2743094206"/>
                  </a:ext>
                </a:extLst>
              </a:tr>
              <a:tr h="0">
                <a:tc>
                  <a:txBody>
                    <a:bodyPr/>
                    <a:lstStyle/>
                    <a:p>
                      <a:r>
                        <a:rPr lang="en-GB" sz="800" b="0" i="0" kern="1200" dirty="0">
                          <a:solidFill>
                            <a:schemeClr val="dk1"/>
                          </a:solidFill>
                          <a:effectLst/>
                          <a:latin typeface="+mn-lt"/>
                          <a:ea typeface="+mn-ea"/>
                          <a:cs typeface="+mn-cs"/>
                        </a:rPr>
                        <a:t>d)Continue to develop pupils as leaders and support their involvement in school improvement processes.</a:t>
                      </a:r>
                      <a:endParaRPr lang="en-GB" sz="800" b="0" dirty="0"/>
                    </a:p>
                  </a:txBody>
                  <a:tcPr/>
                </a:tc>
                <a:tc>
                  <a:txBody>
                    <a:bodyPr/>
                    <a:lstStyle/>
                    <a:p>
                      <a:pPr rtl="0" fontAlgn="base"/>
                      <a:r>
                        <a:rPr lang="en-GB" sz="800" b="0" i="0" kern="1200" dirty="0">
                          <a:solidFill>
                            <a:schemeClr val="dk1"/>
                          </a:solidFill>
                          <a:effectLst/>
                          <a:latin typeface="+mn-lt"/>
                          <a:ea typeface="+mn-ea"/>
                          <a:cs typeface="+mn-cs"/>
                        </a:rPr>
                        <a:t>Pupils confident to talk about how they have improved and developed their school and what they like about their school.</a:t>
                      </a:r>
                      <a:r>
                        <a:rPr lang="en-US" sz="800" b="0" i="0" kern="1200" dirty="0">
                          <a:solidFill>
                            <a:schemeClr val="dk1"/>
                          </a:solidFill>
                          <a:effectLst/>
                          <a:latin typeface="+mn-lt"/>
                          <a:ea typeface="+mn-ea"/>
                          <a:cs typeface="+mn-cs"/>
                        </a:rPr>
                        <a:t>​</a:t>
                      </a:r>
                    </a:p>
                    <a:p>
                      <a:pPr rtl="0" fontAlgn="base"/>
                      <a:r>
                        <a:rPr lang="en-GB" sz="800" b="0" i="0" kern="1200" dirty="0">
                          <a:solidFill>
                            <a:schemeClr val="dk1"/>
                          </a:solidFill>
                          <a:effectLst/>
                          <a:latin typeface="+mn-lt"/>
                          <a:ea typeface="+mn-ea"/>
                          <a:cs typeface="+mn-cs"/>
                        </a:rPr>
                        <a:t>Pupils aware of their rights and responsibilities.</a:t>
                      </a:r>
                    </a:p>
                    <a:p>
                      <a:endParaRPr lang="en-GB" sz="700" kern="1200" dirty="0">
                        <a:solidFill>
                          <a:schemeClr val="dk1"/>
                        </a:solidFill>
                        <a:effectLst/>
                        <a:latin typeface="+mn-lt"/>
                        <a:ea typeface="+mn-ea"/>
                        <a:cs typeface="+mn-cs"/>
                      </a:endParaRPr>
                    </a:p>
                  </a:txBody>
                  <a:tcPr/>
                </a:tc>
                <a:extLst>
                  <a:ext uri="{0D108BD9-81ED-4DB2-BD59-A6C34878D82A}">
                    <a16:rowId xmlns:a16="http://schemas.microsoft.com/office/drawing/2014/main" val="478057456"/>
                  </a:ext>
                </a:extLst>
              </a:tr>
              <a:tr h="219780">
                <a:tc gridSpan="2">
                  <a:txBody>
                    <a:bodyPr/>
                    <a:lstStyle/>
                    <a:p>
                      <a:r>
                        <a:rPr lang="en-GB" sz="700" dirty="0"/>
                        <a:t>Actual outcome</a:t>
                      </a:r>
                    </a:p>
                  </a:txBody>
                  <a:tcPr/>
                </a:tc>
                <a:tc hMerge="1">
                  <a:txBody>
                    <a:bodyPr/>
                    <a:lstStyle/>
                    <a:p>
                      <a:endParaRPr lang="en-GB" dirty="0"/>
                    </a:p>
                  </a:txBody>
                  <a:tcPr/>
                </a:tc>
                <a:extLst>
                  <a:ext uri="{0D108BD9-81ED-4DB2-BD59-A6C34878D82A}">
                    <a16:rowId xmlns:a16="http://schemas.microsoft.com/office/drawing/2014/main" val="1499741322"/>
                  </a:ext>
                </a:extLst>
              </a:tr>
              <a:tr h="751829">
                <a:tc gridSpan="2">
                  <a:txBody>
                    <a:bodyPr/>
                    <a:lstStyle/>
                    <a:p>
                      <a:pPr fontAlgn="t"/>
                      <a:r>
                        <a:rPr lang="en-GB" sz="800" b="0" i="0" dirty="0">
                          <a:effectLst/>
                          <a:latin typeface="+mn-lt"/>
                        </a:rPr>
                        <a:t>Pupil leadership is a significant strength across the school. </a:t>
                      </a:r>
                      <a:r>
                        <a:rPr lang="en-GB" sz="800" b="1" i="0" dirty="0">
                          <a:effectLst/>
                          <a:latin typeface="+mn-lt"/>
                        </a:rPr>
                        <a:t>Nearly all pupils (90%)</a:t>
                      </a:r>
                      <a:r>
                        <a:rPr lang="en-GB" sz="800" b="0" i="0" dirty="0">
                          <a:effectLst/>
                          <a:latin typeface="+mn-lt"/>
                        </a:rPr>
                        <a:t> have benefited from opportunities to influence school life, contribute to decision-making and participate in meaningful leadership activities. The work of the School Council, Healthy Schools Committee, Eco Committee and </a:t>
                      </a:r>
                      <a:r>
                        <a:rPr lang="en-GB" sz="800" b="0" i="0" dirty="0" err="1">
                          <a:effectLst/>
                          <a:latin typeface="+mn-lt"/>
                        </a:rPr>
                        <a:t>Criw</a:t>
                      </a:r>
                      <a:r>
                        <a:rPr lang="en-GB" sz="800" b="0" i="0" dirty="0">
                          <a:effectLst/>
                          <a:latin typeface="+mn-lt"/>
                        </a:rPr>
                        <a:t> Cymraeg has resulted in notable successes, including the achievement of the </a:t>
                      </a:r>
                      <a:r>
                        <a:rPr lang="en-GB" sz="800" b="1" i="0" dirty="0">
                          <a:effectLst/>
                          <a:latin typeface="+mn-lt"/>
                        </a:rPr>
                        <a:t>Eco-Schools Platinum Award</a:t>
                      </a:r>
                      <a:r>
                        <a:rPr lang="en-GB" sz="800" b="0" i="0" dirty="0">
                          <a:effectLst/>
                          <a:latin typeface="+mn-lt"/>
                        </a:rPr>
                        <a:t> for the 6</a:t>
                      </a:r>
                      <a:r>
                        <a:rPr lang="en-GB" sz="800" b="0" i="0" baseline="30000" dirty="0">
                          <a:effectLst/>
                          <a:latin typeface="+mn-lt"/>
                        </a:rPr>
                        <a:t>th</a:t>
                      </a:r>
                      <a:r>
                        <a:rPr lang="en-GB" sz="800" b="0" i="0" dirty="0">
                          <a:effectLst/>
                          <a:latin typeface="+mn-lt"/>
                        </a:rPr>
                        <a:t> time and </a:t>
                      </a:r>
                      <a:r>
                        <a:rPr lang="en-GB" sz="800" b="1" i="0" dirty="0">
                          <a:effectLst/>
                          <a:latin typeface="+mn-lt"/>
                        </a:rPr>
                        <a:t>Cymraeg Campus Gold Award</a:t>
                      </a:r>
                      <a:r>
                        <a:rPr lang="en-GB" sz="800" b="0" i="0" dirty="0">
                          <a:effectLst/>
                          <a:latin typeface="+mn-lt"/>
                        </a:rPr>
                        <a:t>. Through these experiences, pupils have developed confidence, leadership, communication and teamwork skills whilst making a positive contribution to the school community and wider society. As a result, pupils are increasingly becoming ethical, informed and active citizens who understand their role in shaping their school and community.</a:t>
                      </a:r>
                    </a:p>
                  </a:txBody>
                  <a:tcPr/>
                </a:tc>
                <a:tc hMerge="1">
                  <a:txBody>
                    <a:bodyPr/>
                    <a:lstStyle/>
                    <a:p>
                      <a:endParaRPr lang="en-GB" dirty="0"/>
                    </a:p>
                  </a:txBody>
                  <a:tcPr/>
                </a:tc>
                <a:extLst>
                  <a:ext uri="{0D108BD9-81ED-4DB2-BD59-A6C34878D82A}">
                    <a16:rowId xmlns:a16="http://schemas.microsoft.com/office/drawing/2014/main" val="3957566864"/>
                  </a:ext>
                </a:extLst>
              </a:tr>
              <a:tr h="228600">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GB" sz="800" dirty="0"/>
                        <a:t>Sub-priority</a:t>
                      </a:r>
                    </a:p>
                  </a:txBody>
                  <a:tcPr/>
                </a:tc>
                <a:tc>
                  <a:txBody>
                    <a:bodyPr/>
                    <a:lstStyle/>
                    <a:p>
                      <a:r>
                        <a:rPr lang="en-GB" sz="700" dirty="0"/>
                        <a:t>Expected outcome</a:t>
                      </a:r>
                    </a:p>
                  </a:txBody>
                  <a:tcPr/>
                </a:tc>
                <a:extLst>
                  <a:ext uri="{0D108BD9-81ED-4DB2-BD59-A6C34878D82A}">
                    <a16:rowId xmlns:a16="http://schemas.microsoft.com/office/drawing/2014/main" val="3249093122"/>
                  </a:ext>
                </a:extLst>
              </a:tr>
              <a:tr h="0">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GB" sz="800" b="0" i="0" kern="1200" dirty="0">
                          <a:solidFill>
                            <a:schemeClr val="dk1"/>
                          </a:solidFill>
                          <a:effectLst/>
                          <a:latin typeface="+mn-lt"/>
                          <a:ea typeface="+mn-ea"/>
                          <a:cs typeface="+mn-cs"/>
                        </a:rPr>
                        <a:t>e)To continue to ensure the monitoring and maintenance of safeguarding and health and safety procedures and processes.</a:t>
                      </a:r>
                      <a:endParaRPr lang="en-GB" sz="800" b="0" kern="1200" dirty="0">
                        <a:solidFill>
                          <a:schemeClr val="dk1"/>
                        </a:solidFill>
                        <a:effectLst/>
                        <a:latin typeface="+mn-lt"/>
                        <a:ea typeface="+mn-ea"/>
                        <a:cs typeface="+mn-cs"/>
                      </a:endParaRPr>
                    </a:p>
                  </a:txBody>
                  <a:tcPr/>
                </a:tc>
                <a:tc>
                  <a:txBody>
                    <a:bodyPr/>
                    <a:lstStyle/>
                    <a:p>
                      <a:pPr rtl="0" fontAlgn="base"/>
                      <a:r>
                        <a:rPr lang="en-GB" sz="800" b="0" i="0" kern="1200" dirty="0">
                          <a:solidFill>
                            <a:schemeClr val="dk1"/>
                          </a:solidFill>
                          <a:effectLst/>
                          <a:latin typeface="+mn-lt"/>
                          <a:ea typeface="+mn-ea"/>
                          <a:cs typeface="+mn-cs"/>
                        </a:rPr>
                        <a:t>A safe environment maintained for pupils, staff and visitors to the building.</a:t>
                      </a:r>
                      <a:r>
                        <a:rPr lang="en-US" sz="800" b="0" i="0" kern="1200" dirty="0">
                          <a:solidFill>
                            <a:schemeClr val="dk1"/>
                          </a:solidFill>
                          <a:effectLst/>
                          <a:latin typeface="+mn-lt"/>
                          <a:ea typeface="+mn-ea"/>
                          <a:cs typeface="+mn-cs"/>
                        </a:rPr>
                        <a:t>​</a:t>
                      </a:r>
                    </a:p>
                    <a:p>
                      <a:pPr rtl="0" fontAlgn="base"/>
                      <a:r>
                        <a:rPr lang="en-GB" sz="800" b="0" i="0" kern="1200" dirty="0">
                          <a:solidFill>
                            <a:schemeClr val="dk1"/>
                          </a:solidFill>
                          <a:effectLst/>
                          <a:latin typeface="+mn-lt"/>
                          <a:ea typeface="+mn-ea"/>
                          <a:cs typeface="+mn-cs"/>
                        </a:rPr>
                        <a:t>Safeguarding and health and safety procedures maintained to a high standard.</a:t>
                      </a:r>
                      <a:endParaRPr lang="en-US" sz="800" b="0" i="0" kern="1200" dirty="0">
                        <a:solidFill>
                          <a:schemeClr val="dk1"/>
                        </a:solidFill>
                        <a:effectLst/>
                        <a:latin typeface="+mn-lt"/>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lang="en-GB" sz="700" kern="1200" dirty="0">
                        <a:solidFill>
                          <a:schemeClr val="dk1"/>
                        </a:solidFill>
                        <a:effectLst/>
                        <a:latin typeface="+mn-lt"/>
                        <a:ea typeface="+mn-ea"/>
                        <a:cs typeface="+mn-cs"/>
                      </a:endParaRPr>
                    </a:p>
                  </a:txBody>
                  <a:tcPr/>
                </a:tc>
                <a:extLst>
                  <a:ext uri="{0D108BD9-81ED-4DB2-BD59-A6C34878D82A}">
                    <a16:rowId xmlns:a16="http://schemas.microsoft.com/office/drawing/2014/main" val="4013992859"/>
                  </a:ext>
                </a:extLst>
              </a:tr>
              <a:tr h="233669">
                <a:tc gridSpan="2">
                  <a:txBody>
                    <a:bodyPr/>
                    <a:lstStyle/>
                    <a:p>
                      <a:r>
                        <a:rPr lang="en-GB" sz="800" dirty="0"/>
                        <a:t>Actual Outcome</a:t>
                      </a:r>
                    </a:p>
                  </a:txBody>
                  <a:tcPr/>
                </a:tc>
                <a:tc hMerge="1">
                  <a:txBody>
                    <a:bodyPr/>
                    <a:lstStyle/>
                    <a:p>
                      <a:endParaRPr lang="en-GB" dirty="0"/>
                    </a:p>
                  </a:txBody>
                  <a:tcPr/>
                </a:tc>
                <a:extLst>
                  <a:ext uri="{0D108BD9-81ED-4DB2-BD59-A6C34878D82A}">
                    <a16:rowId xmlns:a16="http://schemas.microsoft.com/office/drawing/2014/main" val="2772098195"/>
                  </a:ext>
                </a:extLst>
              </a:tr>
              <a:tr h="316483">
                <a:tc gridSpan="2">
                  <a:txBody>
                    <a:bodyPr/>
                    <a:lstStyle/>
                    <a:p>
                      <a:pPr fontAlgn="t"/>
                      <a:r>
                        <a:rPr lang="en-GB" sz="800" b="0" i="0" dirty="0">
                          <a:effectLst/>
                          <a:latin typeface="+mn-lt"/>
                        </a:rPr>
                        <a:t>Safeguarding, health and safety arrangements remain a significant strength of the school. </a:t>
                      </a:r>
                      <a:r>
                        <a:rPr lang="en-GB" sz="800" b="1" i="0" dirty="0">
                          <a:effectLst/>
                          <a:latin typeface="+mn-lt"/>
                        </a:rPr>
                        <a:t>All staff (100%)</a:t>
                      </a:r>
                      <a:r>
                        <a:rPr lang="en-GB" sz="800" b="0" i="0" dirty="0">
                          <a:effectLst/>
                          <a:latin typeface="+mn-lt"/>
                        </a:rPr>
                        <a:t> have received relevant training and updates throughout the year, ensuring a strong culture of safeguarding and vigilance. Robust systems, regular audits and effective record-keeping ensure statutory responsibilities are met consistently. Estyn recognised that the school provides a </a:t>
                      </a:r>
                      <a:r>
                        <a:rPr lang="en-GB" sz="800" b="1" i="0" dirty="0">
                          <a:effectLst/>
                          <a:latin typeface="+mn-lt"/>
                        </a:rPr>
                        <a:t>safe and nurturing environment</a:t>
                      </a:r>
                      <a:r>
                        <a:rPr lang="en-GB" sz="800" b="0" i="0" dirty="0">
                          <a:effectLst/>
                          <a:latin typeface="+mn-lt"/>
                        </a:rPr>
                        <a:t> and confirmed that safeguarding and site management arrangements give </a:t>
                      </a:r>
                      <a:r>
                        <a:rPr lang="en-GB" sz="800" b="1" i="0" dirty="0">
                          <a:effectLst/>
                          <a:latin typeface="+mn-lt"/>
                        </a:rPr>
                        <a:t>no cause for concern</a:t>
                      </a:r>
                      <a:r>
                        <a:rPr lang="en-GB" sz="800" b="0" i="0" dirty="0">
                          <a:effectLst/>
                          <a:latin typeface="+mn-lt"/>
                        </a:rPr>
                        <a:t>. As a result, </a:t>
                      </a:r>
                      <a:r>
                        <a:rPr lang="en-GB" sz="800" b="1" i="0" dirty="0">
                          <a:effectLst/>
                          <a:latin typeface="+mn-lt"/>
                        </a:rPr>
                        <a:t>nearly all pupils (95–100%)</a:t>
                      </a:r>
                      <a:r>
                        <a:rPr lang="en-GB" sz="800" b="0" i="0" dirty="0">
                          <a:effectLst/>
                          <a:latin typeface="+mn-lt"/>
                        </a:rPr>
                        <a:t> learn in a secure, supportive environment where their wellbeing, safety and welfare are prioritised effectively.</a:t>
                      </a:r>
                    </a:p>
                    <a:p>
                      <a:pPr fontAlgn="t"/>
                      <a:endParaRPr lang="en-GB" sz="800" b="0" i="0" dirty="0">
                        <a:effectLst/>
                        <a:latin typeface="+mn-lt"/>
                      </a:endParaRPr>
                    </a:p>
                  </a:txBody>
                  <a:tcPr/>
                </a:tc>
                <a:tc hMerge="1">
                  <a:txBody>
                    <a:bodyPr/>
                    <a:lstStyle/>
                    <a:p>
                      <a:pPr fontAlgn="t"/>
                      <a:endParaRPr lang="en-GB" b="0" i="0" dirty="0">
                        <a:effectLst/>
                        <a:latin typeface="Segoe UI" panose="020B0502040204020203" pitchFamily="34" charset="0"/>
                      </a:endParaRPr>
                    </a:p>
                  </a:txBody>
                  <a:tcPr/>
                </a:tc>
                <a:extLst>
                  <a:ext uri="{0D108BD9-81ED-4DB2-BD59-A6C34878D82A}">
                    <a16:rowId xmlns:a16="http://schemas.microsoft.com/office/drawing/2014/main" val="2160281318"/>
                  </a:ext>
                </a:extLst>
              </a:tr>
            </a:tbl>
          </a:graphicData>
        </a:graphic>
      </p:graphicFrame>
      <p:pic>
        <p:nvPicPr>
          <p:cNvPr id="6" name="Graphic 5" descr="House with solid fill">
            <a:hlinkClick r:id="" action="ppaction://noaction"/>
            <a:extLst>
              <a:ext uri="{FF2B5EF4-FFF2-40B4-BE49-F238E27FC236}">
                <a16:creationId xmlns:a16="http://schemas.microsoft.com/office/drawing/2014/main" id="{54395B23-0D04-4616-83ED-C184B512B217}"/>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10134600" y="694630"/>
            <a:ext cx="609600" cy="543996"/>
          </a:xfrm>
          <a:prstGeom prst="rect">
            <a:avLst/>
          </a:prstGeom>
        </p:spPr>
      </p:pic>
    </p:spTree>
    <p:extLst>
      <p:ext uri="{BB962C8B-B14F-4D97-AF65-F5344CB8AC3E}">
        <p14:creationId xmlns:p14="http://schemas.microsoft.com/office/powerpoint/2010/main" val="667399878"/>
      </p:ext>
    </p:extLst>
  </p:cSld>
  <p:clrMapOvr>
    <a:masterClrMapping/>
  </p:clrMapOvr>
</p:sld>
</file>

<file path=ppt/theme/theme1.xml><?xml version="1.0" encoding="utf-8"?>
<a:theme xmlns:a="http://schemas.openxmlformats.org/drawingml/2006/main" name="Slice">
  <a:themeElements>
    <a:clrScheme name="Slice">
      <a:dk1>
        <a:sysClr val="windowText" lastClr="000000"/>
      </a:dk1>
      <a:lt1>
        <a:sysClr val="window" lastClr="FFFFFF"/>
      </a:lt1>
      <a:dk2>
        <a:srgbClr val="146194"/>
      </a:dk2>
      <a:lt2>
        <a:srgbClr val="76DBF4"/>
      </a:lt2>
      <a:accent1>
        <a:srgbClr val="052F61"/>
      </a:accent1>
      <a:accent2>
        <a:srgbClr val="A50E82"/>
      </a:accent2>
      <a:accent3>
        <a:srgbClr val="14967C"/>
      </a:accent3>
      <a:accent4>
        <a:srgbClr val="6A9E1F"/>
      </a:accent4>
      <a:accent5>
        <a:srgbClr val="E87D37"/>
      </a:accent5>
      <a:accent6>
        <a:srgbClr val="C62324"/>
      </a:accent6>
      <a:hlink>
        <a:srgbClr val="0D2E46"/>
      </a:hlink>
      <a:folHlink>
        <a:srgbClr val="356A95"/>
      </a:folHlink>
    </a:clrScheme>
    <a:fontScheme name="Slice">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Slice">
      <a:fillStyleLst>
        <a:solidFill>
          <a:schemeClr val="phClr"/>
        </a:solidFill>
        <a:gradFill rotWithShape="1">
          <a:gsLst>
            <a:gs pos="0">
              <a:schemeClr val="phClr">
                <a:tint val="62000"/>
                <a:hueMod val="94000"/>
                <a:satMod val="140000"/>
                <a:lumMod val="110000"/>
              </a:schemeClr>
            </a:gs>
            <a:gs pos="100000">
              <a:schemeClr val="phClr">
                <a:tint val="84000"/>
                <a:satMod val="160000"/>
              </a:schemeClr>
            </a:gs>
          </a:gsLst>
          <a:lin ang="5400000" scaled="0"/>
        </a:gradFill>
        <a:gradFill rotWithShape="1">
          <a:gsLst>
            <a:gs pos="0">
              <a:schemeClr val="phClr">
                <a:tint val="98000"/>
                <a:hueMod val="94000"/>
                <a:satMod val="130000"/>
                <a:lumMod val="128000"/>
              </a:schemeClr>
            </a:gs>
            <a:gs pos="100000">
              <a:schemeClr val="phClr">
                <a:shade val="94000"/>
                <a:lumMod val="88000"/>
              </a:schemeClr>
            </a:gs>
          </a:gsLst>
          <a:lin ang="5400000" scaled="0"/>
        </a:gradFill>
      </a:fillStyleLst>
      <a:lnStyleLst>
        <a:ln w="9525" cap="rnd" cmpd="sng" algn="ctr">
          <a:solidFill>
            <a:schemeClr val="phClr">
              <a:tint val="76000"/>
              <a:alpha val="60000"/>
              <a:hueMod val="94000"/>
            </a:schemeClr>
          </a:solidFill>
          <a:prstDash val="solid"/>
        </a:ln>
        <a:ln w="15875" cap="rnd" cmpd="sng" algn="ctr">
          <a:solidFill>
            <a:schemeClr val="phClr">
              <a:hueMod val="94000"/>
            </a:schemeClr>
          </a:solidFill>
          <a:prstDash val="solid"/>
        </a:ln>
        <a:ln w="28575" cap="rnd"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50800" dist="38100" dir="5400000" rotWithShape="0">
              <a:srgbClr val="000000">
                <a:alpha val="46000"/>
              </a:srgbClr>
            </a:outerShdw>
          </a:effectLst>
          <a:scene3d>
            <a:camera prst="orthographicFront">
              <a:rot lat="0" lon="0" rev="0"/>
            </a:camera>
            <a:lightRig rig="threePt" dir="t"/>
          </a:scene3d>
          <a:sp3d prstMaterial="plastic">
            <a:bevelT w="25400" h="25400"/>
          </a:sp3d>
        </a:effectStyle>
      </a:effectStyleLst>
      <a:bgFillStyleLst>
        <a:solidFill>
          <a:schemeClr val="phClr"/>
        </a:solidFill>
        <a:gradFill rotWithShape="1">
          <a:gsLst>
            <a:gs pos="10000">
              <a:schemeClr val="phClr">
                <a:tint val="97000"/>
                <a:hueMod val="92000"/>
                <a:satMod val="169000"/>
                <a:lumMod val="164000"/>
              </a:schemeClr>
            </a:gs>
            <a:gs pos="100000">
              <a:schemeClr val="phClr">
                <a:shade val="96000"/>
                <a:satMod val="120000"/>
                <a:lumMod val="90000"/>
              </a:schemeClr>
            </a:gs>
          </a:gsLst>
          <a:lin ang="6120000" scaled="1"/>
        </a:gradFill>
        <a:gradFill rotWithShape="1">
          <a:gsLst>
            <a:gs pos="0">
              <a:schemeClr val="phClr">
                <a:tint val="97000"/>
                <a:hueMod val="92000"/>
                <a:satMod val="169000"/>
                <a:lumMod val="164000"/>
              </a:schemeClr>
            </a:gs>
            <a:gs pos="100000">
              <a:schemeClr val="phClr">
                <a:shade val="96000"/>
                <a:satMod val="120000"/>
                <a:lumMod val="90000"/>
              </a:schemeClr>
            </a:gs>
          </a:gsLst>
          <a:path path="circle">
            <a:fillToRect b="100000"/>
          </a:path>
        </a:gradFill>
      </a:bgFillStyleLst>
    </a:fmtScheme>
  </a:themeElements>
  <a:objectDefaults/>
  <a:extraClrSchemeLst/>
  <a:extLst>
    <a:ext uri="{05A4C25C-085E-4340-85A3-A5531E510DB2}">
      <thm15:themeFamily xmlns:thm15="http://schemas.microsoft.com/office/thememl/2012/main" name="Slice" id="{0507925B-6AC9-4358-8E18-C330545D08F8}" vid="{13FEC7C6-62A9-40C4-99D2-581AACACAA2F}"/>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7C49D38CB4ADDA4DBFE726E06475585E" ma:contentTypeVersion="6" ma:contentTypeDescription="Create a new document." ma:contentTypeScope="" ma:versionID="ded62bcc320e22a8a1e3370da9440ade">
  <xsd:schema xmlns:xsd="http://www.w3.org/2001/XMLSchema" xmlns:xs="http://www.w3.org/2001/XMLSchema" xmlns:p="http://schemas.microsoft.com/office/2006/metadata/properties" xmlns:ns2="a504d529-6ca4-45cb-9d4c-4416a03a893e" targetNamespace="http://schemas.microsoft.com/office/2006/metadata/properties" ma:root="true" ma:fieldsID="a903aac08bc18e5e334ff835f576f6ef" ns2:_="">
    <xsd:import namespace="a504d529-6ca4-45cb-9d4c-4416a03a893e"/>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ObjectDetectorVersion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504d529-6ca4-45cb-9d4c-4416a03a893e"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ObjectDetectorVersions" ma:index="12" nillable="true" ma:displayName="MediaServiceObjectDetectorVersions" ma:hidden="true" ma:indexed="true" ma:internalName="MediaServiceObjectDetectorVersions" ma:readOnly="true">
      <xsd:simpleType>
        <xsd:restriction base="dms:Text"/>
      </xsd:simpleType>
    </xsd:element>
    <xsd:element name="MediaServiceSearchProperties" ma:index="13" nillable="true" ma:displayName="MediaServiceSearchProperties" ma:hidden="true" ma:internalName="MediaServiceSearchProperties"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MediaServiceKeyPoints xmlns="a504d529-6ca4-45cb-9d4c-4416a03a893e" xsi:nil="true"/>
  </documentManagement>
</p:properties>
</file>

<file path=customXml/itemProps1.xml><?xml version="1.0" encoding="utf-8"?>
<ds:datastoreItem xmlns:ds="http://schemas.openxmlformats.org/officeDocument/2006/customXml" ds:itemID="{6913C4F1-0E79-441A-97CD-B94213C9BA4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a504d529-6ca4-45cb-9d4c-4416a03a893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00A8AE46-CCEC-4D32-B819-DE8E9574F91C}">
  <ds:schemaRefs>
    <ds:schemaRef ds:uri="http://schemas.microsoft.com/sharepoint/v3/contenttype/forms"/>
  </ds:schemaRefs>
</ds:datastoreItem>
</file>

<file path=customXml/itemProps3.xml><?xml version="1.0" encoding="utf-8"?>
<ds:datastoreItem xmlns:ds="http://schemas.openxmlformats.org/officeDocument/2006/customXml" ds:itemID="{BC9BDB02-468F-47C2-99BC-A44747A5A2D2}">
  <ds:schemaRefs>
    <ds:schemaRef ds:uri="http://purl.org/dc/terms/"/>
    <ds:schemaRef ds:uri="http://purl.org/dc/dcmitype/"/>
    <ds:schemaRef ds:uri="http://purl.org/dc/elements/1.1/"/>
    <ds:schemaRef ds:uri="http://schemas.microsoft.com/office/2006/documentManagement/types"/>
    <ds:schemaRef ds:uri="a504d529-6ca4-45cb-9d4c-4416a03a893e"/>
    <ds:schemaRef ds:uri="http://schemas.microsoft.com/office/infopath/2007/PartnerControls"/>
    <ds:schemaRef ds:uri="http://schemas.microsoft.com/office/2006/metadata/properties"/>
    <ds:schemaRef ds:uri="http://schemas.openxmlformats.org/package/2006/metadata/core-properties"/>
    <ds:schemaRef ds:uri="http://www.w3.org/XML/1998/namespace"/>
  </ds:schemaRefs>
</ds:datastoreItem>
</file>

<file path=docMetadata/LabelInfo.xml><?xml version="1.0" encoding="utf-8"?>
<clbl:labelList xmlns:clbl="http://schemas.microsoft.com/office/2020/mipLabelMetadata"/>
</file>

<file path=docProps/app.xml><?xml version="1.0" encoding="utf-8"?>
<Properties xmlns="http://schemas.openxmlformats.org/officeDocument/2006/extended-properties" xmlns:vt="http://schemas.openxmlformats.org/officeDocument/2006/docPropsVTypes">
  <Template>Slice</Template>
  <TotalTime>3416</TotalTime>
  <Words>12771</Words>
  <Application>Microsoft Office PowerPoint</Application>
  <PresentationFormat>Widescreen</PresentationFormat>
  <Paragraphs>976</Paragraphs>
  <Slides>39</Slides>
  <Notes>31</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39</vt:i4>
      </vt:variant>
    </vt:vector>
  </HeadingPairs>
  <TitlesOfParts>
    <vt:vector size="47" baseType="lpstr">
      <vt:lpstr>Arial</vt:lpstr>
      <vt:lpstr>Arial Rounded MT Bold</vt:lpstr>
      <vt:lpstr>Calibri</vt:lpstr>
      <vt:lpstr>Century Gothic</vt:lpstr>
      <vt:lpstr>Segoe UI</vt:lpstr>
      <vt:lpstr>Times New Roman</vt:lpstr>
      <vt:lpstr>Wingdings 3</vt:lpstr>
      <vt:lpstr>Slice</vt:lpstr>
      <vt:lpstr>Morriston Primary School Development Plan 2026–2029</vt:lpstr>
      <vt:lpstr>PowerPoint Presentation</vt:lpstr>
      <vt:lpstr>School Vision</vt:lpstr>
      <vt:lpstr>School Vision and Mission</vt:lpstr>
      <vt:lpstr>School Context</vt:lpstr>
      <vt:lpstr>Context of the School Development Plan </vt:lpstr>
      <vt:lpstr>National Priorities</vt:lpstr>
      <vt:lpstr>NATIONAL PRIORITIES Framework on embedding a whole-school approach to emotional and mental well-being Cymraeg 2050: A million Welsh speakers Additional Learning Needs and Education Tribunal (Wales) Act 2018 Supporting learner progression: assessment guidance </vt:lpstr>
      <vt:lpstr>National Priorities</vt:lpstr>
      <vt:lpstr>Summary of priorities 2026/27 National priorities underpin our school development:  improving pupils’ progression by ensuring their learning is supported by a range of knowledge, skills and experience reducing the impact of poverty on learners’ progression and attainment </vt:lpstr>
      <vt:lpstr>Estyn Recommendations January 2026  </vt:lpstr>
      <vt:lpstr>Priorities Overview</vt:lpstr>
      <vt:lpstr>Child Friendly SDP</vt:lpstr>
      <vt:lpstr>Detailed Strategic Priorities</vt:lpstr>
      <vt:lpstr> Priority 1 Teaching and Learning –challenge pupils more consistently to apply their skills at an appropriate level across the curriculum, THROUGH HIGH QUALITY APPROACHES TO TEACHING AND lEARNING.   </vt:lpstr>
      <vt:lpstr>PowerPoint Presentation</vt:lpstr>
      <vt:lpstr>PowerPoint Presentation</vt:lpstr>
      <vt:lpstr>PowerPoint Presentation</vt:lpstr>
      <vt:lpstr>PowerPoint Presentation</vt:lpstr>
      <vt:lpstr>PowerPoint Presentation</vt:lpstr>
      <vt:lpstr>Priority 2      Well-being, care, support and guidance – ensure pupils attend school, develop their ability to reflect and improve and take responsibility for their learning. </vt:lpstr>
      <vt:lpstr>PowerPoint Presentation</vt:lpstr>
      <vt:lpstr>PowerPoint Presentation</vt:lpstr>
      <vt:lpstr>Priority 3     Leading and Improving –  Sharpen self-evaluation and improvement processes so that the school has a clear understanding of their impact on outcomes for pupils.  </vt:lpstr>
      <vt:lpstr>PowerPoint Presentation</vt:lpstr>
      <vt:lpstr>PowerPoint Presentation</vt:lpstr>
      <vt:lpstr>Resources and Monitoring</vt:lpstr>
      <vt:lpstr>Grant Funding Summary</vt:lpstr>
      <vt:lpstr>Summary of Professional Learning  How the Governing Body will further the professional development of staff in order to meet the school improvement targets.   Governing bodies must consider: Professional learner needs of ALL staff, including leadership development, in relation to achieving the school improvement priorities.  These provisions also include teaching assistants and staff temporarily placed at the school. </vt:lpstr>
      <vt:lpstr>Maintenance</vt:lpstr>
      <vt:lpstr>The school improvement priorities for the 2 school years immediately proceeding from the current school year. </vt:lpstr>
      <vt:lpstr>Ongoing Background Activities</vt:lpstr>
      <vt:lpstr>Review of previous year’s priorities 2025-26 On reviewing school improvement targets, the school has evaluated its performance through asking 2 questions:-   Are pupils progressing in the ways described in the principles of progression, supporting them to develop towards the four purposes? Is the pace of pupils’ progress in line with the expectations of teachers and the curriculum?   Answers to this have supported the development of lines of enquiry of subsequent self-evaluation and improvement.   </vt:lpstr>
      <vt:lpstr>Review of previous year’s priorities 2025-26 On reviewing school improvement targets, the school has evaluated its performance through asking 2 questions:-   Are pupils progressing in the ways described in the principles of progression, supporting them to develop towards the four purposes? Is the pace of pupils’ progress in line with the expectations of teachers and the curriculum?   Answers to this have supported the development of lines of enquiry of subsequent self-evaluation and improvement.   </vt:lpstr>
      <vt:lpstr>Review of previous year’s priorities 2025-26 On reviewing school improvement targets, the school has evaluated its performance through asking 2 questions:-   Are pupils progressing in the ways described in the principles of progression, supporting them to develop towards the four purposes? Is the pace of pupils’ progress in line with the expectations of teachers and the curriculum?   Answers to this have supported the development of lines of enquiry of subsequent self-evaluation and improvement.   </vt:lpstr>
      <vt:lpstr>Review of previous year’s priorities 2025-26 On reviewing school improvement targets, the school has evaluated its performance through asking 2 questions:-   Are pupils progressing in the ways described in the principles of progression, supporting them to develop towards the four purposes? Is the pace of pupils’ progress in line with the expectations of teachers and the curriculum?   Answers to this have supported the development of lines of enquiry of subsequent self-evaluation and improvement.   </vt:lpstr>
      <vt:lpstr>Review of previous year’s priorities 2025-26 On reviewing school improvement targets, the school has evaluated its performance through asking 2 questions:-   Are pupils progressing in the ways described in the principles of progression, supporting them to develop towards the four purposes? Is the pace of pupils’ progress in line with the expectations of teachers and the curriculum?   Answers to this have supported the development of lines of enquiry of subsequent self-evaluation and improvement.   </vt:lpstr>
      <vt:lpstr>Review of previous year’s priorities 2025-26 On reviewing school improvement targets, the school has evaluated its performance through asking 2 questions:-   Are pupils progressing in the ways described in the principles of progression, supporting them to develop towards the four purposes? Is the pace of pupils’ progress in line with the expectations of teachers and the curriculum?   Answers to this have supported the development of lines of enquiry of subsequent self-evaluation and improvement.   </vt:lpstr>
      <vt:lpstr>Review of previous year’s priorities 2025-26 On reviewing school improvement targets, the school has evaluated its performance through asking 2 questions:-   Are pupils progressing in the ways described in the principles of progression, supporting them to develop towards the four purposes? Is the pace of pupils’ progress in line with the expectations of teachers and the curriculum?   Answers to this have supported the development of lines of enquiry of subsequent self-evaluation and improvement.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Morriston Primary School Development Plan</dc:title>
  <dc:creator>Thomas, Alison</dc:creator>
  <cp:lastModifiedBy>A THOMAS (Morriston Primary School)</cp:lastModifiedBy>
  <cp:revision>976</cp:revision>
  <dcterms:created xsi:type="dcterms:W3CDTF">2025-08-21T23:18:14Z</dcterms:created>
  <dcterms:modified xsi:type="dcterms:W3CDTF">2026-10-05T08:53:06Z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0x0101007C49D38CB4ADDA4DBFE726E06475585E</vt:lpwstr>
  </property>
  <property fmtid="{D5CDD505-2E9C-101B-9397-08002B2CF9AE}" pid="3" name="MediaServiceImageTags">
    <vt:lpwstr/>
  </property>
</Properties>
</file>