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youtu.be/NIDljNDg4a8" TargetMode="External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8J_6-4Pn4cc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3.jpg"/><Relationship Id="rId4" Type="http://schemas.openxmlformats.org/officeDocument/2006/relationships/image" Target="../media/image9.jpeg"/><Relationship Id="rId9" Type="http://schemas.openxmlformats.org/officeDocument/2006/relationships/hyperlink" Target="https://youtu.be/4FfJCBEvOP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4t8bi33D4k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285" y="404664"/>
            <a:ext cx="55054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57" y="3513883"/>
            <a:ext cx="4488499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95536" y="3753214"/>
            <a:ext cx="7772400" cy="1470025"/>
          </a:xfrm>
          <a:prstGeom prst="rect">
            <a:avLst/>
          </a:prstGeom>
        </p:spPr>
        <p:txBody>
          <a:bodyPr vert="horz" lIns="91440" tIns="0" rIns="45720" bIns="0" rtlCol="0" anchor="t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7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GB" sz="6000" dirty="0" smtClean="0">
                <a:solidFill>
                  <a:srgbClr val="FF0000"/>
                </a:solidFill>
              </a:rPr>
              <a:t/>
            </a:r>
            <a:br>
              <a:rPr lang="en-GB" sz="6000" dirty="0" smtClean="0">
                <a:solidFill>
                  <a:srgbClr val="FF0000"/>
                </a:solidFill>
              </a:rPr>
            </a:b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91" y="6093296"/>
            <a:ext cx="1280171" cy="669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6629030" y="6042507"/>
            <a:ext cx="2448272" cy="72008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FF0000"/>
                </a:solidFill>
              </a:rPr>
              <a:t>5/2/2021</a:t>
            </a:r>
            <a:endParaRPr lang="en-GB" sz="3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68" y="2780147"/>
            <a:ext cx="1409526" cy="1345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99" y="96532"/>
            <a:ext cx="5876511" cy="22747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623" y="5117659"/>
            <a:ext cx="9144000" cy="9756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371310"/>
            <a:ext cx="2561086" cy="192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956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ular Callout 16"/>
          <p:cNvSpPr/>
          <p:nvPr/>
        </p:nvSpPr>
        <p:spPr>
          <a:xfrm>
            <a:off x="539552" y="338273"/>
            <a:ext cx="3168352" cy="1584176"/>
          </a:xfrm>
          <a:prstGeom prst="wedgeRectCallout">
            <a:avLst>
              <a:gd name="adj1" fmla="val -19521"/>
              <a:gd name="adj2" fmla="val 82615"/>
            </a:avLst>
          </a:prstGeom>
          <a:ln>
            <a:solidFill>
              <a:srgbClr val="FF0000">
                <a:alpha val="7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What kind of music do you like?</a:t>
            </a:r>
            <a:endParaRPr lang="en-GB" sz="3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220447" y="1993713"/>
            <a:ext cx="406360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Rock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Pop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Classical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Hip hop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Ballad</a:t>
            </a:r>
            <a:endParaRPr lang="en-GB" sz="5000" b="1" dirty="0">
              <a:solidFill>
                <a:srgbClr val="00B05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69953"/>
            <a:ext cx="3353174" cy="2514881"/>
          </a:xfrm>
          <a:prstGeom prst="rect">
            <a:avLst/>
          </a:prstGeom>
        </p:spPr>
      </p:pic>
      <p:sp>
        <p:nvSpPr>
          <p:cNvPr id="23" name="Rectangular Callout 22"/>
          <p:cNvSpPr/>
          <p:nvPr/>
        </p:nvSpPr>
        <p:spPr>
          <a:xfrm>
            <a:off x="5672523" y="4710405"/>
            <a:ext cx="3168352" cy="1584176"/>
          </a:xfrm>
          <a:prstGeom prst="wedgeRectCallout">
            <a:avLst>
              <a:gd name="adj1" fmla="val -19521"/>
              <a:gd name="adj2" fmla="val 82615"/>
            </a:avLst>
          </a:prstGeom>
          <a:ln>
            <a:solidFill>
              <a:srgbClr val="FF0000">
                <a:alpha val="7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Pa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fath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o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fiwsig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wyt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ti’n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hoffi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?</a:t>
            </a:r>
            <a:endParaRPr lang="en-GB" sz="3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13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87824" y="2006226"/>
            <a:ext cx="590465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Roc - Rock</a:t>
            </a:r>
          </a:p>
          <a:p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Pop - Pop</a:t>
            </a:r>
          </a:p>
          <a:p>
            <a:r>
              <a:rPr lang="en-GB" sz="3500" b="1" dirty="0" err="1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Clasurol</a:t>
            </a:r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 - Classical</a:t>
            </a:r>
          </a:p>
          <a:p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Hip hop – Hip hop</a:t>
            </a:r>
          </a:p>
          <a:p>
            <a:r>
              <a:rPr lang="en-GB" sz="3500" b="1" dirty="0" err="1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Cerddoriaeth</a:t>
            </a:r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500" b="1" dirty="0" err="1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cariad</a:t>
            </a:r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- Ballads </a:t>
            </a:r>
            <a:endParaRPr lang="en-GB" sz="3500" b="1" dirty="0">
              <a:solidFill>
                <a:srgbClr val="00B05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3" name="Rectangular Callout 22"/>
          <p:cNvSpPr/>
          <p:nvPr/>
        </p:nvSpPr>
        <p:spPr>
          <a:xfrm>
            <a:off x="237764" y="116632"/>
            <a:ext cx="3168352" cy="1584176"/>
          </a:xfrm>
          <a:prstGeom prst="wedgeRectCallout">
            <a:avLst>
              <a:gd name="adj1" fmla="val -19521"/>
              <a:gd name="adj2" fmla="val 82615"/>
            </a:avLst>
          </a:prstGeom>
          <a:ln>
            <a:solidFill>
              <a:srgbClr val="FF0000">
                <a:alpha val="7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rgbClr val="FF0000"/>
                </a:solidFill>
              </a:rPr>
              <a:t>Answer the question using: </a:t>
            </a:r>
          </a:p>
          <a:p>
            <a:pPr algn="ctr"/>
            <a:r>
              <a:rPr lang="en-GB" sz="3000" i="1" dirty="0" err="1" smtClean="0">
                <a:solidFill>
                  <a:srgbClr val="FF0000"/>
                </a:solidFill>
              </a:rPr>
              <a:t>Dw</a:t>
            </a:r>
            <a:r>
              <a:rPr lang="en-GB" sz="3000" i="1" dirty="0" smtClean="0">
                <a:solidFill>
                  <a:srgbClr val="FF0000"/>
                </a:solidFill>
              </a:rPr>
              <a:t> </a:t>
            </a:r>
            <a:r>
              <a:rPr lang="en-GB" sz="3000" i="1" dirty="0" err="1" smtClean="0">
                <a:solidFill>
                  <a:srgbClr val="FF0000"/>
                </a:solidFill>
              </a:rPr>
              <a:t>i‘n</a:t>
            </a:r>
            <a:r>
              <a:rPr lang="en-GB" sz="3000" i="1" dirty="0" smtClean="0">
                <a:solidFill>
                  <a:srgbClr val="FF0000"/>
                </a:solidFill>
              </a:rPr>
              <a:t> </a:t>
            </a:r>
            <a:r>
              <a:rPr lang="en-GB" sz="3000" i="1" dirty="0" err="1" smtClean="0">
                <a:solidFill>
                  <a:srgbClr val="FF0000"/>
                </a:solidFill>
              </a:rPr>
              <a:t>hoffi</a:t>
            </a:r>
            <a:r>
              <a:rPr lang="en-GB" sz="3000" i="1" dirty="0" smtClean="0">
                <a:solidFill>
                  <a:srgbClr val="FF0000"/>
                </a:solidFill>
              </a:rPr>
              <a:t>…….</a:t>
            </a:r>
            <a:endParaRPr lang="en-GB" sz="30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24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5414" y="116632"/>
            <a:ext cx="79208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Listen to the Welsh language music by clicking on the  QR codes – pick your favourite song or choose your own Welsh language song.</a:t>
            </a:r>
            <a:endParaRPr lang="en-GB" sz="25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56034" y="1708860"/>
            <a:ext cx="2263783" cy="3601892"/>
            <a:chOff x="3640548" y="979479"/>
            <a:chExt cx="3954371" cy="5527338"/>
          </a:xfrm>
        </p:grpSpPr>
        <p:grpSp>
          <p:nvGrpSpPr>
            <p:cNvPr id="7" name="Group 6"/>
            <p:cNvGrpSpPr/>
            <p:nvPr/>
          </p:nvGrpSpPr>
          <p:grpSpPr>
            <a:xfrm>
              <a:off x="3640548" y="979479"/>
              <a:ext cx="3954371" cy="5527338"/>
              <a:chOff x="8028" y="1456558"/>
              <a:chExt cx="3954371" cy="5527338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8028" y="1456558"/>
                <a:ext cx="3954371" cy="552733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 w="47625">
                <a:solidFill>
                  <a:srgbClr val="0F04E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0F04EE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13" name="Picture 12">
                <a:hlinkClick r:id="rId3"/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471" y="1973257"/>
                <a:ext cx="3291483" cy="2184721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4" y="3637563"/>
              <a:ext cx="1905000" cy="1905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3759818" y="6067068"/>
              <a:ext cx="3721994" cy="369332"/>
            </a:xfrm>
            <a:prstGeom prst="rect">
              <a:avLst/>
            </a:prstGeom>
            <a:solidFill>
              <a:srgbClr val="0F04E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71991" y="5478896"/>
              <a:ext cx="3454635" cy="547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Gwreiddiau</a:t>
              </a:r>
              <a:endParaRPr lang="en-GB" sz="1600" b="1" dirty="0">
                <a:solidFill>
                  <a:srgbClr val="FF0000"/>
                </a:solidFill>
                <a:latin typeface="Segoe Script" panose="020B0504020000000003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1913" y="1609810"/>
            <a:ext cx="2736028" cy="4975656"/>
            <a:chOff x="3640548" y="979478"/>
            <a:chExt cx="3954371" cy="6068965"/>
          </a:xfrm>
        </p:grpSpPr>
        <p:grpSp>
          <p:nvGrpSpPr>
            <p:cNvPr id="15" name="Group 14"/>
            <p:cNvGrpSpPr/>
            <p:nvPr/>
          </p:nvGrpSpPr>
          <p:grpSpPr>
            <a:xfrm>
              <a:off x="3640548" y="979478"/>
              <a:ext cx="3954371" cy="6068965"/>
              <a:chOff x="8028" y="1456557"/>
              <a:chExt cx="3954371" cy="6068965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8028" y="1456557"/>
                <a:ext cx="3954371" cy="6068965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 w="47625">
                <a:solidFill>
                  <a:srgbClr val="CC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846E8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24" name="Picture 23">
                <a:hlinkClick r:id="rId6"/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471" y="1671389"/>
                <a:ext cx="3291483" cy="2788458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3" y="4069299"/>
              <a:ext cx="1905000" cy="1905000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3816380" y="6023567"/>
              <a:ext cx="3721993" cy="824759"/>
            </a:xfrm>
            <a:prstGeom prst="rect">
              <a:avLst/>
            </a:prstGeom>
            <a:solidFill>
              <a:srgbClr val="846E8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027179" y="6060830"/>
              <a:ext cx="3454634" cy="638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Mae </a:t>
              </a:r>
              <a:r>
                <a:rPr lang="en-GB" sz="1400" b="1" dirty="0" err="1">
                  <a:solidFill>
                    <a:srgbClr val="FF0000"/>
                  </a:solidFill>
                  <a:latin typeface="Segoe Script" panose="020B0504020000000003" pitchFamily="34" charset="0"/>
                </a:rPr>
                <a:t>r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hywyn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wedi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dwyn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fy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nhrwyn</a:t>
              </a:r>
              <a:endParaRPr lang="en-GB" sz="1400" b="1" dirty="0">
                <a:solidFill>
                  <a:srgbClr val="FF0000"/>
                </a:solidFill>
                <a:latin typeface="Segoe Script" panose="020B0504020000000003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003271" y="1703423"/>
            <a:ext cx="2948244" cy="4150815"/>
            <a:chOff x="3640548" y="979479"/>
            <a:chExt cx="4113465" cy="5539399"/>
          </a:xfrm>
        </p:grpSpPr>
        <p:grpSp>
          <p:nvGrpSpPr>
            <p:cNvPr id="26" name="Group 25"/>
            <p:cNvGrpSpPr/>
            <p:nvPr/>
          </p:nvGrpSpPr>
          <p:grpSpPr>
            <a:xfrm>
              <a:off x="3640548" y="979479"/>
              <a:ext cx="3954371" cy="5527338"/>
              <a:chOff x="8028" y="1456558"/>
              <a:chExt cx="3954371" cy="5527338"/>
            </a:xfrm>
          </p:grpSpPr>
          <p:sp>
            <p:nvSpPr>
              <p:cNvPr id="30" name="Rectangle 29"/>
              <p:cNvSpPr/>
              <p:nvPr/>
            </p:nvSpPr>
            <p:spPr>
              <a:xfrm>
                <a:off x="8028" y="1456558"/>
                <a:ext cx="3954371" cy="552733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 w="476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51BF33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2" name="Picture 31">
                <a:hlinkClick r:id="rId9"/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688" y="1643270"/>
                <a:ext cx="3431214" cy="228189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576939" y="3850778"/>
                <a:ext cx="2819704" cy="1601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b="1" dirty="0" smtClean="0">
                    <a:solidFill>
                      <a:srgbClr val="FF0000"/>
                    </a:solidFill>
                    <a:latin typeface="Segoe Script" panose="020B0504020000000003" pitchFamily="34" charset="0"/>
                  </a:rPr>
                  <a:t>Candel</a:t>
                </a:r>
                <a:r>
                  <a:rPr lang="en-GB" sz="3600" b="1" dirty="0" smtClean="0">
                    <a:solidFill>
                      <a:schemeClr val="bg1"/>
                    </a:solidFill>
                    <a:latin typeface="Segoe Script" panose="020B0504020000000003" pitchFamily="34" charset="0"/>
                  </a:rPr>
                  <a:t>as</a:t>
                </a:r>
                <a:endParaRPr lang="en-GB" sz="3600" b="1" dirty="0">
                  <a:solidFill>
                    <a:schemeClr val="bg1"/>
                  </a:solidFill>
                  <a:latin typeface="Segoe Script" panose="020B0504020000000003" pitchFamily="34" charset="0"/>
                </a:endParaRPr>
              </a:p>
            </p:txBody>
          </p:sp>
        </p:grp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3" y="4069299"/>
              <a:ext cx="1905000" cy="19050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>
            <a:xfrm>
              <a:off x="3759818" y="6067068"/>
              <a:ext cx="3721994" cy="369332"/>
            </a:xfrm>
            <a:prstGeom prst="rect">
              <a:avLst/>
            </a:prstGeom>
            <a:solidFill>
              <a:srgbClr val="51B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299379" y="6067067"/>
              <a:ext cx="3454634" cy="45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Rhedeg</a:t>
              </a:r>
              <a:r>
                <a:rPr lang="en-GB" sz="16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i </a:t>
              </a:r>
              <a:r>
                <a:rPr lang="en-GB" sz="16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Baris</a:t>
              </a:r>
              <a:endParaRPr lang="en-GB" sz="1600" b="1" dirty="0">
                <a:solidFill>
                  <a:srgbClr val="FF0000"/>
                </a:solidFill>
                <a:latin typeface="Segoe Script" panose="020B0504020000000003" pitchFamily="34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09631" y="1816191"/>
            <a:ext cx="2020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>
                <a:latin typeface="Segoe Script" panose="020B0504020000000003" pitchFamily="34" charset="0"/>
              </a:rPr>
              <a:t>Swnami</a:t>
            </a:r>
            <a:r>
              <a:rPr lang="en-GB" b="1" dirty="0" smtClean="0">
                <a:latin typeface="Segoe Script" panose="020B0504020000000003" pitchFamily="34" charset="0"/>
              </a:rPr>
              <a:t> </a:t>
            </a:r>
            <a:endParaRPr lang="en-GB" b="1" dirty="0"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2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314520" y="1761308"/>
            <a:ext cx="2982437" cy="3690138"/>
            <a:chOff x="3640548" y="979479"/>
            <a:chExt cx="4172020" cy="5527338"/>
          </a:xfrm>
        </p:grpSpPr>
        <p:grpSp>
          <p:nvGrpSpPr>
            <p:cNvPr id="36" name="Group 35"/>
            <p:cNvGrpSpPr/>
            <p:nvPr/>
          </p:nvGrpSpPr>
          <p:grpSpPr>
            <a:xfrm>
              <a:off x="3640548" y="979479"/>
              <a:ext cx="4172020" cy="5527338"/>
              <a:chOff x="8028" y="1456558"/>
              <a:chExt cx="4172020" cy="5527338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8028" y="1456558"/>
                <a:ext cx="3954371" cy="5527338"/>
              </a:xfrm>
              <a:prstGeom prst="rect">
                <a:avLst/>
              </a:prstGeom>
              <a:solidFill>
                <a:schemeClr val="bg1">
                  <a:alpha val="82000"/>
                </a:schemeClr>
              </a:solidFill>
              <a:ln w="476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42" name="Picture 41">
                <a:hlinkClick r:id="rId3"/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9234" y="1713630"/>
                <a:ext cx="3422845" cy="228189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43" name="TextBox 42"/>
              <p:cNvSpPr txBox="1"/>
              <p:nvPr/>
            </p:nvSpPr>
            <p:spPr>
              <a:xfrm>
                <a:off x="101523" y="3865992"/>
                <a:ext cx="4078525" cy="427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err="1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Yws</a:t>
                </a:r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Gwynedd</a:t>
                </a:r>
                <a:endParaRPr lang="en-GB" b="1" dirty="0">
                  <a:solidFill>
                    <a:prstClr val="white"/>
                  </a:solidFill>
                  <a:latin typeface="Segoe Script" panose="020B0504020000000003" pitchFamily="34" charset="0"/>
                </a:endParaRPr>
              </a:p>
            </p:txBody>
          </p:sp>
        </p:grp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3" y="4069299"/>
              <a:ext cx="1905000" cy="1905000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3759818" y="6002105"/>
              <a:ext cx="3721994" cy="43429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80810" y="6002105"/>
              <a:ext cx="2384992" cy="42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Sebona</a:t>
              </a:r>
              <a:r>
                <a:rPr lang="en-GB" b="1" dirty="0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 Fi</a:t>
              </a:r>
              <a:endParaRPr lang="en-GB" b="1" dirty="0">
                <a:solidFill>
                  <a:prstClr val="white"/>
                </a:solidFill>
                <a:latin typeface="Segoe Script" panose="020B0504020000000003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644008" y="1791785"/>
            <a:ext cx="3096344" cy="3710707"/>
            <a:chOff x="3640546" y="979479"/>
            <a:chExt cx="4228575" cy="5987608"/>
          </a:xfrm>
        </p:grpSpPr>
        <p:grpSp>
          <p:nvGrpSpPr>
            <p:cNvPr id="45" name="Group 44"/>
            <p:cNvGrpSpPr/>
            <p:nvPr/>
          </p:nvGrpSpPr>
          <p:grpSpPr>
            <a:xfrm>
              <a:off x="3640546" y="979479"/>
              <a:ext cx="4228575" cy="5862422"/>
              <a:chOff x="8026" y="1456558"/>
              <a:chExt cx="4228575" cy="5862422"/>
            </a:xfrm>
          </p:grpSpPr>
          <p:sp>
            <p:nvSpPr>
              <p:cNvPr id="49" name="Rectangle 48"/>
              <p:cNvSpPr/>
              <p:nvPr/>
            </p:nvSpPr>
            <p:spPr>
              <a:xfrm>
                <a:off x="8026" y="1456558"/>
                <a:ext cx="4020073" cy="5862422"/>
              </a:xfrm>
              <a:prstGeom prst="rect">
                <a:avLst/>
              </a:prstGeom>
              <a:solidFill>
                <a:schemeClr val="bg1">
                  <a:alpha val="82000"/>
                </a:schemeClr>
              </a:solidFill>
              <a:ln w="47625">
                <a:solidFill>
                  <a:srgbClr val="FF01E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Rectangle 49"/>
              <p:cNvSpPr/>
              <p:nvPr/>
            </p:nvSpPr>
            <p:spPr>
              <a:xfrm>
                <a:off x="127298" y="1643270"/>
                <a:ext cx="3721994" cy="3090973"/>
              </a:xfrm>
              <a:prstGeom prst="rect">
                <a:avLst/>
              </a:prstGeom>
              <a:solidFill>
                <a:srgbClr val="FF00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51" name="Picture 50">
                <a:hlinkClick r:id="rId3"/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790" y="1647544"/>
                <a:ext cx="3422845" cy="2066936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52" name="TextBox 51"/>
              <p:cNvSpPr txBox="1"/>
              <p:nvPr/>
            </p:nvSpPr>
            <p:spPr>
              <a:xfrm>
                <a:off x="158076" y="3599230"/>
                <a:ext cx="4078525" cy="12261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 </a:t>
                </a:r>
                <a:r>
                  <a:rPr lang="en-GB" b="1" dirty="0" err="1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Alys</a:t>
                </a:r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Williams</a:t>
                </a:r>
              </a:p>
              <a:p>
                <a:pPr algn="ctr"/>
                <a:r>
                  <a:rPr lang="en-GB" b="1" dirty="0" err="1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a</a:t>
                </a:r>
                <a:r>
                  <a:rPr lang="en-GB" b="1" dirty="0" err="1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’r</a:t>
                </a:r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band</a:t>
                </a:r>
                <a:endParaRPr lang="en-GB" b="1" dirty="0">
                  <a:solidFill>
                    <a:prstClr val="white"/>
                  </a:solidFill>
                  <a:latin typeface="Segoe Script" panose="020B0504020000000003" pitchFamily="34" charset="0"/>
                </a:endParaRPr>
              </a:p>
            </p:txBody>
          </p:sp>
        </p:grp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9277" y="4278128"/>
              <a:ext cx="1816744" cy="1905000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>
              <a:off x="3756736" y="6174163"/>
              <a:ext cx="3721994" cy="506756"/>
            </a:xfrm>
            <a:prstGeom prst="rect">
              <a:avLst/>
            </a:prstGeom>
            <a:solidFill>
              <a:srgbClr val="FF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365743" y="6037404"/>
              <a:ext cx="2928230" cy="929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Synfyf</a:t>
              </a:r>
              <a:r>
                <a:rPr lang="en-GB" sz="2400" b="1" dirty="0" err="1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yrio</a:t>
              </a:r>
              <a:endParaRPr lang="en-GB" sz="2400" b="1" dirty="0">
                <a:solidFill>
                  <a:prstClr val="white"/>
                </a:solidFill>
                <a:latin typeface="Segoe Script" panose="020B0504020000000003" pitchFamily="34" charset="0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35414" y="116632"/>
            <a:ext cx="79208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Listen to the Welsh language music by clicking on the  QR codes – pick your favourite song or choose your own Welsh language song.</a:t>
            </a:r>
            <a:endParaRPr lang="en-GB" sz="25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06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457200" y="350925"/>
            <a:ext cx="822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Discuss </a:t>
            </a:r>
            <a:r>
              <a:rPr lang="en-GB" sz="25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your favourite Welsh. </a:t>
            </a:r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Answer </a:t>
            </a:r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the Welsh questions in </a:t>
            </a:r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Welsh</a:t>
            </a:r>
            <a:r>
              <a:rPr lang="en-GB" sz="2500" dirty="0">
                <a:solidFill>
                  <a:schemeClr val="bg1"/>
                </a:solidFill>
              </a:rPr>
              <a:t> </a:t>
            </a:r>
            <a:r>
              <a:rPr lang="en-GB" sz="2500" dirty="0" smtClean="0">
                <a:solidFill>
                  <a:schemeClr val="bg1"/>
                </a:solidFill>
              </a:rPr>
              <a:t>using the language patterns to help you.</a:t>
            </a:r>
            <a:endParaRPr lang="en-GB" sz="2500" b="1" dirty="0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702" y="1124744"/>
            <a:ext cx="2400000" cy="6857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124744"/>
            <a:ext cx="3800336" cy="73761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41525" y="1862362"/>
            <a:ext cx="777686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Beth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yw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enw’r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gân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? ______________________________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Beth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yw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enw’r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band? 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______________________________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What instruments can you hear?</a:t>
            </a:r>
            <a:endParaRPr lang="en-GB" sz="2000" dirty="0" smtClean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What style of music is it? 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Is it a fast or slow song? _______________________________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Why do you like the song? __________________________________________________________________________________________________________________</a:t>
            </a: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3256"/>
            <a:ext cx="2348119" cy="90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58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467544" y="34752"/>
            <a:ext cx="822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Write 3 interesting paragraphs about your chosen band: </a:t>
            </a:r>
            <a:br>
              <a:rPr lang="en-GB" sz="2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</a:br>
            <a:r>
              <a:rPr lang="en-GB" sz="2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Suggestions could be: where they are from; How many members in the band; How old they are. Use the box below to write what you have learnt.   </a:t>
            </a:r>
            <a:endParaRPr lang="en-GB" sz="20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3256"/>
            <a:ext cx="2348119" cy="9089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520" y="1772816"/>
            <a:ext cx="8712968" cy="369332"/>
          </a:xfrm>
          <a:prstGeom prst="rect">
            <a:avLst/>
          </a:prstGeom>
          <a:noFill/>
          <a:ln>
            <a:solidFill>
              <a:schemeClr val="accent6">
                <a:alpha val="72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7260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43</TotalTime>
  <Words>193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Discuss your favourite Welsh. Answer the Welsh questions in Welsh using the language patterns to help you.</vt:lpstr>
      <vt:lpstr>Write 3 interesting paragraphs about your chosen band:  Suggestions could be: where they are from; How many members in the band; How old they are. Use the box below to write what you have learnt.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Dydd Miwsig Cymru  WALES MUSIC DAY</dc:title>
  <dc:creator>Llinos Davies</dc:creator>
  <cp:lastModifiedBy>Llinos Davies</cp:lastModifiedBy>
  <cp:revision>6</cp:revision>
  <dcterms:created xsi:type="dcterms:W3CDTF">2021-01-26T13:47:21Z</dcterms:created>
  <dcterms:modified xsi:type="dcterms:W3CDTF">2021-01-27T09:19:48Z</dcterms:modified>
</cp:coreProperties>
</file>