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68" r:id="rId2"/>
    <p:sldId id="264" r:id="rId3"/>
    <p:sldId id="269" r:id="rId4"/>
    <p:sldId id="270" r:id="rId5"/>
    <p:sldId id="271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00000000000000000" pitchFamily="2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2832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25" d="100"/>
          <a:sy n="25" d="100"/>
        </p:scale>
        <p:origin x="2844" y="138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4">
            <a:extLst>
              <a:ext uri="{FF2B5EF4-FFF2-40B4-BE49-F238E27FC236}">
                <a16:creationId xmlns:a16="http://schemas.microsoft.com/office/drawing/2014/main" id="{D00ECC8E-1AC3-4E6C-A19B-0A141ABB9071}"/>
              </a:ext>
            </a:extLst>
          </p:cNvPr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3" name="Rounded Rectangle 23">
            <a:extLst>
              <a:ext uri="{FF2B5EF4-FFF2-40B4-BE49-F238E27FC236}">
                <a16:creationId xmlns:a16="http://schemas.microsoft.com/office/drawing/2014/main" id="{D34100E7-28EA-4EB7-A437-37BB3EE7034D}"/>
              </a:ext>
            </a:extLst>
          </p:cNvPr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4542D7D-37E2-4B69-A477-772CC9A0A4D8}"/>
              </a:ext>
            </a:extLst>
          </p:cNvPr>
          <p:cNvSpPr txBox="1">
            <a:spLocks/>
          </p:cNvSpPr>
          <p:nvPr userDrawn="1"/>
        </p:nvSpPr>
        <p:spPr>
          <a:xfrm>
            <a:off x="628648" y="62671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BAFFD08E-D8F1-4950-9C0C-AB7477306E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5651" y="1011379"/>
            <a:ext cx="7632699" cy="140970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sz="1800" dirty="0">
                <a:latin typeface="Twinkl" pitchFamily="50" charset="0"/>
              </a:rPr>
              <a:t>Sub statement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D99DBCE3-B6AA-4708-994C-5096C6F0D38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5651" y="3445623"/>
            <a:ext cx="7632699" cy="140970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sz="1800" dirty="0">
                <a:latin typeface="Twinkl" pitchFamily="50" charset="0"/>
              </a:rPr>
              <a:t>Sub statement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9DAABF2-4DBB-4A05-83F9-3F210C5C8BFB}"/>
              </a:ext>
            </a:extLst>
          </p:cNvPr>
          <p:cNvSpPr txBox="1">
            <a:spLocks/>
          </p:cNvSpPr>
          <p:nvPr userDrawn="1"/>
        </p:nvSpPr>
        <p:spPr>
          <a:xfrm>
            <a:off x="628650" y="303803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014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E62832"/>
                </a:solidFill>
                <a:latin typeface="Twinkl" pitchFamily="2" charset="0"/>
              </a:rPr>
              <a:t>What is Red Nose Day?</a:t>
            </a:r>
            <a:endParaRPr lang="en-US" sz="3600" dirty="0">
              <a:latin typeface="+mn-lt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5A5BAF3-8D95-4906-AE33-F614685AF74E}"/>
              </a:ext>
            </a:extLst>
          </p:cNvPr>
          <p:cNvSpPr/>
          <p:nvPr/>
        </p:nvSpPr>
        <p:spPr>
          <a:xfrm>
            <a:off x="8498075" y="1662038"/>
            <a:ext cx="358395" cy="358395"/>
          </a:xfrm>
          <a:prstGeom prst="ellipse">
            <a:avLst/>
          </a:prstGeom>
          <a:solidFill>
            <a:schemeClr val="bg1"/>
          </a:solidFill>
          <a:ln w="38100">
            <a:solidFill>
              <a:srgbClr val="E62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8B57DF1-2A50-4629-B74B-A9724CE1A454}"/>
              </a:ext>
            </a:extLst>
          </p:cNvPr>
          <p:cNvSpPr/>
          <p:nvPr/>
        </p:nvSpPr>
        <p:spPr>
          <a:xfrm>
            <a:off x="386248" y="-55257"/>
            <a:ext cx="1451787" cy="700235"/>
          </a:xfrm>
          <a:custGeom>
            <a:avLst/>
            <a:gdLst>
              <a:gd name="connsiteX0" fmla="*/ 0 w 1337226"/>
              <a:gd name="connsiteY0" fmla="*/ 0 h 644979"/>
              <a:gd name="connsiteX1" fmla="*/ 1337226 w 1337226"/>
              <a:gd name="connsiteY1" fmla="*/ 0 h 644979"/>
              <a:gd name="connsiteX2" fmla="*/ 1326238 w 1337226"/>
              <a:gd name="connsiteY2" fmla="*/ 108999 h 644979"/>
              <a:gd name="connsiteX3" fmla="*/ 668613 w 1337226"/>
              <a:gd name="connsiteY3" fmla="*/ 644979 h 644979"/>
              <a:gd name="connsiteX4" fmla="*/ 10988 w 1337226"/>
              <a:gd name="connsiteY4" fmla="*/ 108999 h 644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7226" h="644979">
                <a:moveTo>
                  <a:pt x="0" y="0"/>
                </a:moveTo>
                <a:lnTo>
                  <a:pt x="1337226" y="0"/>
                </a:lnTo>
                <a:lnTo>
                  <a:pt x="1326238" y="108999"/>
                </a:lnTo>
                <a:cubicBezTo>
                  <a:pt x="1263646" y="414882"/>
                  <a:pt x="993000" y="644979"/>
                  <a:pt x="668613" y="644979"/>
                </a:cubicBezTo>
                <a:cubicBezTo>
                  <a:pt x="344226" y="644979"/>
                  <a:pt x="73581" y="414882"/>
                  <a:pt x="10988" y="108999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rgbClr val="E62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18DB6FB-C76C-4353-B7EC-825399FC1A34}"/>
              </a:ext>
            </a:extLst>
          </p:cNvPr>
          <p:cNvSpPr/>
          <p:nvPr/>
        </p:nvSpPr>
        <p:spPr>
          <a:xfrm rot="10800000">
            <a:off x="5624672" y="5856141"/>
            <a:ext cx="2170818" cy="1047043"/>
          </a:xfrm>
          <a:custGeom>
            <a:avLst/>
            <a:gdLst>
              <a:gd name="connsiteX0" fmla="*/ 0 w 1337226"/>
              <a:gd name="connsiteY0" fmla="*/ 0 h 644979"/>
              <a:gd name="connsiteX1" fmla="*/ 1337226 w 1337226"/>
              <a:gd name="connsiteY1" fmla="*/ 0 h 644979"/>
              <a:gd name="connsiteX2" fmla="*/ 1326238 w 1337226"/>
              <a:gd name="connsiteY2" fmla="*/ 108999 h 644979"/>
              <a:gd name="connsiteX3" fmla="*/ 668613 w 1337226"/>
              <a:gd name="connsiteY3" fmla="*/ 644979 h 644979"/>
              <a:gd name="connsiteX4" fmla="*/ 10988 w 1337226"/>
              <a:gd name="connsiteY4" fmla="*/ 108999 h 644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7226" h="644979">
                <a:moveTo>
                  <a:pt x="0" y="0"/>
                </a:moveTo>
                <a:lnTo>
                  <a:pt x="1337226" y="0"/>
                </a:lnTo>
                <a:lnTo>
                  <a:pt x="1326238" y="108999"/>
                </a:lnTo>
                <a:cubicBezTo>
                  <a:pt x="1263646" y="414882"/>
                  <a:pt x="993000" y="644979"/>
                  <a:pt x="668613" y="644979"/>
                </a:cubicBezTo>
                <a:cubicBezTo>
                  <a:pt x="344226" y="644979"/>
                  <a:pt x="73581" y="414882"/>
                  <a:pt x="10988" y="108999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rgbClr val="E62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E7D8470-5727-43AD-9A09-D68FBA201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2538">
            <a:off x="620547" y="1457106"/>
            <a:ext cx="2735755" cy="5233779"/>
          </a:xfrm>
          <a:prstGeom prst="rect">
            <a:avLst/>
          </a:prstGeom>
        </p:spPr>
      </p:pic>
      <p:sp>
        <p:nvSpPr>
          <p:cNvPr id="17" name="Title 20">
            <a:extLst>
              <a:ext uri="{FF2B5EF4-FFF2-40B4-BE49-F238E27FC236}">
                <a16:creationId xmlns:a16="http://schemas.microsoft.com/office/drawing/2014/main" id="{B04A4C87-C3A3-4F43-B2BF-2BF3551169F5}"/>
              </a:ext>
            </a:extLst>
          </p:cNvPr>
          <p:cNvSpPr txBox="1">
            <a:spLocks/>
          </p:cNvSpPr>
          <p:nvPr/>
        </p:nvSpPr>
        <p:spPr>
          <a:xfrm>
            <a:off x="4199408" y="2007353"/>
            <a:ext cx="3101724" cy="3101724"/>
          </a:xfrm>
          <a:prstGeom prst="ellipse">
            <a:avLst/>
          </a:prstGeom>
          <a:solidFill>
            <a:schemeClr val="bg1"/>
          </a:solidFill>
          <a:ln w="38100">
            <a:solidFill>
              <a:srgbClr val="E62832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1800" b="0" dirty="0">
                <a:solidFill>
                  <a:schemeClr val="tx1"/>
                </a:solidFill>
              </a:rPr>
              <a:t>Red Nose Day is a day when people across Britain raise money for charities in the UK and around the world.</a:t>
            </a:r>
            <a:endParaRPr lang="en-GB" sz="1800" b="0" dirty="0">
              <a:solidFill>
                <a:schemeClr val="dk1"/>
              </a:solidFill>
              <a:ea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3935AD7-C4EE-4D1C-9B5F-2C950B6E54CF}"/>
              </a:ext>
            </a:extLst>
          </p:cNvPr>
          <p:cNvSpPr/>
          <p:nvPr/>
        </p:nvSpPr>
        <p:spPr>
          <a:xfrm>
            <a:off x="614387" y="1507590"/>
            <a:ext cx="4705432" cy="4705432"/>
          </a:xfrm>
          <a:prstGeom prst="ellipse">
            <a:avLst/>
          </a:prstGeom>
          <a:solidFill>
            <a:srgbClr val="E62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E62832"/>
                </a:solidFill>
                <a:latin typeface="+mn-lt"/>
              </a:rPr>
              <a:t>When Is Red Nose Day?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7EC1B6-2D2F-41E3-9285-5EA7665F4EDE}"/>
              </a:ext>
            </a:extLst>
          </p:cNvPr>
          <p:cNvSpPr/>
          <p:nvPr/>
        </p:nvSpPr>
        <p:spPr>
          <a:xfrm>
            <a:off x="4833288" y="1907430"/>
            <a:ext cx="3676075" cy="704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Red Nose Day is on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b="1" dirty="0">
                <a:solidFill>
                  <a:schemeClr val="tx1"/>
                </a:solidFill>
              </a:rPr>
              <a:t>Friday 18</a:t>
            </a:r>
            <a:r>
              <a:rPr lang="en-US" b="1" baseline="30000" dirty="0">
                <a:solidFill>
                  <a:schemeClr val="tx1"/>
                </a:solidFill>
              </a:rPr>
              <a:t>th</a:t>
            </a:r>
            <a:r>
              <a:rPr lang="en-US" b="1" dirty="0">
                <a:solidFill>
                  <a:schemeClr val="tx1"/>
                </a:solidFill>
              </a:rPr>
              <a:t> March 2022.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E282873-8A31-45F8-8173-6887D3781343}"/>
              </a:ext>
            </a:extLst>
          </p:cNvPr>
          <p:cNvSpPr/>
          <p:nvPr/>
        </p:nvSpPr>
        <p:spPr>
          <a:xfrm>
            <a:off x="8498075" y="1662038"/>
            <a:ext cx="358395" cy="358395"/>
          </a:xfrm>
          <a:prstGeom prst="ellipse">
            <a:avLst/>
          </a:prstGeom>
          <a:solidFill>
            <a:schemeClr val="bg1"/>
          </a:solidFill>
          <a:ln w="38100">
            <a:solidFill>
              <a:srgbClr val="E62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AD65961-EFD7-441E-9A9D-EBD3E6A9BCE7}"/>
              </a:ext>
            </a:extLst>
          </p:cNvPr>
          <p:cNvGrpSpPr/>
          <p:nvPr/>
        </p:nvGrpSpPr>
        <p:grpSpPr>
          <a:xfrm>
            <a:off x="666055" y="1227877"/>
            <a:ext cx="4653763" cy="4995345"/>
            <a:chOff x="666055" y="1227877"/>
            <a:chExt cx="4653763" cy="499534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B3855E5-A8B8-4775-9B89-DDB315B732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16" r="16908"/>
            <a:stretch/>
          </p:blipFill>
          <p:spPr>
            <a:xfrm>
              <a:off x="666055" y="1227877"/>
              <a:ext cx="4653763" cy="4995345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2023A86-1B1F-4490-AD22-5DD1D94A7509}"/>
                </a:ext>
              </a:extLst>
            </p:cNvPr>
            <p:cNvSpPr/>
            <p:nvPr/>
          </p:nvSpPr>
          <p:spPr>
            <a:xfrm rot="21021678">
              <a:off x="789092" y="2259688"/>
              <a:ext cx="3676075" cy="70451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</a:rPr>
                <a:t>March</a:t>
              </a:r>
            </a:p>
          </p:txBody>
        </p:sp>
      </p:grp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365EB59-65DD-49B3-A23E-9893411CDBBC}"/>
              </a:ext>
            </a:extLst>
          </p:cNvPr>
          <p:cNvSpPr/>
          <p:nvPr/>
        </p:nvSpPr>
        <p:spPr>
          <a:xfrm>
            <a:off x="386248" y="-55257"/>
            <a:ext cx="1451787" cy="700235"/>
          </a:xfrm>
          <a:custGeom>
            <a:avLst/>
            <a:gdLst>
              <a:gd name="connsiteX0" fmla="*/ 0 w 1337226"/>
              <a:gd name="connsiteY0" fmla="*/ 0 h 644979"/>
              <a:gd name="connsiteX1" fmla="*/ 1337226 w 1337226"/>
              <a:gd name="connsiteY1" fmla="*/ 0 h 644979"/>
              <a:gd name="connsiteX2" fmla="*/ 1326238 w 1337226"/>
              <a:gd name="connsiteY2" fmla="*/ 108999 h 644979"/>
              <a:gd name="connsiteX3" fmla="*/ 668613 w 1337226"/>
              <a:gd name="connsiteY3" fmla="*/ 644979 h 644979"/>
              <a:gd name="connsiteX4" fmla="*/ 10988 w 1337226"/>
              <a:gd name="connsiteY4" fmla="*/ 108999 h 644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7226" h="644979">
                <a:moveTo>
                  <a:pt x="0" y="0"/>
                </a:moveTo>
                <a:lnTo>
                  <a:pt x="1337226" y="0"/>
                </a:lnTo>
                <a:lnTo>
                  <a:pt x="1326238" y="108999"/>
                </a:lnTo>
                <a:cubicBezTo>
                  <a:pt x="1263646" y="414882"/>
                  <a:pt x="993000" y="644979"/>
                  <a:pt x="668613" y="644979"/>
                </a:cubicBezTo>
                <a:cubicBezTo>
                  <a:pt x="344226" y="644979"/>
                  <a:pt x="73581" y="414882"/>
                  <a:pt x="10988" y="108999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rgbClr val="E62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BEF50352-9569-4979-82D0-BD04487AF2F5}"/>
              </a:ext>
            </a:extLst>
          </p:cNvPr>
          <p:cNvSpPr/>
          <p:nvPr/>
        </p:nvSpPr>
        <p:spPr>
          <a:xfrm rot="10800000">
            <a:off x="5624672" y="5856141"/>
            <a:ext cx="2170818" cy="1047043"/>
          </a:xfrm>
          <a:custGeom>
            <a:avLst/>
            <a:gdLst>
              <a:gd name="connsiteX0" fmla="*/ 0 w 1337226"/>
              <a:gd name="connsiteY0" fmla="*/ 0 h 644979"/>
              <a:gd name="connsiteX1" fmla="*/ 1337226 w 1337226"/>
              <a:gd name="connsiteY1" fmla="*/ 0 h 644979"/>
              <a:gd name="connsiteX2" fmla="*/ 1326238 w 1337226"/>
              <a:gd name="connsiteY2" fmla="*/ 108999 h 644979"/>
              <a:gd name="connsiteX3" fmla="*/ 668613 w 1337226"/>
              <a:gd name="connsiteY3" fmla="*/ 644979 h 644979"/>
              <a:gd name="connsiteX4" fmla="*/ 10988 w 1337226"/>
              <a:gd name="connsiteY4" fmla="*/ 108999 h 644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7226" h="644979">
                <a:moveTo>
                  <a:pt x="0" y="0"/>
                </a:moveTo>
                <a:lnTo>
                  <a:pt x="1337226" y="0"/>
                </a:lnTo>
                <a:lnTo>
                  <a:pt x="1326238" y="108999"/>
                </a:lnTo>
                <a:cubicBezTo>
                  <a:pt x="1263646" y="414882"/>
                  <a:pt x="993000" y="644979"/>
                  <a:pt x="668613" y="644979"/>
                </a:cubicBezTo>
                <a:cubicBezTo>
                  <a:pt x="344226" y="644979"/>
                  <a:pt x="73581" y="414882"/>
                  <a:pt x="10988" y="108999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rgbClr val="E62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36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E62832"/>
                </a:solidFill>
                <a:latin typeface="+mn-lt"/>
              </a:rPr>
              <a:t> Why Is Red Nose Day Important?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75739B-9040-4180-B99B-9AF99D268D7A}"/>
              </a:ext>
            </a:extLst>
          </p:cNvPr>
          <p:cNvSpPr/>
          <p:nvPr/>
        </p:nvSpPr>
        <p:spPr>
          <a:xfrm>
            <a:off x="1291361" y="2267963"/>
            <a:ext cx="6938241" cy="704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</a:rPr>
              <a:t>Providing reading books for children in community learning </a:t>
            </a:r>
            <a:r>
              <a:rPr lang="en-US" dirty="0" err="1">
                <a:solidFill>
                  <a:schemeClr val="tx1"/>
                </a:solidFill>
              </a:rPr>
              <a:t>centres</a:t>
            </a:r>
            <a:r>
              <a:rPr lang="en-US" dirty="0">
                <a:solidFill>
                  <a:schemeClr val="tx1"/>
                </a:solidFill>
              </a:rPr>
              <a:t> in Northern Uganda.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4D36CFB-7681-40CB-AE32-2272BE99EA50}"/>
              </a:ext>
            </a:extLst>
          </p:cNvPr>
          <p:cNvSpPr/>
          <p:nvPr/>
        </p:nvSpPr>
        <p:spPr>
          <a:xfrm>
            <a:off x="9195611" y="2372115"/>
            <a:ext cx="581891" cy="581891"/>
          </a:xfrm>
          <a:prstGeom prst="ellipse">
            <a:avLst/>
          </a:prstGeom>
          <a:solidFill>
            <a:srgbClr val="E62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8F7B6D-E7E1-499A-8215-F64B78112BDB}"/>
              </a:ext>
            </a:extLst>
          </p:cNvPr>
          <p:cNvSpPr/>
          <p:nvPr/>
        </p:nvSpPr>
        <p:spPr>
          <a:xfrm>
            <a:off x="755650" y="1343533"/>
            <a:ext cx="7637464" cy="704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Money raised during Red Nose Day helps lots of different projects, including: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CF51F40-F761-4315-BD65-61BC2B7390AB}"/>
              </a:ext>
            </a:extLst>
          </p:cNvPr>
          <p:cNvSpPr/>
          <p:nvPr/>
        </p:nvSpPr>
        <p:spPr>
          <a:xfrm>
            <a:off x="1291361" y="3424643"/>
            <a:ext cx="6938241" cy="368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</a:rPr>
              <a:t>Training a preschool teacher in Africa.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BB17A66-C2E4-43EE-A18A-76FAC82761C7}"/>
              </a:ext>
            </a:extLst>
          </p:cNvPr>
          <p:cNvSpPr/>
          <p:nvPr/>
        </p:nvSpPr>
        <p:spPr>
          <a:xfrm>
            <a:off x="9195611" y="3353038"/>
            <a:ext cx="581891" cy="581891"/>
          </a:xfrm>
          <a:prstGeom prst="ellipse">
            <a:avLst/>
          </a:prstGeom>
          <a:solidFill>
            <a:srgbClr val="E62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6B20170-5265-4036-AF0F-CC82257BA79B}"/>
              </a:ext>
            </a:extLst>
          </p:cNvPr>
          <p:cNvSpPr/>
          <p:nvPr/>
        </p:nvSpPr>
        <p:spPr>
          <a:xfrm>
            <a:off x="1291361" y="4245661"/>
            <a:ext cx="6938241" cy="368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</a:rPr>
              <a:t>Running a group to support visually impaired children.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7F68397-41CA-4E8E-A9D5-20BF61052216}"/>
              </a:ext>
            </a:extLst>
          </p:cNvPr>
          <p:cNvSpPr/>
          <p:nvPr/>
        </p:nvSpPr>
        <p:spPr>
          <a:xfrm>
            <a:off x="9195611" y="4167719"/>
            <a:ext cx="581891" cy="581891"/>
          </a:xfrm>
          <a:prstGeom prst="ellipse">
            <a:avLst/>
          </a:prstGeom>
          <a:solidFill>
            <a:srgbClr val="E62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2BC3DB8-4D5A-468C-9FC8-E97278C0BC7D}"/>
              </a:ext>
            </a:extLst>
          </p:cNvPr>
          <p:cNvSpPr/>
          <p:nvPr/>
        </p:nvSpPr>
        <p:spPr>
          <a:xfrm>
            <a:off x="1291361" y="5066680"/>
            <a:ext cx="6938241" cy="368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</a:rPr>
              <a:t>Training a health volunteer to help improve the health, wellbeing and education of young children in Kenya.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6BC7045-34FA-42D0-BE92-7A9598E2C6C8}"/>
              </a:ext>
            </a:extLst>
          </p:cNvPr>
          <p:cNvSpPr/>
          <p:nvPr/>
        </p:nvSpPr>
        <p:spPr>
          <a:xfrm>
            <a:off x="9195611" y="4982388"/>
            <a:ext cx="581891" cy="581891"/>
          </a:xfrm>
          <a:prstGeom prst="ellipse">
            <a:avLst/>
          </a:prstGeom>
          <a:solidFill>
            <a:srgbClr val="E62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DAA93EE-BD32-49A6-8647-932C8A78EAFC}"/>
              </a:ext>
            </a:extLst>
          </p:cNvPr>
          <p:cNvSpPr/>
          <p:nvPr/>
        </p:nvSpPr>
        <p:spPr>
          <a:xfrm>
            <a:off x="8498075" y="1662038"/>
            <a:ext cx="358395" cy="358395"/>
          </a:xfrm>
          <a:prstGeom prst="ellipse">
            <a:avLst/>
          </a:prstGeom>
          <a:solidFill>
            <a:schemeClr val="bg1"/>
          </a:solidFill>
          <a:ln w="38100">
            <a:solidFill>
              <a:srgbClr val="E62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EB27057-3F90-44FB-84DA-4A31F1A3BFA7}"/>
              </a:ext>
            </a:extLst>
          </p:cNvPr>
          <p:cNvSpPr/>
          <p:nvPr/>
        </p:nvSpPr>
        <p:spPr>
          <a:xfrm>
            <a:off x="386248" y="-55257"/>
            <a:ext cx="1451787" cy="700235"/>
          </a:xfrm>
          <a:custGeom>
            <a:avLst/>
            <a:gdLst>
              <a:gd name="connsiteX0" fmla="*/ 0 w 1337226"/>
              <a:gd name="connsiteY0" fmla="*/ 0 h 644979"/>
              <a:gd name="connsiteX1" fmla="*/ 1337226 w 1337226"/>
              <a:gd name="connsiteY1" fmla="*/ 0 h 644979"/>
              <a:gd name="connsiteX2" fmla="*/ 1326238 w 1337226"/>
              <a:gd name="connsiteY2" fmla="*/ 108999 h 644979"/>
              <a:gd name="connsiteX3" fmla="*/ 668613 w 1337226"/>
              <a:gd name="connsiteY3" fmla="*/ 644979 h 644979"/>
              <a:gd name="connsiteX4" fmla="*/ 10988 w 1337226"/>
              <a:gd name="connsiteY4" fmla="*/ 108999 h 644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7226" h="644979">
                <a:moveTo>
                  <a:pt x="0" y="0"/>
                </a:moveTo>
                <a:lnTo>
                  <a:pt x="1337226" y="0"/>
                </a:lnTo>
                <a:lnTo>
                  <a:pt x="1326238" y="108999"/>
                </a:lnTo>
                <a:cubicBezTo>
                  <a:pt x="1263646" y="414882"/>
                  <a:pt x="993000" y="644979"/>
                  <a:pt x="668613" y="644979"/>
                </a:cubicBezTo>
                <a:cubicBezTo>
                  <a:pt x="344226" y="644979"/>
                  <a:pt x="73581" y="414882"/>
                  <a:pt x="10988" y="108999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rgbClr val="E62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11812121-88C7-45F1-B2FF-67A33E526714}"/>
              </a:ext>
            </a:extLst>
          </p:cNvPr>
          <p:cNvSpPr/>
          <p:nvPr/>
        </p:nvSpPr>
        <p:spPr>
          <a:xfrm rot="10800000">
            <a:off x="5624672" y="5856141"/>
            <a:ext cx="2170818" cy="1047043"/>
          </a:xfrm>
          <a:custGeom>
            <a:avLst/>
            <a:gdLst>
              <a:gd name="connsiteX0" fmla="*/ 0 w 1337226"/>
              <a:gd name="connsiteY0" fmla="*/ 0 h 644979"/>
              <a:gd name="connsiteX1" fmla="*/ 1337226 w 1337226"/>
              <a:gd name="connsiteY1" fmla="*/ 0 h 644979"/>
              <a:gd name="connsiteX2" fmla="*/ 1326238 w 1337226"/>
              <a:gd name="connsiteY2" fmla="*/ 108999 h 644979"/>
              <a:gd name="connsiteX3" fmla="*/ 668613 w 1337226"/>
              <a:gd name="connsiteY3" fmla="*/ 644979 h 644979"/>
              <a:gd name="connsiteX4" fmla="*/ 10988 w 1337226"/>
              <a:gd name="connsiteY4" fmla="*/ 108999 h 644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7226" h="644979">
                <a:moveTo>
                  <a:pt x="0" y="0"/>
                </a:moveTo>
                <a:lnTo>
                  <a:pt x="1337226" y="0"/>
                </a:lnTo>
                <a:lnTo>
                  <a:pt x="1326238" y="108999"/>
                </a:lnTo>
                <a:cubicBezTo>
                  <a:pt x="1263646" y="414882"/>
                  <a:pt x="993000" y="644979"/>
                  <a:pt x="668613" y="644979"/>
                </a:cubicBezTo>
                <a:cubicBezTo>
                  <a:pt x="344226" y="644979"/>
                  <a:pt x="73581" y="414882"/>
                  <a:pt x="10988" y="108999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rgbClr val="E62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49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045E-16 -4.44444E-6 L -0.9276 -0.0053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89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045E-16 0 L -0.9276 -0.00532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89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045E-16 1.11022E-16 L -0.9276 -0.0053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89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045E-16 -1.48148E-6 L -0.9276 -0.0053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89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4" grpId="0"/>
      <p:bldP spid="15" grpId="0"/>
      <p:bldP spid="16" grpId="0" animBg="1"/>
      <p:bldP spid="19" grpId="0"/>
      <p:bldP spid="20" grpId="0" animBg="1"/>
      <p:bldP spid="22" grpId="0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Arc 46">
            <a:extLst>
              <a:ext uri="{FF2B5EF4-FFF2-40B4-BE49-F238E27FC236}">
                <a16:creationId xmlns:a16="http://schemas.microsoft.com/office/drawing/2014/main" id="{3613D278-4C70-4FE9-97A6-26F9FD3C94EC}"/>
              </a:ext>
            </a:extLst>
          </p:cNvPr>
          <p:cNvSpPr/>
          <p:nvPr/>
        </p:nvSpPr>
        <p:spPr>
          <a:xfrm rot="10070088">
            <a:off x="5518635" y="2401614"/>
            <a:ext cx="1747734" cy="1967419"/>
          </a:xfrm>
          <a:prstGeom prst="arc">
            <a:avLst/>
          </a:prstGeom>
          <a:ln w="38100">
            <a:solidFill>
              <a:srgbClr val="E628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Arc 44">
            <a:extLst>
              <a:ext uri="{FF2B5EF4-FFF2-40B4-BE49-F238E27FC236}">
                <a16:creationId xmlns:a16="http://schemas.microsoft.com/office/drawing/2014/main" id="{D12F9FF7-C347-442F-82D4-6379041650DF}"/>
              </a:ext>
            </a:extLst>
          </p:cNvPr>
          <p:cNvSpPr/>
          <p:nvPr/>
        </p:nvSpPr>
        <p:spPr>
          <a:xfrm rot="11288775">
            <a:off x="2526515" y="813979"/>
            <a:ext cx="1852171" cy="2254187"/>
          </a:xfrm>
          <a:prstGeom prst="arc">
            <a:avLst/>
          </a:prstGeom>
          <a:ln w="38100">
            <a:solidFill>
              <a:srgbClr val="E628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C0488415-96B3-46FC-A626-2BCD27EF6B4C}"/>
              </a:ext>
            </a:extLst>
          </p:cNvPr>
          <p:cNvGrpSpPr/>
          <p:nvPr/>
        </p:nvGrpSpPr>
        <p:grpSpPr>
          <a:xfrm>
            <a:off x="5594103" y="365531"/>
            <a:ext cx="2137418" cy="1851438"/>
            <a:chOff x="3542081" y="4647466"/>
            <a:chExt cx="2137418" cy="1851438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A2E5B726-C4D2-4C83-9FA4-F26B379DF360}"/>
                </a:ext>
              </a:extLst>
            </p:cNvPr>
            <p:cNvSpPr/>
            <p:nvPr/>
          </p:nvSpPr>
          <p:spPr>
            <a:xfrm>
              <a:off x="3850097" y="4963898"/>
              <a:ext cx="1521386" cy="1521386"/>
            </a:xfrm>
            <a:prstGeom prst="ellipse">
              <a:avLst/>
            </a:prstGeom>
            <a:solidFill>
              <a:srgbClr val="E62832"/>
            </a:solidFill>
            <a:ln w="38100">
              <a:solidFill>
                <a:srgbClr val="E628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86340F9-54F4-4A60-AEE8-6A28859BFC3E}"/>
                </a:ext>
              </a:extLst>
            </p:cNvPr>
            <p:cNvSpPr txBox="1"/>
            <p:nvPr/>
          </p:nvSpPr>
          <p:spPr>
            <a:xfrm>
              <a:off x="3542081" y="6004556"/>
              <a:ext cx="2137418" cy="494348"/>
            </a:xfrm>
            <a:prstGeom prst="roundRect">
              <a:avLst>
                <a:gd name="adj" fmla="val 43791"/>
              </a:avLst>
            </a:prstGeom>
            <a:solidFill>
              <a:schemeClr val="bg1"/>
            </a:solidFill>
            <a:ln w="38100">
              <a:solidFill>
                <a:srgbClr val="E62832"/>
              </a:solidFill>
            </a:ln>
          </p:spPr>
          <p:txBody>
            <a:bodyPr wrap="square">
              <a:spAutoFit/>
            </a:bodyPr>
            <a:lstStyle/>
            <a:p>
              <a:pPr rtl="0">
                <a:spcBef>
                  <a:spcPts val="1000"/>
                </a:spcBef>
                <a:spcAft>
                  <a:spcPts val="0"/>
                </a:spcAft>
              </a:pPr>
              <a:r>
                <a:rPr lang="en-US" sz="1800" b="1" i="0" u="none" strike="noStrike" dirty="0">
                  <a:solidFill>
                    <a:srgbClr val="E62832"/>
                  </a:solidFill>
                  <a:effectLst/>
                  <a:latin typeface="Twinkl" pitchFamily="2" charset="0"/>
                </a:rPr>
                <a:t>Non-uniform day</a:t>
              </a:r>
              <a:endParaRPr lang="en-US" b="1" dirty="0">
                <a:solidFill>
                  <a:srgbClr val="E62832"/>
                </a:solidFill>
                <a:effectLst/>
                <a:latin typeface="Twinkl" pitchFamily="2" charset="0"/>
              </a:endParaRP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B5CE1133-04CD-4721-8D23-0D8980C69C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8801" y="4647466"/>
              <a:ext cx="1163979" cy="1447450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ACAD634D-C8D5-4E42-B0EF-36E009EF7AAE}"/>
              </a:ext>
            </a:extLst>
          </p:cNvPr>
          <p:cNvGrpSpPr/>
          <p:nvPr/>
        </p:nvGrpSpPr>
        <p:grpSpPr>
          <a:xfrm>
            <a:off x="823213" y="2867396"/>
            <a:ext cx="2137418" cy="2312301"/>
            <a:chOff x="5968045" y="3939429"/>
            <a:chExt cx="2137418" cy="2312301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B8B2FAFF-F4DD-4826-8199-7065126C0103}"/>
                </a:ext>
              </a:extLst>
            </p:cNvPr>
            <p:cNvSpPr/>
            <p:nvPr/>
          </p:nvSpPr>
          <p:spPr>
            <a:xfrm>
              <a:off x="6159923" y="3939429"/>
              <a:ext cx="1753662" cy="1753662"/>
            </a:xfrm>
            <a:prstGeom prst="ellipse">
              <a:avLst/>
            </a:prstGeom>
            <a:solidFill>
              <a:srgbClr val="E62832"/>
            </a:solidFill>
            <a:ln w="38100">
              <a:solidFill>
                <a:srgbClr val="E628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D87EE93-79A1-44BC-A470-3F8279D43E1F}"/>
                </a:ext>
              </a:extLst>
            </p:cNvPr>
            <p:cNvSpPr txBox="1"/>
            <p:nvPr/>
          </p:nvSpPr>
          <p:spPr>
            <a:xfrm>
              <a:off x="5968045" y="5386622"/>
              <a:ext cx="2137418" cy="865108"/>
            </a:xfrm>
            <a:prstGeom prst="roundRect">
              <a:avLst>
                <a:gd name="adj" fmla="val 43791"/>
              </a:avLst>
            </a:prstGeom>
            <a:solidFill>
              <a:schemeClr val="bg1"/>
            </a:solidFill>
            <a:ln w="38100">
              <a:solidFill>
                <a:srgbClr val="E62832"/>
              </a:solidFill>
            </a:ln>
          </p:spPr>
          <p:txBody>
            <a:bodyPr wrap="square">
              <a:spAutoFit/>
            </a:bodyPr>
            <a:lstStyle/>
            <a:p>
              <a:pPr algn="ctr" rtl="0">
                <a:spcBef>
                  <a:spcPts val="1000"/>
                </a:spcBef>
                <a:spcAft>
                  <a:spcPts val="0"/>
                </a:spcAft>
              </a:pPr>
              <a:r>
                <a:rPr lang="en-US" sz="1800" b="1" i="0" u="none" strike="noStrike" dirty="0">
                  <a:solidFill>
                    <a:srgbClr val="E62832"/>
                  </a:solidFill>
                  <a:effectLst/>
                  <a:latin typeface="Twinkl" pitchFamily="2" charset="0"/>
                </a:rPr>
                <a:t>Dress up as superheroes </a:t>
              </a:r>
              <a:endParaRPr lang="en-US" b="1" dirty="0">
                <a:solidFill>
                  <a:srgbClr val="E62832"/>
                </a:solidFill>
                <a:effectLst/>
                <a:latin typeface="Twinkl" pitchFamily="2" charset="0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0F265A7-88B2-438D-9255-86AEB33531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9200" y="4045997"/>
              <a:ext cx="932228" cy="1499763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DAFD6BB7-29D0-458C-A931-1E1142B31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5842" y="3951100"/>
              <a:ext cx="909015" cy="1626006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BC7CC9D4-F2AB-4971-8613-EA7CCC7DE17A}"/>
              </a:ext>
            </a:extLst>
          </p:cNvPr>
          <p:cNvGrpSpPr/>
          <p:nvPr/>
        </p:nvGrpSpPr>
        <p:grpSpPr>
          <a:xfrm>
            <a:off x="1603212" y="474389"/>
            <a:ext cx="2137418" cy="1607111"/>
            <a:chOff x="2178181" y="4833833"/>
            <a:chExt cx="2137418" cy="160711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F32A21D-522E-4E27-923C-906FAD37FA5E}"/>
                </a:ext>
              </a:extLst>
            </p:cNvPr>
            <p:cNvSpPr/>
            <p:nvPr/>
          </p:nvSpPr>
          <p:spPr>
            <a:xfrm>
              <a:off x="2486197" y="4833833"/>
              <a:ext cx="1521386" cy="1521386"/>
            </a:xfrm>
            <a:prstGeom prst="ellipse">
              <a:avLst/>
            </a:prstGeom>
            <a:solidFill>
              <a:srgbClr val="E62832"/>
            </a:solidFill>
            <a:ln w="38100">
              <a:solidFill>
                <a:srgbClr val="E628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EE53ACDB-F56A-44A2-B1A5-A9F4E959B0D7}"/>
                </a:ext>
              </a:extLst>
            </p:cNvPr>
            <p:cNvSpPr txBox="1"/>
            <p:nvPr/>
          </p:nvSpPr>
          <p:spPr>
            <a:xfrm>
              <a:off x="2178181" y="5946596"/>
              <a:ext cx="2137418" cy="494348"/>
            </a:xfrm>
            <a:prstGeom prst="roundRect">
              <a:avLst>
                <a:gd name="adj" fmla="val 43791"/>
              </a:avLst>
            </a:prstGeom>
            <a:solidFill>
              <a:schemeClr val="bg1"/>
            </a:solidFill>
            <a:ln w="38100">
              <a:solidFill>
                <a:srgbClr val="E62832"/>
              </a:solidFill>
            </a:ln>
          </p:spPr>
          <p:txBody>
            <a:bodyPr wrap="square">
              <a:spAutoFit/>
            </a:bodyPr>
            <a:lstStyle/>
            <a:p>
              <a:pPr algn="ctr" rtl="0">
                <a:spcBef>
                  <a:spcPts val="1000"/>
                </a:spcBef>
                <a:spcAft>
                  <a:spcPts val="0"/>
                </a:spcAft>
              </a:pPr>
              <a:r>
                <a:rPr lang="en-US" sz="1800" b="1" i="0" u="none" strike="noStrike" dirty="0">
                  <a:solidFill>
                    <a:srgbClr val="E62832"/>
                  </a:solidFill>
                  <a:effectLst/>
                </a:rPr>
                <a:t>Wear a Red </a:t>
              </a:r>
              <a:r>
                <a:rPr lang="en-US" b="1" dirty="0">
                  <a:solidFill>
                    <a:srgbClr val="E62832"/>
                  </a:solidFill>
                </a:rPr>
                <a:t>N</a:t>
              </a:r>
              <a:r>
                <a:rPr lang="en-US" sz="1800" b="1" i="0" u="none" strike="noStrike" dirty="0">
                  <a:solidFill>
                    <a:srgbClr val="E62832"/>
                  </a:solidFill>
                  <a:effectLst/>
                </a:rPr>
                <a:t>ose</a:t>
              </a:r>
              <a:endParaRPr lang="en-US" b="1" dirty="0">
                <a:solidFill>
                  <a:srgbClr val="E62832"/>
                </a:solidFill>
                <a:effectLst/>
              </a:endParaRP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F80BDC3-B670-4C36-9F28-CE887D048B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6273" y="5063028"/>
              <a:ext cx="1061235" cy="949526"/>
            </a:xfrm>
            <a:prstGeom prst="rect">
              <a:avLst/>
            </a:prstGeom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34F4C5D-C98E-4A3C-8919-CEEEA0DCC5D6}"/>
              </a:ext>
            </a:extLst>
          </p:cNvPr>
          <p:cNvGrpSpPr/>
          <p:nvPr/>
        </p:nvGrpSpPr>
        <p:grpSpPr>
          <a:xfrm>
            <a:off x="6466832" y="2729341"/>
            <a:ext cx="2137418" cy="1857976"/>
            <a:chOff x="812769" y="1451730"/>
            <a:chExt cx="2137418" cy="185797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33F5E44-DA9F-440D-B027-06551933B71E}"/>
                </a:ext>
              </a:extLst>
            </p:cNvPr>
            <p:cNvSpPr/>
            <p:nvPr/>
          </p:nvSpPr>
          <p:spPr>
            <a:xfrm>
              <a:off x="952490" y="1451730"/>
              <a:ext cx="1857976" cy="1857976"/>
            </a:xfrm>
            <a:prstGeom prst="ellipse">
              <a:avLst/>
            </a:prstGeom>
            <a:solidFill>
              <a:srgbClr val="E62832"/>
            </a:solidFill>
            <a:ln w="38100">
              <a:solidFill>
                <a:srgbClr val="E628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AD23007-4DAE-4806-9D33-E1DFA6339B9D}"/>
                </a:ext>
              </a:extLst>
            </p:cNvPr>
            <p:cNvSpPr txBox="1"/>
            <p:nvPr/>
          </p:nvSpPr>
          <p:spPr>
            <a:xfrm>
              <a:off x="812769" y="2815358"/>
              <a:ext cx="2137418" cy="494348"/>
            </a:xfrm>
            <a:prstGeom prst="roundRect">
              <a:avLst>
                <a:gd name="adj" fmla="val 43791"/>
              </a:avLst>
            </a:prstGeom>
            <a:solidFill>
              <a:schemeClr val="bg1"/>
            </a:solidFill>
            <a:ln w="38100">
              <a:solidFill>
                <a:srgbClr val="E62832"/>
              </a:solidFill>
            </a:ln>
          </p:spPr>
          <p:txBody>
            <a:bodyPr wrap="square">
              <a:spAutoFit/>
            </a:bodyPr>
            <a:lstStyle/>
            <a:p>
              <a:pPr algn="ctr" rtl="0">
                <a:spcBef>
                  <a:spcPts val="1000"/>
                </a:spcBef>
                <a:spcAft>
                  <a:spcPts val="0"/>
                </a:spcAft>
              </a:pPr>
              <a:r>
                <a:rPr lang="en-US" sz="1800" b="1" i="0" u="none" strike="noStrike" dirty="0">
                  <a:solidFill>
                    <a:srgbClr val="E62832"/>
                  </a:solidFill>
                  <a:effectLst/>
                  <a:latin typeface="Twinkl" pitchFamily="2" charset="0"/>
                </a:rPr>
                <a:t>Cake sale</a:t>
              </a:r>
              <a:endParaRPr lang="en-US" b="1" dirty="0">
                <a:solidFill>
                  <a:srgbClr val="E62832"/>
                </a:solidFill>
                <a:effectLst/>
                <a:latin typeface="Twinkl" pitchFamily="2" charset="0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CD04250-1410-4703-9620-C53ECAF5062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321" y="1535582"/>
              <a:ext cx="1698233" cy="1410817"/>
            </a:xfrm>
            <a:prstGeom prst="rect">
              <a:avLst/>
            </a:prstGeom>
          </p:spPr>
        </p:pic>
      </p:grpSp>
      <p:sp>
        <p:nvSpPr>
          <p:cNvPr id="46" name="Arc 45">
            <a:extLst>
              <a:ext uri="{FF2B5EF4-FFF2-40B4-BE49-F238E27FC236}">
                <a16:creationId xmlns:a16="http://schemas.microsoft.com/office/drawing/2014/main" id="{FE7BD73F-9BD5-4C3F-A5BC-C5C6D5D5E469}"/>
              </a:ext>
            </a:extLst>
          </p:cNvPr>
          <p:cNvSpPr/>
          <p:nvPr/>
        </p:nvSpPr>
        <p:spPr>
          <a:xfrm rot="5646611">
            <a:off x="5164412" y="1574536"/>
            <a:ext cx="1251248" cy="1172485"/>
          </a:xfrm>
          <a:prstGeom prst="arc">
            <a:avLst/>
          </a:prstGeom>
          <a:ln w="38100">
            <a:solidFill>
              <a:srgbClr val="E628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Arc 47">
            <a:extLst>
              <a:ext uri="{FF2B5EF4-FFF2-40B4-BE49-F238E27FC236}">
                <a16:creationId xmlns:a16="http://schemas.microsoft.com/office/drawing/2014/main" id="{78FA461A-A7C4-453D-8164-0F8A282A6881}"/>
              </a:ext>
            </a:extLst>
          </p:cNvPr>
          <p:cNvSpPr/>
          <p:nvPr/>
        </p:nvSpPr>
        <p:spPr>
          <a:xfrm rot="11845019">
            <a:off x="3913404" y="3186330"/>
            <a:ext cx="2180125" cy="2801974"/>
          </a:xfrm>
          <a:prstGeom prst="arc">
            <a:avLst/>
          </a:prstGeom>
          <a:ln w="38100">
            <a:solidFill>
              <a:srgbClr val="E628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Arc 48">
            <a:extLst>
              <a:ext uri="{FF2B5EF4-FFF2-40B4-BE49-F238E27FC236}">
                <a16:creationId xmlns:a16="http://schemas.microsoft.com/office/drawing/2014/main" id="{F7DA5C74-6188-4B8C-ADB4-1A7DA3E7B62A}"/>
              </a:ext>
            </a:extLst>
          </p:cNvPr>
          <p:cNvSpPr/>
          <p:nvPr/>
        </p:nvSpPr>
        <p:spPr>
          <a:xfrm rot="9935701" flipH="1">
            <a:off x="1528626" y="1852937"/>
            <a:ext cx="2180125" cy="2801974"/>
          </a:xfrm>
          <a:prstGeom prst="arc">
            <a:avLst/>
          </a:prstGeom>
          <a:ln w="38100">
            <a:solidFill>
              <a:srgbClr val="E628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293971" y="1899251"/>
            <a:ext cx="2510672" cy="2510672"/>
          </a:xfrm>
          <a:prstGeom prst="ellipse">
            <a:avLst/>
          </a:prstGeom>
          <a:solidFill>
            <a:schemeClr val="bg1"/>
          </a:solidFill>
          <a:ln w="38100">
            <a:solidFill>
              <a:srgbClr val="E62832"/>
            </a:solidFill>
          </a:ln>
        </p:spPr>
        <p:txBody>
          <a:bodyPr/>
          <a:lstStyle/>
          <a:p>
            <a:pPr algn="ctr"/>
            <a:r>
              <a:rPr lang="en-US" sz="2300" dirty="0">
                <a:solidFill>
                  <a:srgbClr val="E62832"/>
                </a:solidFill>
                <a:latin typeface="+mn-lt"/>
              </a:rPr>
              <a:t>How Will You Celebrate Red Nose Day? 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E95B901-2501-40AB-8D2B-89542AFA3DE7}"/>
              </a:ext>
            </a:extLst>
          </p:cNvPr>
          <p:cNvGrpSpPr/>
          <p:nvPr/>
        </p:nvGrpSpPr>
        <p:grpSpPr>
          <a:xfrm>
            <a:off x="4023011" y="4095409"/>
            <a:ext cx="3145950" cy="2144843"/>
            <a:chOff x="396433" y="3755775"/>
            <a:chExt cx="3145950" cy="2144843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BE4CF48-92A0-4CBB-969D-D1CECDB548C8}"/>
                </a:ext>
              </a:extLst>
            </p:cNvPr>
            <p:cNvSpPr/>
            <p:nvPr/>
          </p:nvSpPr>
          <p:spPr>
            <a:xfrm>
              <a:off x="1142017" y="4066987"/>
              <a:ext cx="1651017" cy="1651017"/>
            </a:xfrm>
            <a:prstGeom prst="ellipse">
              <a:avLst/>
            </a:prstGeom>
            <a:solidFill>
              <a:srgbClr val="E62832"/>
            </a:solidFill>
            <a:ln w="38100">
              <a:solidFill>
                <a:srgbClr val="E628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940BD52-B910-40D3-B8F9-78A30FE18DCF}"/>
                </a:ext>
              </a:extLst>
            </p:cNvPr>
            <p:cNvSpPr txBox="1"/>
            <p:nvPr/>
          </p:nvSpPr>
          <p:spPr>
            <a:xfrm>
              <a:off x="396433" y="5406270"/>
              <a:ext cx="3145950" cy="494348"/>
            </a:xfrm>
            <a:prstGeom prst="roundRect">
              <a:avLst>
                <a:gd name="adj" fmla="val 43791"/>
              </a:avLst>
            </a:prstGeom>
            <a:solidFill>
              <a:schemeClr val="bg1"/>
            </a:solidFill>
            <a:ln w="38100">
              <a:solidFill>
                <a:srgbClr val="E62832"/>
              </a:solidFill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ts val="1000"/>
                </a:spcBef>
              </a:pPr>
              <a:r>
                <a:rPr lang="en-GB" b="1" dirty="0">
                  <a:solidFill>
                    <a:srgbClr val="E62832"/>
                  </a:solidFill>
                  <a:latin typeface="Twinkl" pitchFamily="2" charset="0"/>
                </a:rPr>
                <a:t>Red Nose and Spoon Race</a:t>
              </a:r>
              <a:endParaRPr lang="en-US" sz="1800" b="1" i="0" u="none" strike="noStrike" dirty="0">
                <a:solidFill>
                  <a:srgbClr val="E62832"/>
                </a:solidFill>
                <a:effectLst/>
                <a:latin typeface="Twinkl" pitchFamily="2" charset="0"/>
              </a:endParaRP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E0F9EABB-8CBF-4C06-8F67-782A381AA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2572" y="3755775"/>
              <a:ext cx="1369906" cy="19373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7306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5" grpId="0" animBg="1"/>
      <p:bldP spid="46" grpId="0" animBg="1"/>
      <p:bldP spid="48" grpId="0" animBg="1"/>
      <p:bldP spid="49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15612B77-6323-480F-8C92-F8246404192A}" vid="{7B322C9C-49C0-4EE2-A38F-4E297833E0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(1)</Template>
  <TotalTime>160</TotalTime>
  <Words>135</Words>
  <Application>Microsoft Office PowerPoint</Application>
  <PresentationFormat>On-screen Show (4:3)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Twinkl</vt:lpstr>
      <vt:lpstr>Office Theme</vt:lpstr>
      <vt:lpstr>PowerPoint Presentation</vt:lpstr>
      <vt:lpstr>What is Red Nose Day?</vt:lpstr>
      <vt:lpstr>When Is Red Nose Day?</vt:lpstr>
      <vt:lpstr> Why Is Red Nose Day Important? </vt:lpstr>
      <vt:lpstr>How Will You Celebrate Red Nose Day?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Simone Wouters</dc:creator>
  <cp:lastModifiedBy>Ana Moarcas</cp:lastModifiedBy>
  <cp:revision>10</cp:revision>
  <dcterms:created xsi:type="dcterms:W3CDTF">2022-02-08T10:32:41Z</dcterms:created>
  <dcterms:modified xsi:type="dcterms:W3CDTF">2022-02-17T09:30:59Z</dcterms:modified>
</cp:coreProperties>
</file>