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7" r:id="rId1"/>
  </p:sldMasterIdLst>
  <p:sldIdLst>
    <p:sldId id="256" r:id="rId2"/>
    <p:sldId id="268" r:id="rId3"/>
    <p:sldId id="26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7" r:id="rId14"/>
    <p:sldId id="265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8C585E-95CE-23BE-1E2F-4DF09AF67254}" v="2127" dt="2021-11-29T16:39:27.6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63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521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964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5220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169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158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5955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552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511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814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4807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8055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3588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6250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5543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6231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495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910076FA-EBC3-4DB3-8C3A-89F205046CD0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6A5CEB37-2194-45B2-936F-5A86E8336B0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269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  <p:sldLayoutId id="2147483720" r:id="rId13"/>
    <p:sldLayoutId id="2147483721" r:id="rId14"/>
    <p:sldLayoutId id="2147483722" r:id="rId15"/>
    <p:sldLayoutId id="2147483723" r:id="rId16"/>
    <p:sldLayoutId id="214748372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87927"/>
            <a:ext cx="9144000" cy="3122036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Erasmus+ Outdoor Education and Teaching Methodology</a:t>
            </a:r>
            <a:r>
              <a:rPr lang="en-GB" dirty="0"/>
              <a:t/>
            </a:r>
            <a:br>
              <a:rPr lang="en-GB" dirty="0"/>
            </a:br>
            <a:r>
              <a:rPr lang="en-GB" b="1" dirty="0" err="1"/>
              <a:t>Livadia</a:t>
            </a:r>
            <a:r>
              <a:rPr lang="en-GB" b="1" dirty="0"/>
              <a:t>, Greece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28846" y="3753090"/>
            <a:ext cx="8825658" cy="861420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Monday 22</a:t>
            </a:r>
            <a:r>
              <a:rPr lang="en-GB" baseline="30000" dirty="0"/>
              <a:t>nd</a:t>
            </a:r>
            <a:r>
              <a:rPr lang="en-GB" dirty="0"/>
              <a:t> November – Friday 26</a:t>
            </a:r>
            <a:r>
              <a:rPr lang="en-GB" baseline="30000" dirty="0"/>
              <a:t>th</a:t>
            </a:r>
            <a:r>
              <a:rPr lang="en-GB" dirty="0"/>
              <a:t> November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18" y="5491604"/>
            <a:ext cx="4756727" cy="108887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4291" y="3335627"/>
            <a:ext cx="2336800" cy="324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133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Outdoor </a:t>
            </a:r>
            <a:r>
              <a:rPr lang="en-GB" dirty="0"/>
              <a:t>Education &amp; Teaching Methodology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3491" y="2572528"/>
            <a:ext cx="2885910" cy="192955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4317" y="2572528"/>
            <a:ext cx="3290799" cy="19841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45" y="5343823"/>
            <a:ext cx="4756727" cy="10888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3745" y="2572528"/>
            <a:ext cx="3544530" cy="198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366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of the project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103" r="638" b="18046"/>
          <a:stretch/>
        </p:blipFill>
        <p:spPr>
          <a:xfrm>
            <a:off x="1025238" y="2521527"/>
            <a:ext cx="10067636" cy="396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824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About the project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The trip was planned around visiting the local schools in </a:t>
            </a:r>
            <a:r>
              <a:rPr lang="en-GB" dirty="0" err="1"/>
              <a:t>Livadia</a:t>
            </a:r>
            <a:r>
              <a:rPr lang="en-GB" dirty="0"/>
              <a:t> and </a:t>
            </a:r>
            <a:r>
              <a:rPr lang="en-GB" dirty="0" err="1"/>
              <a:t>Viotia</a:t>
            </a:r>
            <a:r>
              <a:rPr lang="en-GB" dirty="0"/>
              <a:t>, however, shortly before we were due to leave the itinerary had to change due to increased rates of Coronavirus in the area.</a:t>
            </a:r>
          </a:p>
          <a:p>
            <a:r>
              <a:rPr lang="en-GB" dirty="0"/>
              <a:t>As a result, the itinerary was then focussed around networking with other schools, sharing good practice, learning about school life/curriculum in each country, future plans for the project and tours of the local points of interest. </a:t>
            </a:r>
          </a:p>
          <a:p>
            <a:r>
              <a:rPr lang="en-GB" dirty="0"/>
              <a:t>Schools from Wales, Spain, Romania and Greece took part. Some have previously worked on projects together and others were new to the project.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5" y="5630150"/>
            <a:ext cx="4756727" cy="1088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75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ECC65-E829-49C7-892C-432280B5C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893869"/>
          </a:xfrm>
        </p:spPr>
        <p:txBody>
          <a:bodyPr/>
          <a:lstStyle/>
          <a:p>
            <a:r>
              <a:rPr lang="en-US" dirty="0"/>
              <a:t>Day 1 – Official meeting, LTT &amp; TPM meetings then exploring the area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BDE999-F37E-4718-AF59-055938C65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315953"/>
            <a:ext cx="8825659" cy="34163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All delegates met for an official meeting and introductions. Directors of Secondary, Primary, Special education of </a:t>
            </a:r>
            <a:r>
              <a:rPr lang="en-US" dirty="0" err="1"/>
              <a:t>Viotia</a:t>
            </a:r>
            <a:r>
              <a:rPr lang="en-US" dirty="0"/>
              <a:t> and course instructors welcomed delegates and provided information for the week. </a:t>
            </a:r>
          </a:p>
          <a:p>
            <a:r>
              <a:rPr lang="en-US" dirty="0"/>
              <a:t>Delegates were then taken to Thebes to work in their group </a:t>
            </a:r>
            <a:r>
              <a:rPr lang="en-US" dirty="0" err="1"/>
              <a:t>eg</a:t>
            </a:r>
            <a:r>
              <a:rPr lang="en-US" dirty="0"/>
              <a:t> LTT, TPM, Active Schools and Outdoor learning. </a:t>
            </a:r>
          </a:p>
          <a:p>
            <a:r>
              <a:rPr lang="en-US" dirty="0"/>
              <a:t>During these meetings delegates from each school shared what their schools have done for the project to date, what worked well, any resources/games/apps/sessions they could recommend and future plans. </a:t>
            </a:r>
          </a:p>
          <a:p>
            <a:r>
              <a:rPr lang="en-US" dirty="0"/>
              <a:t>Late afternoon – time to explore the area and network with Team Wales. </a:t>
            </a:r>
          </a:p>
          <a:p>
            <a:endParaRPr lang="en-US" dirty="0"/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53A307C-FFBE-46A0-9604-5FD35BC457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5" y="5630150"/>
            <a:ext cx="3520275" cy="1088873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8B074D23-D471-4DB1-812F-7E79E0166E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0815" y="2155884"/>
            <a:ext cx="2398144" cy="1798608"/>
          </a:xfrm>
          <a:prstGeom prst="rect">
            <a:avLst/>
          </a:prstGeom>
        </p:spPr>
      </p:pic>
      <p:pic>
        <p:nvPicPr>
          <p:cNvPr id="7" name="Picture 7" descr="A picture containing tree, outdoor, plant, river&#10;&#10;Description automatically generated">
            <a:extLst>
              <a:ext uri="{FF2B5EF4-FFF2-40B4-BE49-F238E27FC236}">
                <a16:creationId xmlns:a16="http://schemas.microsoft.com/office/drawing/2014/main" id="{2E381613-384B-47AC-9F38-758CABF6B2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3608" y="5247016"/>
            <a:ext cx="2743199" cy="1611703"/>
          </a:xfrm>
          <a:prstGeom prst="rect">
            <a:avLst/>
          </a:prstGeom>
        </p:spPr>
      </p:pic>
      <p:pic>
        <p:nvPicPr>
          <p:cNvPr id="9" name="Picture 9" descr="A picture containing tree, outdoor, stone, surrounded&#10;&#10;Description automatically generated">
            <a:extLst>
              <a:ext uri="{FF2B5EF4-FFF2-40B4-BE49-F238E27FC236}">
                <a16:creationId xmlns:a16="http://schemas.microsoft.com/office/drawing/2014/main" id="{96B32796-AD6F-4BCF-AF7F-9459E52668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9529312" y="4285890"/>
            <a:ext cx="2708694" cy="2254370"/>
          </a:xfrm>
          <a:prstGeom prst="rect">
            <a:avLst/>
          </a:prstGeom>
        </p:spPr>
      </p:pic>
      <p:pic>
        <p:nvPicPr>
          <p:cNvPr id="10" name="Picture 10" descr="A picture containing outdoor, tree, nature, water&#10;&#10;Description automatically generated">
            <a:extLst>
              <a:ext uri="{FF2B5EF4-FFF2-40B4-BE49-F238E27FC236}">
                <a16:creationId xmlns:a16="http://schemas.microsoft.com/office/drawing/2014/main" id="{9D9D2C12-35F7-4CDE-BB5E-365B199962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9721" y="5247017"/>
            <a:ext cx="2743200" cy="1611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302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2D34A-4F0B-473E-8652-91E250B16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Day 2 – Getting to know </a:t>
            </a:r>
            <a:r>
              <a:rPr lang="en-US" dirty="0" err="1"/>
              <a:t>Levadia</a:t>
            </a:r>
            <a:r>
              <a:rPr lang="en-US" dirty="0"/>
              <a:t>, Science &amp; Technology – Newton's Law and boat building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B150D5-C5A9-4557-8A21-535DA5479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215312"/>
            <a:ext cx="8796905" cy="348818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/>
              <a:t>Delegates were taken on a guided tour around </a:t>
            </a:r>
            <a:r>
              <a:rPr lang="en-US" dirty="0" err="1"/>
              <a:t>Levadia</a:t>
            </a:r>
            <a:r>
              <a:rPr lang="en-US" dirty="0"/>
              <a:t> so that they could learn the history of the area. </a:t>
            </a:r>
          </a:p>
          <a:p>
            <a:r>
              <a:rPr lang="en-US" dirty="0"/>
              <a:t>Delegates engaged in ice breaker games and outdoor activities with the tour guide.</a:t>
            </a:r>
          </a:p>
          <a:p>
            <a:r>
              <a:rPr lang="en-US" dirty="0"/>
              <a:t>At the Amphitheatre we took part in some mindfulness Tai-chi with the host of the </a:t>
            </a:r>
            <a:r>
              <a:rPr lang="en-US" dirty="0" err="1"/>
              <a:t>programme</a:t>
            </a:r>
            <a:r>
              <a:rPr lang="en-US" dirty="0"/>
              <a:t> and spoke about the importance of lowering stress levels and mindfulness. </a:t>
            </a:r>
          </a:p>
          <a:p>
            <a:r>
              <a:rPr lang="en-US" dirty="0"/>
              <a:t>Delegates then took part in a Science &amp; Technology session in which we spoke about Newton's Law and shared examples of each part. We then had to put it into practice by designing and making a boat which worked on Newton's third law – action/reaction. </a:t>
            </a:r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5741A979-8839-4000-AB9A-31A8D05612D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5" y="5630150"/>
            <a:ext cx="3520275" cy="1088873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66FD57DF-1291-4364-AA0B-785F646006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9003" y="2155885"/>
            <a:ext cx="2268748" cy="1841740"/>
          </a:xfrm>
          <a:prstGeom prst="rect">
            <a:avLst/>
          </a:prstGeom>
        </p:spPr>
      </p:pic>
      <p:pic>
        <p:nvPicPr>
          <p:cNvPr id="7" name="Picture 7" descr="A picture containing mountain, outdoor, people, nature&#10;&#10;Description automatically generated">
            <a:extLst>
              <a:ext uri="{FF2B5EF4-FFF2-40B4-BE49-F238E27FC236}">
                <a16:creationId xmlns:a16="http://schemas.microsoft.com/office/drawing/2014/main" id="{976052A6-AAF9-4CD7-8BE6-C1E90A20C2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197860" y="3818626"/>
            <a:ext cx="1716655" cy="2254368"/>
          </a:xfrm>
          <a:prstGeom prst="rect">
            <a:avLst/>
          </a:prstGeom>
        </p:spPr>
      </p:pic>
      <p:pic>
        <p:nvPicPr>
          <p:cNvPr id="9" name="Picture 9" descr="A picture containing indoor, floor, ceiling&#10;&#10;Description automatically generated">
            <a:extLst>
              <a:ext uri="{FF2B5EF4-FFF2-40B4-BE49-F238E27FC236}">
                <a16:creationId xmlns:a16="http://schemas.microsoft.com/office/drawing/2014/main" id="{C3022190-E516-4B6B-B628-2E5434BDC9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9306" y="5318904"/>
            <a:ext cx="2585049" cy="1539814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FE5B36B6-1392-47FA-AB92-4868AF9CE4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1683" y="5318903"/>
            <a:ext cx="2355012" cy="1539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5699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27B5B-0400-4F3A-B1A2-500850A6A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Day 3 – Cultural Visit to Delphi. Lunch Hosted by the Direction.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3393FB-02A0-4488-8545-2CA666CFDE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Delegates were taken to Delphi to learn about Greek mythological history and to explore the site and museum. </a:t>
            </a:r>
          </a:p>
          <a:p>
            <a:r>
              <a:rPr lang="en-US" dirty="0"/>
              <a:t>We were then taken to </a:t>
            </a:r>
            <a:r>
              <a:rPr lang="en-US" dirty="0" err="1"/>
              <a:t>Zemenos</a:t>
            </a:r>
            <a:r>
              <a:rPr lang="en-US" dirty="0"/>
              <a:t> for a lunch hosted by the Direction to sample traditional Greek food. 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4" descr="A picture containing building, outdoor, sky, stone&#10;&#10;Description automatically generated">
            <a:extLst>
              <a:ext uri="{FF2B5EF4-FFF2-40B4-BE49-F238E27FC236}">
                <a16:creationId xmlns:a16="http://schemas.microsoft.com/office/drawing/2014/main" id="{A4C5440A-8478-4AB9-9602-275F2F1230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27803" y="3998344"/>
            <a:ext cx="2967486" cy="2743199"/>
          </a:xfrm>
          <a:prstGeom prst="rect">
            <a:avLst/>
          </a:prstGeom>
        </p:spPr>
      </p:pic>
      <p:pic>
        <p:nvPicPr>
          <p:cNvPr id="5" name="Picture 5" descr="A picture containing sky, outdoor, mountain, road&#10;&#10;Description automatically generated">
            <a:extLst>
              <a:ext uri="{FF2B5EF4-FFF2-40B4-BE49-F238E27FC236}">
                <a16:creationId xmlns:a16="http://schemas.microsoft.com/office/drawing/2014/main" id="{56034BAC-E885-4EC4-A875-6F36A89549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5495" y="3881168"/>
            <a:ext cx="3548332" cy="2977550"/>
          </a:xfrm>
          <a:prstGeom prst="rect">
            <a:avLst/>
          </a:prstGeom>
        </p:spPr>
      </p:pic>
      <p:pic>
        <p:nvPicPr>
          <p:cNvPr id="6" name="Picture 6" descr="A picture containing outdoor, rock, mountain, nature&#10;&#10;Description automatically generated">
            <a:extLst>
              <a:ext uri="{FF2B5EF4-FFF2-40B4-BE49-F238E27FC236}">
                <a16:creationId xmlns:a16="http://schemas.microsoft.com/office/drawing/2014/main" id="{C413DAA8-5595-4A16-8597-6FAE248D3E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4929" y="3881168"/>
            <a:ext cx="3303916" cy="297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996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C4B5A-BAEF-4297-BF49-A4702F1162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Delphi continued </a:t>
            </a:r>
          </a:p>
        </p:txBody>
      </p:sp>
      <p:pic>
        <p:nvPicPr>
          <p:cNvPr id="4" name="Picture 4" descr="A picture containing grass, outdoor, mountain, ground&#10;&#10;Description automatically generated">
            <a:extLst>
              <a:ext uri="{FF2B5EF4-FFF2-40B4-BE49-F238E27FC236}">
                <a16:creationId xmlns:a16="http://schemas.microsoft.com/office/drawing/2014/main" id="{BA89999E-167D-4774-BEF4-C949E74274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8841" y="2243466"/>
            <a:ext cx="5463397" cy="2066027"/>
          </a:xfrm>
        </p:spPr>
      </p:pic>
      <p:pic>
        <p:nvPicPr>
          <p:cNvPr id="5" name="Picture 5" descr="A picture containing mountain, outdoor, grass, ground&#10;&#10;Description automatically generated">
            <a:extLst>
              <a:ext uri="{FF2B5EF4-FFF2-40B4-BE49-F238E27FC236}">
                <a16:creationId xmlns:a16="http://schemas.microsoft.com/office/drawing/2014/main" id="{1DE05D70-64EE-4987-A71F-0C2CE81299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3420" y="2242149"/>
            <a:ext cx="5144217" cy="2071777"/>
          </a:xfrm>
          <a:prstGeom prst="rect">
            <a:avLst/>
          </a:prstGeom>
        </p:spPr>
      </p:pic>
      <p:pic>
        <p:nvPicPr>
          <p:cNvPr id="6" name="Picture 6" descr="A picture containing building&#10;&#10;Description automatically generated">
            <a:extLst>
              <a:ext uri="{FF2B5EF4-FFF2-40B4-BE49-F238E27FC236}">
                <a16:creationId xmlns:a16="http://schemas.microsoft.com/office/drawing/2014/main" id="{E0F9F16B-BAA1-4B39-A694-4F958C039C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442822" y="4472796"/>
            <a:ext cx="2507411" cy="2254369"/>
          </a:xfrm>
          <a:prstGeom prst="rect">
            <a:avLst/>
          </a:prstGeom>
        </p:spPr>
      </p:pic>
      <p:pic>
        <p:nvPicPr>
          <p:cNvPr id="7" name="Picture 7" descr="A picture containing mountain, sky, outdoor, nature&#10;&#10;Description automatically generated">
            <a:extLst>
              <a:ext uri="{FF2B5EF4-FFF2-40B4-BE49-F238E27FC236}">
                <a16:creationId xmlns:a16="http://schemas.microsoft.com/office/drawing/2014/main" id="{F5AA4170-E512-45AD-9E0A-0F26A3738F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7003" y="4346275"/>
            <a:ext cx="2340634" cy="2521789"/>
          </a:xfrm>
          <a:prstGeom prst="rect">
            <a:avLst/>
          </a:prstGeom>
        </p:spPr>
      </p:pic>
      <p:pic>
        <p:nvPicPr>
          <p:cNvPr id="8" name="Picture 8" descr="A statue of a person&#10;&#10;Description automatically generated">
            <a:extLst>
              <a:ext uri="{FF2B5EF4-FFF2-40B4-BE49-F238E27FC236}">
                <a16:creationId xmlns:a16="http://schemas.microsoft.com/office/drawing/2014/main" id="{56B0EF7F-5168-48D2-A02F-D9F1D906C7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6244087" y="4523115"/>
            <a:ext cx="2521789" cy="2168107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78E009C-0951-41DC-A6F5-CBB044E6AC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3282350" y="4508739"/>
            <a:ext cx="2493034" cy="216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9352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3EE1B-E038-4BCB-92FF-8412763EE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Day 4 – Environmental Education Centre, </a:t>
            </a:r>
            <a:r>
              <a:rPr lang="en-US" dirty="0" err="1"/>
              <a:t>Stilida</a:t>
            </a:r>
            <a:r>
              <a:rPr lang="en-US" dirty="0"/>
              <a:t> forest and monastery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2CB970-FC33-4BA1-843E-D10328B0E5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Delegates were taken to </a:t>
            </a:r>
            <a:r>
              <a:rPr lang="en-US" dirty="0" err="1"/>
              <a:t>Stilida</a:t>
            </a:r>
            <a:r>
              <a:rPr lang="en-US" dirty="0"/>
              <a:t> to visit an environmental education </a:t>
            </a:r>
            <a:r>
              <a:rPr lang="en-US" dirty="0" err="1"/>
              <a:t>centre</a:t>
            </a:r>
            <a:r>
              <a:rPr lang="en-US" dirty="0"/>
              <a:t> that focusses on outdoor learning activities. Delegates were told about the flora and fauna of the area. </a:t>
            </a:r>
          </a:p>
          <a:p>
            <a:r>
              <a:rPr lang="en-US" dirty="0"/>
              <a:t>Delegates were then taken up the mountain to a forest where they had a guided tour, learnt about the trees, flowers, wildlife and took part in outdoor learning activities. </a:t>
            </a:r>
          </a:p>
          <a:p>
            <a:r>
              <a:rPr lang="en-US" dirty="0"/>
              <a:t>Activities were based on experiential learning and to provide ideas/good practice to facilitators that will use them in their creative learning process.</a:t>
            </a:r>
          </a:p>
          <a:p>
            <a:r>
              <a:rPr lang="en-US" dirty="0"/>
              <a:t>Visit to </a:t>
            </a:r>
            <a:r>
              <a:rPr lang="en-US" dirty="0" err="1"/>
              <a:t>Stilida</a:t>
            </a:r>
            <a:r>
              <a:rPr lang="en-US" dirty="0"/>
              <a:t> Monastery. </a:t>
            </a:r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44E58B81-D37B-4214-82FF-518B23656A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5" y="5630150"/>
            <a:ext cx="3520275" cy="1088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1422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7CAD2-6F7E-4D74-A15B-4CA816E1C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Day 4 pictures</a:t>
            </a:r>
          </a:p>
        </p:txBody>
      </p:sp>
      <p:pic>
        <p:nvPicPr>
          <p:cNvPr id="4" name="Picture 4" descr="A picture containing tree, outdoor, person, people&#10;&#10;Description automatically generated">
            <a:extLst>
              <a:ext uri="{FF2B5EF4-FFF2-40B4-BE49-F238E27FC236}">
                <a16:creationId xmlns:a16="http://schemas.microsoft.com/office/drawing/2014/main" id="{A944E165-25C6-4906-A558-D4D04D987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645873" y="2147124"/>
            <a:ext cx="2251734" cy="2562225"/>
          </a:xfr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58392772-7B08-47F3-BCFF-19BB2FC420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0815" y="2299659"/>
            <a:ext cx="2901351" cy="2258681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DD85C09C-5A72-4A1C-B839-AEAB7FA2D1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253596" y="2078967"/>
            <a:ext cx="2248619" cy="2700067"/>
          </a:xfrm>
          <a:prstGeom prst="rect">
            <a:avLst/>
          </a:prstGeom>
        </p:spPr>
      </p:pic>
      <p:pic>
        <p:nvPicPr>
          <p:cNvPr id="7" name="Picture 7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A0F617F4-A26D-4528-9196-218476B1D7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20665" y="2213394"/>
            <a:ext cx="3318293" cy="2344947"/>
          </a:xfrm>
          <a:prstGeom prst="rect">
            <a:avLst/>
          </a:prstGeom>
        </p:spPr>
      </p:pic>
      <p:pic>
        <p:nvPicPr>
          <p:cNvPr id="8" name="Picture 8" descr="A picture containing indoor, altar&#10;&#10;Description automatically generated">
            <a:extLst>
              <a:ext uri="{FF2B5EF4-FFF2-40B4-BE49-F238E27FC236}">
                <a16:creationId xmlns:a16="http://schemas.microsoft.com/office/drawing/2014/main" id="{BB51B752-E6E4-4630-92D9-2B9F1824A0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073879" y="4400910"/>
            <a:ext cx="2291750" cy="2671312"/>
          </a:xfrm>
          <a:prstGeom prst="rect">
            <a:avLst/>
          </a:prstGeom>
        </p:spPr>
      </p:pic>
      <p:pic>
        <p:nvPicPr>
          <p:cNvPr id="9" name="Picture 9" descr="A picture containing text, decorated&#10;&#10;Description automatically generated">
            <a:extLst>
              <a:ext uri="{FF2B5EF4-FFF2-40B4-BE49-F238E27FC236}">
                <a16:creationId xmlns:a16="http://schemas.microsoft.com/office/drawing/2014/main" id="{A85E2E16-0092-4E55-8390-6F54F7972F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95049" y="4559061"/>
            <a:ext cx="3657599" cy="2340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6670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B04BA-B950-4BB3-BD32-BA1FACFD8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Day 5 – LTT and TPM meetings. Thebes museum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E12917-CE79-43CC-9873-F2E5D0B63D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388" y="2289463"/>
            <a:ext cx="6825264" cy="3400136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dirty="0"/>
              <a:t>On the final day delegates met with their groups to present information about their schools, their experience with outdoor learning, share good practice and plans for future projects.</a:t>
            </a:r>
          </a:p>
          <a:p>
            <a:r>
              <a:rPr lang="en-US" dirty="0"/>
              <a:t>RJ shared the school's Twitter feed to show examples of outdoor learning across all year groups and our outside areas. </a:t>
            </a:r>
          </a:p>
          <a:p>
            <a:r>
              <a:rPr lang="en-US" dirty="0"/>
              <a:t>MB shared his presentation to show what each class did for outdoor learning week. </a:t>
            </a:r>
          </a:p>
          <a:p>
            <a:r>
              <a:rPr lang="en-US" dirty="0"/>
              <a:t>Delegates were then taken to Thebes museum before heading to the airport. </a:t>
            </a:r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079FEF89-395A-4D76-B8FF-BD187D0C48D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5" y="6003636"/>
            <a:ext cx="3520275" cy="7153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0321" y="2573206"/>
            <a:ext cx="2730516" cy="17041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7707" y="5169889"/>
            <a:ext cx="2428020" cy="156760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814" y="4615871"/>
            <a:ext cx="2883886" cy="2147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7696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88533-8894-4584-9476-F327E89FD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Apps and activities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F49972-BD82-42FF-9365-84C680F8FE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Delegates shared useful outdoor learning apps which RJ has recorded and will share with staff. </a:t>
            </a:r>
          </a:p>
          <a:p>
            <a:r>
              <a:rPr lang="en-US" dirty="0"/>
              <a:t>Delegates also shared a range of outdoor activity lesson plans which will also be shared with staff. </a:t>
            </a:r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68ADEF8-B6BD-44F2-A6C0-228D1D49D5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5" y="5630150"/>
            <a:ext cx="3520275" cy="1088873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F7668D78-E366-4B75-A1FE-34DF243873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8211" y="3967432"/>
            <a:ext cx="2743200" cy="2057400"/>
          </a:xfrm>
          <a:prstGeom prst="rect">
            <a:avLst/>
          </a:prstGeom>
        </p:spPr>
      </p:pic>
      <p:pic>
        <p:nvPicPr>
          <p:cNvPr id="7" name="Picture 7" descr="A picture containing text, monitor, screen, indoor&#10;&#10;Description automatically generated">
            <a:extLst>
              <a:ext uri="{FF2B5EF4-FFF2-40B4-BE49-F238E27FC236}">
                <a16:creationId xmlns:a16="http://schemas.microsoft.com/office/drawing/2014/main" id="{F64F03C4-E67F-49FD-A6D3-1A901F3D9F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6891" y="3967432"/>
            <a:ext cx="2743200" cy="2057400"/>
          </a:xfrm>
          <a:prstGeom prst="rect">
            <a:avLst/>
          </a:prstGeom>
        </p:spPr>
      </p:pic>
      <p:pic>
        <p:nvPicPr>
          <p:cNvPr id="8" name="Picture 8" descr="A picture containing text, wall, indoor, monitor&#10;&#10;Description automatically generated">
            <a:extLst>
              <a:ext uri="{FF2B5EF4-FFF2-40B4-BE49-F238E27FC236}">
                <a16:creationId xmlns:a16="http://schemas.microsoft.com/office/drawing/2014/main" id="{9F796A83-273C-4B53-B8C8-2E35CB9AAE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0589" y="3967432"/>
            <a:ext cx="27432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1186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8DEAD-D4CA-4B56-9AB5-0263927A4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Apps and activities continued </a:t>
            </a:r>
          </a:p>
        </p:txBody>
      </p:sp>
      <p:pic>
        <p:nvPicPr>
          <p:cNvPr id="4" name="Picture 4" descr="A picture containing text, wall, indoor, monitor&#10;&#10;Description automatically generated">
            <a:extLst>
              <a:ext uri="{FF2B5EF4-FFF2-40B4-BE49-F238E27FC236}">
                <a16:creationId xmlns:a16="http://schemas.microsoft.com/office/drawing/2014/main" id="{D3EDEE0A-113E-4038-BB57-DE2381B2D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3533" y="2315953"/>
            <a:ext cx="3203596" cy="2409885"/>
          </a:xfrm>
        </p:spPr>
      </p:pic>
      <p:pic>
        <p:nvPicPr>
          <p:cNvPr id="5" name="Picture 5" descr="A picture containing text, wall, indoor, electronics&#10;&#10;Description automatically generated">
            <a:extLst>
              <a:ext uri="{FF2B5EF4-FFF2-40B4-BE49-F238E27FC236}">
                <a16:creationId xmlns:a16="http://schemas.microsoft.com/office/drawing/2014/main" id="{BE586F97-9FE1-4A76-B58D-F5142C279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0589" y="2314036"/>
            <a:ext cx="3217652" cy="2416833"/>
          </a:xfrm>
          <a:prstGeom prst="rect">
            <a:avLst/>
          </a:prstGeom>
        </p:spPr>
      </p:pic>
      <p:pic>
        <p:nvPicPr>
          <p:cNvPr id="6" name="Picture 6" descr="A picture containing text, screen, electronics, display&#10;&#10;Description automatically generated">
            <a:extLst>
              <a:ext uri="{FF2B5EF4-FFF2-40B4-BE49-F238E27FC236}">
                <a16:creationId xmlns:a16="http://schemas.microsoft.com/office/drawing/2014/main" id="{E7718436-553D-4889-A8FC-52B5F7CD66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853" y="2314036"/>
            <a:ext cx="3217652" cy="241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468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C9FC3-8D13-4877-996E-54F0A870C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Future plans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BE20E3-9D56-4AFD-8E9C-DC26F9FA6C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Romanian and Greek delegates are visiting the four schools in Wales during the last week of February. Morriston Primary, Bishopston Primary, </a:t>
            </a:r>
            <a:r>
              <a:rPr lang="en-US" dirty="0" err="1"/>
              <a:t>Townhill</a:t>
            </a:r>
            <a:r>
              <a:rPr lang="en-US" dirty="0"/>
              <a:t> Primary and </a:t>
            </a:r>
            <a:r>
              <a:rPr lang="en-US" dirty="0" err="1"/>
              <a:t>Derwendeg</a:t>
            </a:r>
            <a:r>
              <a:rPr lang="en-US" dirty="0"/>
              <a:t> Primary. Delegates will also explore local areas of interest </a:t>
            </a:r>
            <a:r>
              <a:rPr lang="en-US" dirty="0" err="1"/>
              <a:t>eg</a:t>
            </a:r>
            <a:r>
              <a:rPr lang="en-US" dirty="0"/>
              <a:t> the coast, Cardiff, St Fagans, Big Pit etc. </a:t>
            </a:r>
          </a:p>
          <a:p>
            <a:r>
              <a:rPr lang="en-US" dirty="0"/>
              <a:t>Welsh and Greek delegates are planning to visit Romania end of June. </a:t>
            </a:r>
          </a:p>
          <a:p>
            <a:r>
              <a:rPr lang="en-US" dirty="0"/>
              <a:t>Active learning delegates from Wales, Greece and Romania are visiting Spain end of May. </a:t>
            </a:r>
          </a:p>
          <a:p>
            <a:r>
              <a:rPr lang="en-US" dirty="0"/>
              <a:t>Morriston Primary School plan to make Christmas cards to send to schools in the project this week. </a:t>
            </a:r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E9DCA7C6-7307-4265-AF24-C42BBC60DE0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5" y="5630150"/>
            <a:ext cx="3520275" cy="1088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0337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19</TotalTime>
  <Words>824</Words>
  <Application>Microsoft Office PowerPoint</Application>
  <PresentationFormat>Widescreen</PresentationFormat>
  <Paragraphs>43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Century Gothic</vt:lpstr>
      <vt:lpstr>Wingdings 3</vt:lpstr>
      <vt:lpstr>Ion Boardroom</vt:lpstr>
      <vt:lpstr>Erasmus+ Outdoor Education and Teaching Methodology Livadia, Greece</vt:lpstr>
      <vt:lpstr>Outdoor Education &amp; Teaching Methodology</vt:lpstr>
      <vt:lpstr>Aims of the project </vt:lpstr>
      <vt:lpstr>About the project  </vt:lpstr>
      <vt:lpstr>Day 1 – Official meeting, LTT &amp; TPM meetings then exploring the area</vt:lpstr>
      <vt:lpstr>Day 2 – Getting to know Levadia, Science &amp; Technology – Newton's Law and boat building </vt:lpstr>
      <vt:lpstr>Day 3 – Cultural Visit to Delphi. Lunch Hosted by the Direction. </vt:lpstr>
      <vt:lpstr>Delphi continued </vt:lpstr>
      <vt:lpstr>Day 4 – Environmental Education Centre, Stilida forest and monastery </vt:lpstr>
      <vt:lpstr>Day 4 pictures</vt:lpstr>
      <vt:lpstr>Day 5 – LTT and TPM meetings. Thebes museum</vt:lpstr>
      <vt:lpstr>Apps and activities </vt:lpstr>
      <vt:lpstr>Apps and activities continued </vt:lpstr>
      <vt:lpstr>Future plans 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Erasmus+ Outdoor Education and Teaching Methodology Livadia, Greece</dc:title>
  <dc:creator>M Bannister (Morriston Primary School)</dc:creator>
  <cp:lastModifiedBy>M Bannister (Morriston Primary School)</cp:lastModifiedBy>
  <cp:revision>374</cp:revision>
  <dcterms:created xsi:type="dcterms:W3CDTF">2021-11-26T20:03:00Z</dcterms:created>
  <dcterms:modified xsi:type="dcterms:W3CDTF">2021-11-29T21:09:54Z</dcterms:modified>
</cp:coreProperties>
</file>