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0" r:id="rId5"/>
    <p:sldId id="261" r:id="rId6"/>
    <p:sldId id="262" r:id="rId7"/>
    <p:sldId id="268" r:id="rId8"/>
    <p:sldId id="263" r:id="rId9"/>
    <p:sldId id="266" r:id="rId10"/>
    <p:sldId id="271" r:id="rId11"/>
    <p:sldId id="269" r:id="rId12"/>
    <p:sldId id="270"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8" d="100"/>
          <a:sy n="98" d="100"/>
        </p:scale>
        <p:origin x="110"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2EF353D-5F3E-4771-8C87-D1CCB4D905C6}"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3334312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EF353D-5F3E-4771-8C87-D1CCB4D905C6}"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2314287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EF353D-5F3E-4771-8C87-D1CCB4D905C6}"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1949600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32EF353D-5F3E-4771-8C87-D1CCB4D905C6}" type="datetimeFigureOut">
              <a:rPr lang="en-GB" smtClean="0"/>
              <a:t>02/10/2024</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1865659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32EF353D-5F3E-4771-8C87-D1CCB4D905C6}" type="datetimeFigureOut">
              <a:rPr lang="en-GB" smtClean="0"/>
              <a:t>02/10/2024</a:t>
            </a:fld>
            <a:endParaRPr lang="en-GB"/>
          </a:p>
        </p:txBody>
      </p:sp>
      <p:sp>
        <p:nvSpPr>
          <p:cNvPr id="11" name="Footer Placeholder 10"/>
          <p:cNvSpPr>
            <a:spLocks noGrp="1"/>
          </p:cNvSpPr>
          <p:nvPr>
            <p:ph type="ftr" sz="quarter" idx="11"/>
          </p:nvPr>
        </p:nvSpPr>
        <p:spPr/>
        <p:txBody>
          <a:bodyPr/>
          <a:lstStyle/>
          <a:p>
            <a:endParaRPr lang="en-GB"/>
          </a:p>
        </p:txBody>
      </p:sp>
      <p:sp>
        <p:nvSpPr>
          <p:cNvPr id="12" name="Slide Number Placeholder 11"/>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3374749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32EF353D-5F3E-4771-8C87-D1CCB4D905C6}" type="datetimeFigureOut">
              <a:rPr lang="en-GB" smtClean="0"/>
              <a:t>02/10/2024</a:t>
            </a:fld>
            <a:endParaRPr lang="en-GB"/>
          </a:p>
        </p:txBody>
      </p:sp>
      <p:sp>
        <p:nvSpPr>
          <p:cNvPr id="7" name="Footer Placeholder 6"/>
          <p:cNvSpPr>
            <a:spLocks noGrp="1"/>
          </p:cNvSpPr>
          <p:nvPr>
            <p:ph type="ftr" sz="quarter" idx="11"/>
          </p:nvPr>
        </p:nvSpPr>
        <p:spPr/>
        <p:txBody>
          <a:bodyPr/>
          <a:lstStyle/>
          <a:p>
            <a:endParaRPr lang="en-GB"/>
          </a:p>
        </p:txBody>
      </p:sp>
      <p:sp>
        <p:nvSpPr>
          <p:cNvPr id="8" name="Slide Number Placeholder 7"/>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1076185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2EF353D-5F3E-4771-8C87-D1CCB4D905C6}" type="datetimeFigureOut">
              <a:rPr lang="en-GB" smtClean="0"/>
              <a:t>02/10/2024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1309902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2EF353D-5F3E-4771-8C87-D1CCB4D905C6}" type="datetimeFigureOut">
              <a:rPr lang="en-GB" smtClean="0"/>
              <a:t>02/10/2024</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3007270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50000"/>
              <a:lumOff val="5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2EF353D-5F3E-4771-8C87-D1CCB4D905C6}" type="datetimeFigureOut">
              <a:rPr lang="en-GB" smtClean="0"/>
              <a:t>02/10/2024</a:t>
            </a:fld>
            <a:endParaRPr lang="en-GB"/>
          </a:p>
        </p:txBody>
      </p:sp>
      <p:sp>
        <p:nvSpPr>
          <p:cNvPr id="9" name="Footer Placeholder 8"/>
          <p:cNvSpPr>
            <a:spLocks noGrp="1"/>
          </p:cNvSpPr>
          <p:nvPr>
            <p:ph type="ftr" sz="quarter" idx="11"/>
          </p:nvPr>
        </p:nvSpPr>
        <p:spPr>
          <a:xfrm>
            <a:off x="3499101" y="6356350"/>
            <a:ext cx="5911517" cy="365125"/>
          </a:xfrm>
        </p:spPr>
        <p:txBody>
          <a:bodyPr/>
          <a:lstStyle/>
          <a:p>
            <a:endParaRPr lang="en-GB"/>
          </a:p>
        </p:txBody>
      </p:sp>
      <p:sp>
        <p:nvSpPr>
          <p:cNvPr id="10" name="Slide Number Placeholder 9"/>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2676828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EF353D-5F3E-4771-8C87-D1CCB4D905C6}" type="datetimeFigureOut">
              <a:rPr lang="en-GB" smtClean="0"/>
              <a:t>02/10/2024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1063774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EF353D-5F3E-4771-8C87-D1CCB4D905C6}" type="datetimeFigureOut">
              <a:rPr lang="en-GB" smtClean="0"/>
              <a:t>02/10/2024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7F28DD9-0363-4172-A3AC-C34298312F26}" type="slidenum">
              <a:rPr lang="en-GB" smtClean="0"/>
              <a:t>‹#›</a:t>
            </a:fld>
            <a:endParaRPr lang="en-GB"/>
          </a:p>
        </p:txBody>
      </p:sp>
    </p:spTree>
    <p:extLst>
      <p:ext uri="{BB962C8B-B14F-4D97-AF65-F5344CB8AC3E}">
        <p14:creationId xmlns:p14="http://schemas.microsoft.com/office/powerpoint/2010/main" val="1986218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bg2">
                    <a:lumMod val="40000"/>
                    <a:lumOff val="60000"/>
                  </a:schemeClr>
                </a:solidFill>
              </a:defRPr>
            </a:lvl1pPr>
          </a:lstStyle>
          <a:p>
            <a:fld id="{32EF353D-5F3E-4771-8C87-D1CCB4D905C6}" type="datetimeFigureOut">
              <a:rPr lang="en-GB" smtClean="0"/>
              <a:t>02/10/2024</a:t>
            </a:fld>
            <a:endParaRPr lang="en-GB"/>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bg2">
                    <a:lumMod val="40000"/>
                    <a:lumOff val="60000"/>
                  </a:schemeClr>
                </a:solidFill>
              </a:defRPr>
            </a:lvl1pPr>
          </a:lstStyle>
          <a:p>
            <a:endParaRPr lang="en-GB"/>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7F28DD9-0363-4172-A3AC-C34298312F26}" type="slidenum">
              <a:rPr lang="en-GB" smtClean="0"/>
              <a:t>‹#›</a:t>
            </a:fld>
            <a:endParaRPr lang="en-GB"/>
          </a:p>
        </p:txBody>
      </p:sp>
    </p:spTree>
    <p:extLst>
      <p:ext uri="{BB962C8B-B14F-4D97-AF65-F5344CB8AC3E}">
        <p14:creationId xmlns:p14="http://schemas.microsoft.com/office/powerpoint/2010/main" val="1357435682"/>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tabLst>
          <a:tab pos="1143000" algn="l"/>
        </a:tabLst>
        <a:defRPr sz="2000" kern="1200">
          <a:solidFill>
            <a:schemeClr val="bg2">
              <a:lumMod val="20000"/>
              <a:lumOff val="80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800" kern="1200">
          <a:solidFill>
            <a:schemeClr val="bg2">
              <a:lumMod val="20000"/>
              <a:lumOff val="80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600" kern="1200">
          <a:solidFill>
            <a:schemeClr val="bg2">
              <a:lumMod val="20000"/>
              <a:lumOff val="80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3993" y="1477818"/>
            <a:ext cx="8979316" cy="1708912"/>
          </a:xfrm>
        </p:spPr>
        <p:txBody>
          <a:bodyPr>
            <a:normAutofit fontScale="90000"/>
          </a:bodyPr>
          <a:lstStyle/>
          <a:p>
            <a:r>
              <a:rPr lang="en-GB" dirty="0"/>
              <a:t>Instilling a culture of enquiry</a:t>
            </a:r>
            <a:br>
              <a:rPr lang="en-GB" dirty="0"/>
            </a:br>
            <a:r>
              <a:rPr lang="en-GB" dirty="0"/>
              <a:t>at Morriston Primary School </a:t>
            </a:r>
          </a:p>
        </p:txBody>
      </p:sp>
      <p:sp>
        <p:nvSpPr>
          <p:cNvPr id="3" name="Subtitle 2"/>
          <p:cNvSpPr>
            <a:spLocks noGrp="1"/>
          </p:cNvSpPr>
          <p:nvPr>
            <p:ph type="subTitle" idx="1"/>
          </p:nvPr>
        </p:nvSpPr>
        <p:spPr>
          <a:xfrm>
            <a:off x="377121" y="3543410"/>
            <a:ext cx="7315200" cy="914400"/>
          </a:xfrm>
        </p:spPr>
        <p:txBody>
          <a:bodyPr>
            <a:normAutofit/>
          </a:bodyPr>
          <a:lstStyle/>
          <a:p>
            <a:r>
              <a:rPr lang="en-GB" dirty="0"/>
              <a:t>Matthew Bannister – Deputy </a:t>
            </a:r>
            <a:r>
              <a:rPr lang="en-GB" dirty="0" err="1"/>
              <a:t>Headteacher</a:t>
            </a:r>
            <a:r>
              <a:rPr lang="en-GB" dirty="0"/>
              <a:t> </a:t>
            </a:r>
          </a:p>
          <a:p>
            <a:r>
              <a:rPr lang="en-GB" dirty="0"/>
              <a:t>Wednesday 26th June 2024</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250" y="4886325"/>
            <a:ext cx="1428750" cy="1971675"/>
          </a:xfrm>
          <a:prstGeom prst="rect">
            <a:avLst/>
          </a:prstGeom>
        </p:spPr>
      </p:pic>
    </p:spTree>
    <p:extLst>
      <p:ext uri="{BB962C8B-B14F-4D97-AF65-F5344CB8AC3E}">
        <p14:creationId xmlns:p14="http://schemas.microsoft.com/office/powerpoint/2010/main" val="21819512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rbel" panose="020B0503020204020204" pitchFamily="34" charset="0"/>
              </a:rPr>
              <a:t>School Information  </a:t>
            </a:r>
          </a:p>
        </p:txBody>
      </p:sp>
      <p:sp>
        <p:nvSpPr>
          <p:cNvPr id="3" name="Content Placeholder 2"/>
          <p:cNvSpPr>
            <a:spLocks noGrp="1"/>
          </p:cNvSpPr>
          <p:nvPr>
            <p:ph idx="1"/>
          </p:nvPr>
        </p:nvSpPr>
        <p:spPr>
          <a:xfrm>
            <a:off x="3869268" y="864108"/>
            <a:ext cx="6346150" cy="5120640"/>
          </a:xfrm>
        </p:spPr>
        <p:txBody>
          <a:bodyPr>
            <a:normAutofit lnSpcReduction="10000"/>
          </a:bodyPr>
          <a:lstStyle/>
          <a:p>
            <a:pPr marL="0" indent="0" fontAlgn="base">
              <a:buNone/>
            </a:pPr>
            <a:r>
              <a:rPr lang="en-GB" b="1" i="1" u="sng" dirty="0">
                <a:latin typeface="Corbel" panose="020B0503020204020204" pitchFamily="34" charset="0"/>
              </a:rPr>
              <a:t>School Vision</a:t>
            </a:r>
            <a:r>
              <a:rPr lang="en-GB" dirty="0">
                <a:latin typeface="Corbel" panose="020B0503020204020204" pitchFamily="34" charset="0"/>
              </a:rPr>
              <a:t> </a:t>
            </a:r>
          </a:p>
          <a:p>
            <a:pPr marL="0" indent="0" fontAlgn="base">
              <a:buNone/>
            </a:pPr>
            <a:r>
              <a:rPr lang="en-GB" dirty="0">
                <a:latin typeface="Corbel" panose="020B0503020204020204" pitchFamily="34" charset="0"/>
              </a:rPr>
              <a:t>‘Your Right to be the best you can be.’ </a:t>
            </a:r>
          </a:p>
          <a:p>
            <a:pPr marL="0" indent="0" fontAlgn="base">
              <a:buNone/>
            </a:pPr>
            <a:r>
              <a:rPr lang="en-GB" dirty="0">
                <a:latin typeface="Corbel" panose="020B0503020204020204" pitchFamily="34" charset="0"/>
              </a:rPr>
              <a:t>In Morriston Primary School we aim to provide a broad, balanced and rich curriculum.  </a:t>
            </a:r>
          </a:p>
          <a:p>
            <a:pPr marL="0" indent="0" fontAlgn="base">
              <a:buNone/>
            </a:pPr>
            <a:r>
              <a:rPr lang="en-GB" dirty="0">
                <a:latin typeface="Corbel" panose="020B0503020204020204" pitchFamily="34" charset="0"/>
              </a:rPr>
              <a:t>We offer an inclusive environment where pupils are encouraged to be healthy. happy, digitally competent, creative, confident and resilient learners.  We challenge our pupils to reach their full potential, equipping them with the skills necessary to continue on their journey of life-long learning. </a:t>
            </a:r>
          </a:p>
          <a:p>
            <a:pPr marL="0" indent="0" fontAlgn="base">
              <a:buNone/>
            </a:pPr>
            <a:endParaRPr lang="en-GB" dirty="0">
              <a:latin typeface="Corbel" panose="020B0503020204020204" pitchFamily="34" charset="0"/>
            </a:endParaRPr>
          </a:p>
          <a:p>
            <a:pPr marL="0" indent="0" fontAlgn="base">
              <a:buNone/>
            </a:pPr>
            <a:r>
              <a:rPr lang="en-GB" b="1" u="sng" dirty="0">
                <a:latin typeface="Corbel" panose="020B0503020204020204" pitchFamily="34" charset="0"/>
              </a:rPr>
              <a:t>Our School Mission Statement</a:t>
            </a:r>
            <a:r>
              <a:rPr lang="en-GB" dirty="0">
                <a:latin typeface="Corbel" panose="020B0503020204020204" pitchFamily="34" charset="0"/>
              </a:rPr>
              <a:t>  </a:t>
            </a:r>
          </a:p>
          <a:p>
            <a:pPr marL="0" indent="0" fontAlgn="base">
              <a:buNone/>
            </a:pPr>
            <a:r>
              <a:rPr lang="en-GB" i="1" dirty="0">
                <a:latin typeface="Corbel" panose="020B0503020204020204" pitchFamily="34" charset="0"/>
              </a:rPr>
              <a:t>‘Together Everyone Achieves More.’</a:t>
            </a:r>
            <a:r>
              <a:rPr lang="en-GB" dirty="0">
                <a:latin typeface="Corbel" panose="020B0503020204020204" pitchFamily="34" charset="0"/>
              </a:rPr>
              <a:t> </a:t>
            </a:r>
          </a:p>
          <a:p>
            <a:pPr marL="0" indent="0" fontAlgn="base">
              <a:buNone/>
            </a:pPr>
            <a:r>
              <a:rPr lang="en-GB" dirty="0">
                <a:latin typeface="Corbel" panose="020B0503020204020204" pitchFamily="34" charset="0"/>
              </a:rPr>
              <a:t>Learning and working together as a community, we challenge and support each other, to achieve our goals. </a:t>
            </a:r>
          </a:p>
          <a:p>
            <a:pPr marL="0" indent="0" fontAlgn="base">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4680" y="4652962"/>
            <a:ext cx="1428750" cy="1971675"/>
          </a:xfrm>
          <a:prstGeom prst="rect">
            <a:avLst/>
          </a:prstGeom>
        </p:spPr>
      </p:pic>
      <p:sp>
        <p:nvSpPr>
          <p:cNvPr id="5" name="Slide Number Placeholder 4"/>
          <p:cNvSpPr>
            <a:spLocks noGrp="1"/>
          </p:cNvSpPr>
          <p:nvPr>
            <p:ph type="sldNum" sz="quarter" idx="12"/>
          </p:nvPr>
        </p:nvSpPr>
        <p:spPr/>
        <p:txBody>
          <a:bodyPr/>
          <a:lstStyle/>
          <a:p>
            <a:fld id="{D57F1E4F-1CFF-5643-939E-02111984F565}" type="slidenum">
              <a:rPr lang="en-US" smtClean="0"/>
              <a:t>2</a:t>
            </a:fld>
            <a:endParaRPr lang="en-US" dirty="0"/>
          </a:p>
        </p:txBody>
      </p:sp>
    </p:spTree>
    <p:extLst>
      <p:ext uri="{BB962C8B-B14F-4D97-AF65-F5344CB8AC3E}">
        <p14:creationId xmlns:p14="http://schemas.microsoft.com/office/powerpoint/2010/main" val="3796971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rbel" panose="020B0503020204020204" pitchFamily="34" charset="0"/>
              </a:rPr>
              <a:t>School context </a:t>
            </a:r>
          </a:p>
        </p:txBody>
      </p:sp>
      <p:sp>
        <p:nvSpPr>
          <p:cNvPr id="3" name="Content Placeholder 2"/>
          <p:cNvSpPr>
            <a:spLocks noGrp="1"/>
          </p:cNvSpPr>
          <p:nvPr>
            <p:ph idx="1"/>
          </p:nvPr>
        </p:nvSpPr>
        <p:spPr>
          <a:xfrm>
            <a:off x="3703782" y="471055"/>
            <a:ext cx="6346071" cy="5777345"/>
          </a:xfrm>
        </p:spPr>
        <p:txBody>
          <a:bodyPr>
            <a:normAutofit/>
          </a:bodyPr>
          <a:lstStyle/>
          <a:p>
            <a:pPr fontAlgn="base"/>
            <a:r>
              <a:rPr lang="en-GB" dirty="0">
                <a:latin typeface="Corbel" panose="020B0503020204020204" pitchFamily="34" charset="0"/>
              </a:rPr>
              <a:t>206 pupils aged 3-11 including 31 who attend the nursery class part-time   </a:t>
            </a:r>
          </a:p>
          <a:p>
            <a:pPr fontAlgn="base"/>
            <a:r>
              <a:rPr lang="en-GB" dirty="0">
                <a:latin typeface="Corbel" panose="020B0503020204020204" pitchFamily="34" charset="0"/>
              </a:rPr>
              <a:t>Staffing: 11 Teachers, 25 Teaching Assistants</a:t>
            </a:r>
          </a:p>
          <a:p>
            <a:pPr fontAlgn="base"/>
            <a:r>
              <a:rPr lang="en-GB" dirty="0">
                <a:latin typeface="Corbel" panose="020B0503020204020204" pitchFamily="34" charset="0"/>
              </a:rPr>
              <a:t>There are 9 classes, including a nursery, two STFs and an Observation and Assessment Unit   </a:t>
            </a:r>
          </a:p>
          <a:p>
            <a:pPr fontAlgn="base"/>
            <a:r>
              <a:rPr lang="en-GB" dirty="0">
                <a:latin typeface="Corbel" panose="020B0503020204020204" pitchFamily="34" charset="0"/>
              </a:rPr>
              <a:t>32.8% A-E EAL, 22.6% A-C EAL    </a:t>
            </a:r>
          </a:p>
          <a:p>
            <a:pPr fontAlgn="base"/>
            <a:r>
              <a:rPr lang="en-GB" dirty="0">
                <a:latin typeface="Corbel" panose="020B0503020204020204" pitchFamily="34" charset="0"/>
              </a:rPr>
              <a:t>No pupils speak Welsh as their first language   </a:t>
            </a:r>
          </a:p>
          <a:p>
            <a:pPr fontAlgn="base"/>
            <a:r>
              <a:rPr lang="en-GB" dirty="0">
                <a:latin typeface="Corbel" panose="020B0503020204020204" pitchFamily="34" charset="0"/>
              </a:rPr>
              <a:t>45.9% </a:t>
            </a:r>
            <a:r>
              <a:rPr lang="en-GB" dirty="0" err="1">
                <a:latin typeface="Corbel" panose="020B0503020204020204" pitchFamily="34" charset="0"/>
              </a:rPr>
              <a:t>eFSM</a:t>
            </a:r>
            <a:r>
              <a:rPr lang="en-GB" dirty="0">
                <a:latin typeface="Corbel" panose="020B0503020204020204" pitchFamily="34" charset="0"/>
              </a:rPr>
              <a:t>  </a:t>
            </a:r>
          </a:p>
          <a:p>
            <a:pPr fontAlgn="base"/>
            <a:r>
              <a:rPr lang="en-GB" dirty="0">
                <a:latin typeface="Corbel" panose="020B0503020204020204" pitchFamily="34" charset="0"/>
              </a:rPr>
              <a:t>70.3% of pupils are in the 30% most deprived area in Wales    </a:t>
            </a:r>
          </a:p>
          <a:p>
            <a:pPr fontAlgn="base"/>
            <a:r>
              <a:rPr lang="en-GB" dirty="0">
                <a:latin typeface="Corbel" panose="020B0503020204020204" pitchFamily="34" charset="0"/>
              </a:rPr>
              <a:t>Mobility (number of in year leavers and joiners) was last reported as 25.4% for 2022-23, with a 5-year average of 20.7%. Mobility is always high, compared to other schools, due to the social housing, traveller community and OAU (which is a short-term placement provision)   </a:t>
            </a:r>
          </a:p>
          <a:p>
            <a:pPr fontAlgn="base"/>
            <a:r>
              <a:rPr lang="en-GB" dirty="0">
                <a:latin typeface="Corbel" panose="020B0503020204020204" pitchFamily="34" charset="0"/>
              </a:rPr>
              <a:t>22.6% ALN  </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4680" y="4652962"/>
            <a:ext cx="1428750" cy="1971675"/>
          </a:xfrm>
          <a:prstGeom prst="rect">
            <a:avLst/>
          </a:prstGeom>
        </p:spPr>
      </p:pic>
      <p:sp>
        <p:nvSpPr>
          <p:cNvPr id="5" name="Slide Number Placeholder 4"/>
          <p:cNvSpPr>
            <a:spLocks noGrp="1"/>
          </p:cNvSpPr>
          <p:nvPr>
            <p:ph type="sldNum" sz="quarter" idx="12"/>
          </p:nvPr>
        </p:nvSpPr>
        <p:spPr/>
        <p:txBody>
          <a:bodyPr/>
          <a:lstStyle/>
          <a:p>
            <a:fld id="{D57F1E4F-1CFF-5643-939E-02111984F565}" type="slidenum">
              <a:rPr lang="en-US" smtClean="0"/>
              <a:t>3</a:t>
            </a:fld>
            <a:endParaRPr lang="en-US" dirty="0"/>
          </a:p>
        </p:txBody>
      </p:sp>
    </p:spTree>
    <p:extLst>
      <p:ext uri="{BB962C8B-B14F-4D97-AF65-F5344CB8AC3E}">
        <p14:creationId xmlns:p14="http://schemas.microsoft.com/office/powerpoint/2010/main" val="1312894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Rational – </a:t>
            </a:r>
            <a:br>
              <a:rPr lang="en-GB" dirty="0">
                <a:solidFill>
                  <a:schemeClr val="tx1"/>
                </a:solidFill>
              </a:rPr>
            </a:br>
            <a:br>
              <a:rPr lang="en-GB" dirty="0">
                <a:solidFill>
                  <a:schemeClr val="tx1"/>
                </a:solidFill>
              </a:rPr>
            </a:br>
            <a:r>
              <a:rPr lang="en-GB" dirty="0">
                <a:solidFill>
                  <a:schemeClr val="tx1"/>
                </a:solidFill>
              </a:rPr>
              <a:t>The National Agenda </a:t>
            </a:r>
          </a:p>
        </p:txBody>
      </p:sp>
      <p:pic>
        <p:nvPicPr>
          <p:cNvPr id="7" name="Picture 6"/>
          <p:cNvPicPr>
            <a:picLocks noChangeAspect="1"/>
          </p:cNvPicPr>
          <p:nvPr/>
        </p:nvPicPr>
        <p:blipFill>
          <a:blip r:embed="rId2"/>
          <a:stretch>
            <a:fillRect/>
          </a:stretch>
        </p:blipFill>
        <p:spPr>
          <a:xfrm>
            <a:off x="3534307" y="835142"/>
            <a:ext cx="4013937" cy="3750590"/>
          </a:xfrm>
          <a:prstGeom prst="rect">
            <a:avLst/>
          </a:prstGeom>
        </p:spPr>
      </p:pic>
      <p:pic>
        <p:nvPicPr>
          <p:cNvPr id="8" name="Picture 7"/>
          <p:cNvPicPr>
            <a:picLocks noChangeAspect="1"/>
          </p:cNvPicPr>
          <p:nvPr/>
        </p:nvPicPr>
        <p:blipFill>
          <a:blip r:embed="rId3"/>
          <a:stretch>
            <a:fillRect/>
          </a:stretch>
        </p:blipFill>
        <p:spPr>
          <a:xfrm>
            <a:off x="7640608" y="839195"/>
            <a:ext cx="4140374" cy="3750590"/>
          </a:xfrm>
          <a:prstGeom prst="rect">
            <a:avLst/>
          </a:prstGeom>
        </p:spPr>
      </p:pic>
      <p:sp>
        <p:nvSpPr>
          <p:cNvPr id="4" name="TextBox 3"/>
          <p:cNvSpPr txBox="1"/>
          <p:nvPr/>
        </p:nvSpPr>
        <p:spPr>
          <a:xfrm>
            <a:off x="397164" y="4830618"/>
            <a:ext cx="700116" cy="452582"/>
          </a:xfrm>
          <a:prstGeom prst="rect">
            <a:avLst/>
          </a:prstGeom>
          <a:noFill/>
        </p:spPr>
        <p:txBody>
          <a:bodyPr wrap="square" rtlCol="0">
            <a:spAutoFit/>
          </a:bodyPr>
          <a:lstStyle/>
          <a:p>
            <a:endParaRPr lang="en-GB" dirty="0"/>
          </a:p>
        </p:txBody>
      </p:sp>
      <p:sp>
        <p:nvSpPr>
          <p:cNvPr id="5" name="TextBox 4"/>
          <p:cNvSpPr txBox="1"/>
          <p:nvPr/>
        </p:nvSpPr>
        <p:spPr>
          <a:xfrm>
            <a:off x="7272256" y="4872243"/>
            <a:ext cx="4705461" cy="369332"/>
          </a:xfrm>
          <a:prstGeom prst="rect">
            <a:avLst/>
          </a:prstGeom>
          <a:noFill/>
        </p:spPr>
        <p:txBody>
          <a:bodyPr wrap="square" rtlCol="0">
            <a:spAutoFit/>
          </a:bodyPr>
          <a:lstStyle/>
          <a:p>
            <a:pPr algn="ctr"/>
            <a:r>
              <a:rPr lang="en-GB" dirty="0">
                <a:latin typeface="+mj-lt"/>
              </a:rPr>
              <a:t>Professional standards </a:t>
            </a:r>
          </a:p>
        </p:txBody>
      </p:sp>
      <p:sp>
        <p:nvSpPr>
          <p:cNvPr id="9" name="TextBox 8"/>
          <p:cNvSpPr txBox="1"/>
          <p:nvPr/>
        </p:nvSpPr>
        <p:spPr>
          <a:xfrm>
            <a:off x="3437010" y="4779910"/>
            <a:ext cx="4203598" cy="923330"/>
          </a:xfrm>
          <a:prstGeom prst="rect">
            <a:avLst/>
          </a:prstGeom>
          <a:noFill/>
        </p:spPr>
        <p:txBody>
          <a:bodyPr wrap="square" rtlCol="0">
            <a:spAutoFit/>
          </a:bodyPr>
          <a:lstStyle/>
          <a:p>
            <a:pPr algn="ctr"/>
            <a:r>
              <a:rPr lang="en-GB" dirty="0">
                <a:latin typeface="+mj-lt"/>
              </a:rPr>
              <a:t>Schools as Learning Organisations – driving the new curriculum</a:t>
            </a:r>
          </a:p>
          <a:p>
            <a:endParaRPr lang="en-GB" dirty="0"/>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63564" y="5162758"/>
            <a:ext cx="1228436" cy="1695242"/>
          </a:xfrm>
          <a:prstGeom prst="rect">
            <a:avLst/>
          </a:prstGeom>
        </p:spPr>
      </p:pic>
    </p:spTree>
    <p:extLst>
      <p:ext uri="{BB962C8B-B14F-4D97-AF65-F5344CB8AC3E}">
        <p14:creationId xmlns:p14="http://schemas.microsoft.com/office/powerpoint/2010/main" val="3611208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The history of enquiry @ Morriston Primary School </a:t>
            </a:r>
          </a:p>
        </p:txBody>
      </p:sp>
      <p:sp>
        <p:nvSpPr>
          <p:cNvPr id="3" name="Content Placeholder 2"/>
          <p:cNvSpPr>
            <a:spLocks noGrp="1"/>
          </p:cNvSpPr>
          <p:nvPr>
            <p:ph idx="1"/>
          </p:nvPr>
        </p:nvSpPr>
        <p:spPr>
          <a:xfrm>
            <a:off x="3620654" y="877455"/>
            <a:ext cx="7601527" cy="4733021"/>
          </a:xfrm>
        </p:spPr>
        <p:txBody>
          <a:bodyPr>
            <a:normAutofit lnSpcReduction="10000"/>
          </a:bodyPr>
          <a:lstStyle/>
          <a:p>
            <a:r>
              <a:rPr lang="en-GB" dirty="0">
                <a:latin typeface="+mj-lt"/>
              </a:rPr>
              <a:t>Annual engagement with the SLO model as a self evaluation/ contentious development tool.</a:t>
            </a:r>
          </a:p>
          <a:p>
            <a:r>
              <a:rPr lang="en-GB" dirty="0">
                <a:latin typeface="+mj-lt"/>
              </a:rPr>
              <a:t>Enquiry is embedded within the settings – practitioners undertake enquiries linked to school development priorities. </a:t>
            </a:r>
          </a:p>
          <a:p>
            <a:r>
              <a:rPr lang="en-GB" dirty="0">
                <a:latin typeface="+mj-lt"/>
              </a:rPr>
              <a:t>Self-evaluation producers are linked to priorities/ action research enquiries </a:t>
            </a:r>
            <a:r>
              <a:rPr lang="en-GB" dirty="0" err="1">
                <a:latin typeface="+mj-lt"/>
              </a:rPr>
              <a:t>e.g</a:t>
            </a:r>
            <a:r>
              <a:rPr lang="en-GB" dirty="0">
                <a:latin typeface="+mj-lt"/>
              </a:rPr>
              <a:t> triads and sharing of learning opportunities.</a:t>
            </a:r>
          </a:p>
          <a:p>
            <a:r>
              <a:rPr lang="en-GB" dirty="0">
                <a:latin typeface="+mj-lt"/>
              </a:rPr>
              <a:t>The school has been involved with NPEP for a number of years.</a:t>
            </a:r>
          </a:p>
          <a:p>
            <a:r>
              <a:rPr lang="en-GB" dirty="0">
                <a:latin typeface="+mj-lt"/>
              </a:rPr>
              <a:t>DHT appointed as an ‘experienced enquirer’ to support settings within the region. </a:t>
            </a:r>
          </a:p>
          <a:p>
            <a:r>
              <a:rPr lang="en-GB" dirty="0">
                <a:latin typeface="+mj-lt"/>
              </a:rPr>
              <a:t>DHT part of Welsh Government’s Research &amp; Enquiry Practitioners’ Working Group (‘REPPERS’) to inform the development of the research and enquiry within Wales.</a:t>
            </a:r>
          </a:p>
          <a:p>
            <a:r>
              <a:rPr lang="en-GB" dirty="0">
                <a:latin typeface="+mj-lt"/>
              </a:rPr>
              <a:t>DHT currently working with a range of stakeholders to feed in to a current piece of research linked to the OECD </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250" y="4886325"/>
            <a:ext cx="1428750" cy="1971675"/>
          </a:xfrm>
          <a:prstGeom prst="rect">
            <a:avLst/>
          </a:prstGeom>
        </p:spPr>
      </p:pic>
    </p:spTree>
    <p:extLst>
      <p:ext uri="{BB962C8B-B14F-4D97-AF65-F5344CB8AC3E}">
        <p14:creationId xmlns:p14="http://schemas.microsoft.com/office/powerpoint/2010/main" val="3658458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A typical enquiry timeline  </a:t>
            </a:r>
          </a:p>
        </p:txBody>
      </p:sp>
      <p:sp>
        <p:nvSpPr>
          <p:cNvPr id="3" name="Content Placeholder 2"/>
          <p:cNvSpPr>
            <a:spLocks noGrp="1"/>
          </p:cNvSpPr>
          <p:nvPr>
            <p:ph idx="1"/>
          </p:nvPr>
        </p:nvSpPr>
        <p:spPr>
          <a:xfrm>
            <a:off x="3906213" y="1123837"/>
            <a:ext cx="7315200" cy="5120640"/>
          </a:xfrm>
        </p:spPr>
        <p:txBody>
          <a:bodyPr>
            <a:normAutofit/>
          </a:bodyPr>
          <a:lstStyle/>
          <a:p>
            <a:r>
              <a:rPr lang="en-GB" sz="2400" dirty="0">
                <a:latin typeface="+mj-lt"/>
              </a:rPr>
              <a:t>Rational – Why?  </a:t>
            </a:r>
          </a:p>
          <a:p>
            <a:r>
              <a:rPr lang="en-GB" sz="2400" dirty="0">
                <a:latin typeface="+mj-lt"/>
              </a:rPr>
              <a:t>Enquiry Literature Review</a:t>
            </a:r>
          </a:p>
          <a:p>
            <a:r>
              <a:rPr lang="en-GB" sz="2400" dirty="0">
                <a:latin typeface="+mj-lt"/>
              </a:rPr>
              <a:t>Enquiry question </a:t>
            </a:r>
          </a:p>
          <a:p>
            <a:r>
              <a:rPr lang="en-GB" sz="2400" dirty="0">
                <a:latin typeface="+mj-lt"/>
              </a:rPr>
              <a:t>Enquiry design and methodology</a:t>
            </a:r>
          </a:p>
          <a:p>
            <a:r>
              <a:rPr lang="en-GB" sz="2400" dirty="0">
                <a:latin typeface="+mj-lt"/>
              </a:rPr>
              <a:t>Ethical considerations</a:t>
            </a:r>
          </a:p>
          <a:p>
            <a:r>
              <a:rPr lang="en-GB" sz="2400" dirty="0">
                <a:latin typeface="+mj-lt"/>
              </a:rPr>
              <a:t> Data collection methods (including pre/post baseline data)</a:t>
            </a:r>
          </a:p>
          <a:p>
            <a:r>
              <a:rPr lang="en-GB" sz="2400" dirty="0">
                <a:latin typeface="+mj-lt"/>
              </a:rPr>
              <a:t>Emerging findings</a:t>
            </a:r>
          </a:p>
          <a:p>
            <a:r>
              <a:rPr lang="en-GB" sz="2400" dirty="0">
                <a:latin typeface="+mj-lt"/>
              </a:rPr>
              <a:t>Limitations</a:t>
            </a:r>
          </a:p>
          <a:p>
            <a:r>
              <a:rPr lang="en-GB" sz="2400" dirty="0">
                <a:latin typeface="+mj-lt"/>
              </a:rPr>
              <a:t>Key/emerging recommendations</a:t>
            </a:r>
          </a:p>
          <a:p>
            <a:r>
              <a:rPr lang="en-GB" sz="2400" dirty="0">
                <a:latin typeface="+mj-lt"/>
              </a:rPr>
              <a:t>Next steps – Continuation, informed practice</a:t>
            </a:r>
          </a:p>
          <a:p>
            <a:endParaRPr lang="en-GB" dirty="0"/>
          </a:p>
          <a:p>
            <a:endParaRPr lang="en-GB" dirty="0">
              <a:latin typeface="+mj-lt"/>
            </a:endParaRP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250" y="4886325"/>
            <a:ext cx="1428750" cy="1971675"/>
          </a:xfrm>
          <a:prstGeom prst="rect">
            <a:avLst/>
          </a:prstGeom>
        </p:spPr>
      </p:pic>
    </p:spTree>
    <p:extLst>
      <p:ext uri="{BB962C8B-B14F-4D97-AF65-F5344CB8AC3E}">
        <p14:creationId xmlns:p14="http://schemas.microsoft.com/office/powerpoint/2010/main" val="1403661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What makes a good enquiry question?</a:t>
            </a:r>
          </a:p>
        </p:txBody>
      </p:sp>
      <p:sp>
        <p:nvSpPr>
          <p:cNvPr id="3" name="Content Placeholder 2"/>
          <p:cNvSpPr>
            <a:spLocks noGrp="1"/>
          </p:cNvSpPr>
          <p:nvPr>
            <p:ph idx="1"/>
          </p:nvPr>
        </p:nvSpPr>
        <p:spPr>
          <a:xfrm>
            <a:off x="3544917" y="1300789"/>
            <a:ext cx="7218334" cy="4023360"/>
          </a:xfrm>
        </p:spPr>
        <p:txBody>
          <a:bodyPr>
            <a:normAutofit/>
          </a:bodyPr>
          <a:lstStyle/>
          <a:p>
            <a:pPr fontAlgn="base"/>
            <a:r>
              <a:rPr lang="en-GB" sz="2800" dirty="0">
                <a:latin typeface="+mj-lt"/>
              </a:rPr>
              <a:t>Is it feasible, doable?</a:t>
            </a:r>
            <a:r>
              <a:rPr lang="en-US" sz="2800" dirty="0">
                <a:latin typeface="+mj-lt"/>
              </a:rPr>
              <a:t>​</a:t>
            </a:r>
          </a:p>
          <a:p>
            <a:pPr fontAlgn="base"/>
            <a:r>
              <a:rPr lang="en-GB" sz="2800" dirty="0">
                <a:latin typeface="+mj-lt"/>
              </a:rPr>
              <a:t>Does it have an answer? An answer that will be clear? An answer that will be useful?</a:t>
            </a:r>
            <a:r>
              <a:rPr lang="en-US" sz="2800" dirty="0">
                <a:latin typeface="+mj-lt"/>
              </a:rPr>
              <a:t>​</a:t>
            </a:r>
          </a:p>
          <a:p>
            <a:pPr fontAlgn="base"/>
            <a:r>
              <a:rPr lang="en-GB" sz="2800" dirty="0">
                <a:latin typeface="+mj-lt"/>
              </a:rPr>
              <a:t>Does the answer already exist?</a:t>
            </a:r>
          </a:p>
          <a:p>
            <a:pPr fontAlgn="base"/>
            <a:endParaRPr lang="en-GB" sz="2800" dirty="0">
              <a:latin typeface="+mj-lt"/>
            </a:endParaRPr>
          </a:p>
          <a:p>
            <a:pPr fontAlgn="base"/>
            <a:r>
              <a:rPr lang="en-GB" sz="2800" dirty="0">
                <a:latin typeface="+mj-lt"/>
              </a:rPr>
              <a:t>This often happens – questions are often too broad at the outset </a:t>
            </a:r>
            <a:r>
              <a:rPr lang="en-US" sz="2800" dirty="0">
                <a:latin typeface="+mj-lt"/>
              </a:rPr>
              <a:t>​</a:t>
            </a:r>
            <a:r>
              <a:rPr lang="en-GB" sz="2800" dirty="0">
                <a:latin typeface="+mj-lt"/>
              </a:rPr>
              <a:t>and often lack depth </a:t>
            </a:r>
            <a:endParaRPr lang="en-US" sz="2800" dirty="0">
              <a:latin typeface="+mj-lt"/>
            </a:endParaRPr>
          </a:p>
          <a:p>
            <a:pPr fontAlgn="base"/>
            <a:endParaRPr lang="en-US" sz="2800" dirty="0">
              <a:latin typeface="+mj-lt"/>
            </a:endParaRP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250" y="4886325"/>
            <a:ext cx="1428750" cy="1971675"/>
          </a:xfrm>
          <a:prstGeom prst="rect">
            <a:avLst/>
          </a:prstGeom>
        </p:spPr>
      </p:pic>
    </p:spTree>
    <p:extLst>
      <p:ext uri="{BB962C8B-B14F-4D97-AF65-F5344CB8AC3E}">
        <p14:creationId xmlns:p14="http://schemas.microsoft.com/office/powerpoint/2010/main" val="2192580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Possible </a:t>
            </a:r>
            <a:br>
              <a:rPr lang="en-GB" dirty="0">
                <a:solidFill>
                  <a:schemeClr val="tx1"/>
                </a:solidFill>
              </a:rPr>
            </a:br>
            <a:r>
              <a:rPr lang="en-GB" dirty="0">
                <a:solidFill>
                  <a:schemeClr val="tx1"/>
                </a:solidFill>
              </a:rPr>
              <a:t>limitations? </a:t>
            </a:r>
          </a:p>
        </p:txBody>
      </p:sp>
      <p:sp>
        <p:nvSpPr>
          <p:cNvPr id="3" name="Content Placeholder 2"/>
          <p:cNvSpPr>
            <a:spLocks noGrp="1"/>
          </p:cNvSpPr>
          <p:nvPr>
            <p:ph idx="1"/>
          </p:nvPr>
        </p:nvSpPr>
        <p:spPr/>
        <p:txBody>
          <a:bodyPr>
            <a:normAutofit/>
          </a:bodyPr>
          <a:lstStyle/>
          <a:p>
            <a:r>
              <a:rPr lang="en-GB" sz="2400" dirty="0"/>
              <a:t>Busy educational reforms in Wales, such as adopting and developing a new curriculum and considering the new ALN bill. </a:t>
            </a:r>
          </a:p>
          <a:p>
            <a:r>
              <a:rPr lang="en-GB" sz="2400" dirty="0"/>
              <a:t>Schools and their stakeholders are still battling the effects of the pandemic and how this has affected learner’s abilities and attendance. </a:t>
            </a:r>
          </a:p>
          <a:p>
            <a:r>
              <a:rPr lang="en-GB" sz="2400" dirty="0"/>
              <a:t>Staffing?</a:t>
            </a:r>
          </a:p>
          <a:p>
            <a:r>
              <a:rPr lang="en-GB" sz="2400" dirty="0"/>
              <a:t>Budget?</a:t>
            </a:r>
          </a:p>
          <a:p>
            <a:r>
              <a:rPr lang="en-GB" sz="2400" dirty="0"/>
              <a:t>Learners?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250" y="4886325"/>
            <a:ext cx="1428750" cy="1971675"/>
          </a:xfrm>
          <a:prstGeom prst="rect">
            <a:avLst/>
          </a:prstGeom>
        </p:spPr>
      </p:pic>
    </p:spTree>
    <p:extLst>
      <p:ext uri="{BB962C8B-B14F-4D97-AF65-F5344CB8AC3E}">
        <p14:creationId xmlns:p14="http://schemas.microsoft.com/office/powerpoint/2010/main" val="1709385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Examples of past enquiry questions </a:t>
            </a:r>
          </a:p>
        </p:txBody>
      </p:sp>
      <p:sp>
        <p:nvSpPr>
          <p:cNvPr id="3" name="Content Placeholder 2"/>
          <p:cNvSpPr>
            <a:spLocks noGrp="1"/>
          </p:cNvSpPr>
          <p:nvPr>
            <p:ph idx="1"/>
          </p:nvPr>
        </p:nvSpPr>
        <p:spPr/>
        <p:txBody>
          <a:bodyPr>
            <a:normAutofit/>
          </a:bodyPr>
          <a:lstStyle/>
          <a:p>
            <a:r>
              <a:rPr lang="en-GB" sz="2400" dirty="0">
                <a:latin typeface="+mj-lt"/>
              </a:rPr>
              <a:t>Can a focus on developing Welsh </a:t>
            </a:r>
            <a:r>
              <a:rPr lang="en-GB" sz="2400" dirty="0" err="1">
                <a:latin typeface="+mj-lt"/>
              </a:rPr>
              <a:t>oracy</a:t>
            </a:r>
            <a:r>
              <a:rPr lang="en-GB" sz="2400" dirty="0">
                <a:latin typeface="+mj-lt"/>
              </a:rPr>
              <a:t> in pupils increase fluency and confidence in speaking Welsh?</a:t>
            </a:r>
          </a:p>
          <a:p>
            <a:r>
              <a:rPr lang="en-GB" sz="2400" dirty="0">
                <a:latin typeface="+mj-lt"/>
              </a:rPr>
              <a:t>Does the use of formative assessment strategies reduce the poverty gap of learners in Year 4/5 ?</a:t>
            </a:r>
          </a:p>
          <a:p>
            <a:r>
              <a:rPr lang="en-GB" sz="2400" dirty="0">
                <a:latin typeface="+mj-lt"/>
              </a:rPr>
              <a:t>Does an increased focus on empathy impact learners understanding of the points of view of others and making ethically informed decisions?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250" y="4886325"/>
            <a:ext cx="1428750" cy="1971675"/>
          </a:xfrm>
          <a:prstGeom prst="rect">
            <a:avLst/>
          </a:prstGeom>
        </p:spPr>
      </p:pic>
    </p:spTree>
    <p:extLst>
      <p:ext uri="{BB962C8B-B14F-4D97-AF65-F5344CB8AC3E}">
        <p14:creationId xmlns:p14="http://schemas.microsoft.com/office/powerpoint/2010/main" val="2207149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solidFill>
                  <a:schemeClr val="tx1"/>
                </a:solidFill>
              </a:rPr>
              <a:t>Key/emerging recommendations post enquiry </a:t>
            </a:r>
          </a:p>
        </p:txBody>
      </p:sp>
      <p:sp>
        <p:nvSpPr>
          <p:cNvPr id="3" name="Content Placeholder 2"/>
          <p:cNvSpPr>
            <a:spLocks noGrp="1"/>
          </p:cNvSpPr>
          <p:nvPr>
            <p:ph idx="1"/>
          </p:nvPr>
        </p:nvSpPr>
        <p:spPr/>
        <p:txBody>
          <a:bodyPr/>
          <a:lstStyle/>
          <a:p>
            <a:pPr marL="0" indent="0">
              <a:buNone/>
            </a:pPr>
            <a:r>
              <a:rPr lang="en-GB" sz="2400" dirty="0"/>
              <a:t>What has the enquiry told you? Is this as expected ?</a:t>
            </a:r>
          </a:p>
          <a:p>
            <a:pPr marL="0" indent="0">
              <a:buNone/>
            </a:pPr>
            <a:endParaRPr lang="en-GB" sz="2400" dirty="0"/>
          </a:p>
          <a:p>
            <a:pPr marL="0" indent="0">
              <a:buNone/>
            </a:pPr>
            <a:r>
              <a:rPr lang="en-GB" sz="2400" dirty="0"/>
              <a:t> Are the results a surprise?</a:t>
            </a:r>
          </a:p>
          <a:p>
            <a:pPr marL="0" indent="0">
              <a:buNone/>
            </a:pPr>
            <a:endParaRPr lang="en-GB" sz="2400" dirty="0"/>
          </a:p>
          <a:p>
            <a:pPr marL="0" indent="0">
              <a:buNone/>
            </a:pPr>
            <a:r>
              <a:rPr lang="en-GB" sz="2400" dirty="0"/>
              <a:t>Does the enquiry need to be continued? Does this lead in a different direction?</a:t>
            </a:r>
          </a:p>
          <a:p>
            <a:pPr marL="0" indent="0">
              <a:buNone/>
            </a:pPr>
            <a:endParaRPr lang="en-GB" sz="2400" dirty="0"/>
          </a:p>
          <a:p>
            <a:pPr marL="0" indent="0">
              <a:buNone/>
            </a:pPr>
            <a:r>
              <a:rPr lang="en-GB" sz="2400" dirty="0"/>
              <a:t>What are the next steps?</a:t>
            </a:r>
          </a:p>
          <a:p>
            <a:endParaRPr lang="en-GB" dirty="0"/>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250" y="4886325"/>
            <a:ext cx="1428750" cy="1971675"/>
          </a:xfrm>
          <a:prstGeom prst="rect">
            <a:avLst/>
          </a:prstGeom>
        </p:spPr>
      </p:pic>
    </p:spTree>
    <p:extLst>
      <p:ext uri="{BB962C8B-B14F-4D97-AF65-F5344CB8AC3E}">
        <p14:creationId xmlns:p14="http://schemas.microsoft.com/office/powerpoint/2010/main" val="3157117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Impacts?</a:t>
            </a:r>
          </a:p>
        </p:txBody>
      </p:sp>
      <p:sp>
        <p:nvSpPr>
          <p:cNvPr id="3" name="Content Placeholder 2"/>
          <p:cNvSpPr>
            <a:spLocks noGrp="1"/>
          </p:cNvSpPr>
          <p:nvPr>
            <p:ph idx="1"/>
          </p:nvPr>
        </p:nvSpPr>
        <p:spPr/>
        <p:txBody>
          <a:bodyPr/>
          <a:lstStyle/>
          <a:p>
            <a:pPr fontAlgn="base"/>
            <a:r>
              <a:rPr lang="en-GB" sz="2800" dirty="0">
                <a:latin typeface="+mj-lt"/>
              </a:rPr>
              <a:t>Teacher enquiry is a process of systematically questioning practice in order to improve learning and learner outcomes.</a:t>
            </a:r>
            <a:r>
              <a:rPr lang="en-US" sz="2800" dirty="0">
                <a:latin typeface="+mj-lt"/>
              </a:rPr>
              <a:t>​</a:t>
            </a:r>
          </a:p>
          <a:p>
            <a:pPr fontAlgn="base"/>
            <a:r>
              <a:rPr lang="en-GB" sz="2800" dirty="0">
                <a:latin typeface="+mj-lt"/>
              </a:rPr>
              <a:t>Enquiry can be used to identify issues, promote action and reflection around a question related to improving learning and teaching. </a:t>
            </a:r>
            <a:r>
              <a:rPr lang="en-US" sz="2800" dirty="0">
                <a:latin typeface="+mj-lt"/>
              </a:rPr>
              <a:t>​</a:t>
            </a:r>
          </a:p>
          <a:p>
            <a:pPr fontAlgn="base"/>
            <a:r>
              <a:rPr lang="en-GB" sz="2800" dirty="0">
                <a:latin typeface="+mj-lt"/>
              </a:rPr>
              <a:t>It can situate teachers, individually and collectively, as key agents of purposeful changes in their own professional practice.</a:t>
            </a:r>
          </a:p>
          <a:p>
            <a:pPr fontAlgn="base"/>
            <a:r>
              <a:rPr lang="en-GB" sz="2800" dirty="0">
                <a:latin typeface="+mj-lt"/>
              </a:rPr>
              <a:t>Purposeful school improvement  </a:t>
            </a:r>
          </a:p>
          <a:p>
            <a:pPr fontAlgn="base"/>
            <a:r>
              <a:rPr lang="en-GB" sz="2800" dirty="0">
                <a:latin typeface="+mj-lt"/>
              </a:rPr>
              <a:t>Individual professional learning / CPD</a:t>
            </a:r>
          </a:p>
          <a:p>
            <a:pPr fontAlgn="base"/>
            <a:endParaRPr lang="en-GB" sz="2400"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63250" y="4886325"/>
            <a:ext cx="1428750" cy="1971675"/>
          </a:xfrm>
          <a:prstGeom prst="rect">
            <a:avLst/>
          </a:prstGeom>
        </p:spPr>
      </p:pic>
    </p:spTree>
    <p:extLst>
      <p:ext uri="{BB962C8B-B14F-4D97-AF65-F5344CB8AC3E}">
        <p14:creationId xmlns:p14="http://schemas.microsoft.com/office/powerpoint/2010/main" val="37424645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Questions </a:t>
            </a:r>
          </a:p>
        </p:txBody>
      </p:sp>
      <p:pic>
        <p:nvPicPr>
          <p:cNvPr id="4" name="Content Placeholder 3"/>
          <p:cNvPicPr>
            <a:picLocks noGrp="1" noChangeAspect="1"/>
          </p:cNvPicPr>
          <p:nvPr>
            <p:ph idx="1"/>
          </p:nvPr>
        </p:nvPicPr>
        <p:blipFill>
          <a:blip r:embed="rId2"/>
          <a:stretch>
            <a:fillRect/>
          </a:stretch>
        </p:blipFill>
        <p:spPr>
          <a:xfrm>
            <a:off x="4804086" y="1943337"/>
            <a:ext cx="4750044" cy="1981302"/>
          </a:xfrm>
          <a:prstGeom prst="rect">
            <a:avLst/>
          </a:prstGeom>
        </p:spPr>
      </p:pic>
    </p:spTree>
    <p:extLst>
      <p:ext uri="{BB962C8B-B14F-4D97-AF65-F5344CB8AC3E}">
        <p14:creationId xmlns:p14="http://schemas.microsoft.com/office/powerpoint/2010/main" val="3359329474"/>
      </p:ext>
    </p:extLst>
  </p:cSld>
  <p:clrMapOvr>
    <a:masterClrMapping/>
  </p:clrMapOvr>
</p:sld>
</file>

<file path=ppt/theme/theme1.xml><?xml version="1.0" encoding="utf-8"?>
<a:theme xmlns:a="http://schemas.openxmlformats.org/drawingml/2006/main" name="Frame">
  <a:themeElements>
    <a:clrScheme name="Frame">
      <a:dk1>
        <a:sysClr val="windowText" lastClr="000000"/>
      </a:dk1>
      <a:lt1>
        <a:sysClr val="window" lastClr="FFFFFF"/>
      </a:lt1>
      <a:dk2>
        <a:srgbClr val="4A3F38"/>
      </a:dk2>
      <a:lt2>
        <a:srgbClr val="EEEDCB"/>
      </a:lt2>
      <a:accent1>
        <a:srgbClr val="818E9F"/>
      </a:accent1>
      <a:accent2>
        <a:srgbClr val="D26400"/>
      </a:accent2>
      <a:accent3>
        <a:srgbClr val="C3BA45"/>
      </a:accent3>
      <a:accent4>
        <a:srgbClr val="8A8552"/>
      </a:accent4>
      <a:accent5>
        <a:srgbClr val="F3B843"/>
      </a:accent5>
      <a:accent6>
        <a:srgbClr val="786C71"/>
      </a:accent6>
      <a:hlink>
        <a:srgbClr val="46A7CA"/>
      </a:hlink>
      <a:folHlink>
        <a:srgbClr val="B2B2B2"/>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9935E573-C197-41A8-BCA1-5D5F62C560B7}"/>
    </a:ext>
  </a:extLst>
</a:theme>
</file>

<file path=docProps/app.xml><?xml version="1.0" encoding="utf-8"?>
<Properties xmlns="http://schemas.openxmlformats.org/officeDocument/2006/extended-properties" xmlns:vt="http://schemas.openxmlformats.org/officeDocument/2006/docPropsVTypes">
  <Template>Frame</Template>
  <TotalTime>476</TotalTime>
  <Words>786</Words>
  <Application>Microsoft Office PowerPoint</Application>
  <PresentationFormat>Widescreen</PresentationFormat>
  <Paragraphs>78</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Corbel</vt:lpstr>
      <vt:lpstr>Wingdings 2</vt:lpstr>
      <vt:lpstr>Frame</vt:lpstr>
      <vt:lpstr>Instilling a culture of enquiry at Morriston Primary School </vt:lpstr>
      <vt:lpstr>School Information  </vt:lpstr>
      <vt:lpstr>School context </vt:lpstr>
      <vt:lpstr>Rational –   The National Agenda </vt:lpstr>
      <vt:lpstr>The history of enquiry @ Morriston Primary School </vt:lpstr>
      <vt:lpstr>A typical enquiry timeline  </vt:lpstr>
      <vt:lpstr>What makes a good enquiry question?</vt:lpstr>
      <vt:lpstr>Possible  limitations? </vt:lpstr>
      <vt:lpstr>Examples of past enquiry questions </vt:lpstr>
      <vt:lpstr>Key/emerging recommendations post enquiry </vt:lpstr>
      <vt:lpstr>Impacts?</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Instilling a culture of enquiry</dc:title>
  <dc:creator>M Bannister (Morriston Primary School)</dc:creator>
  <cp:lastModifiedBy>M Bannister (Morriston Primary School)</cp:lastModifiedBy>
  <cp:revision>10</cp:revision>
  <dcterms:created xsi:type="dcterms:W3CDTF">2024-06-23T19:26:28Z</dcterms:created>
  <dcterms:modified xsi:type="dcterms:W3CDTF">2024-10-02T19:09:34Z</dcterms:modified>
</cp:coreProperties>
</file>