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sldIdLst>
    <p:sldId id="260" r:id="rId2"/>
    <p:sldId id="261" r:id="rId3"/>
    <p:sldId id="262" r:id="rId4"/>
    <p:sldId id="289" r:id="rId5"/>
    <p:sldId id="290" r:id="rId6"/>
    <p:sldId id="263" r:id="rId7"/>
    <p:sldId id="282" r:id="rId8"/>
    <p:sldId id="283" r:id="rId9"/>
    <p:sldId id="284" r:id="rId10"/>
    <p:sldId id="285" r:id="rId11"/>
    <p:sldId id="286" r:id="rId12"/>
    <p:sldId id="281" r:id="rId13"/>
    <p:sldId id="291" r:id="rId14"/>
    <p:sldId id="264" r:id="rId15"/>
  </p:sldIdLst>
  <p:sldSz cx="9144000" cy="6858000" type="screen4x3"/>
  <p:notesSz cx="6858000" cy="9144000"/>
  <p:embeddedFontLst>
    <p:embeddedFont>
      <p:font typeface="Tuffy" panose="020B0603060100000000" pitchFamily="34" charset="0"/>
      <p:regular r:id="rId16"/>
      <p:bold r:id="rId17"/>
      <p:italic r:id="rId18"/>
      <p:boldItalic r:id="rId19"/>
    </p:embeddedFont>
    <p:embeddedFont>
      <p:font typeface="Sassoon Infant Md" panose="02000603050000020003" pitchFamily="50" charset="0"/>
      <p:regular r:id="rId20"/>
    </p:embeddedFont>
    <p:embeddedFont>
      <p:font typeface="Twinkl SemiBold" pitchFamily="2" charset="0"/>
      <p:bold r:id="rId21"/>
    </p:embeddedFont>
    <p:embeddedFont>
      <p:font typeface="Twinkl" pitchFamily="2" charset="0"/>
      <p:regular r:id="rId22"/>
      <p:bold r:id="rId23"/>
    </p:embeddedFont>
    <p:embeddedFont>
      <p:font typeface="Sassoon Infant Rg" panose="02000503030000020003" pitchFamily="50" charset="0"/>
      <p:regular r:id="rId24"/>
      <p:bold r:id="rId2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pos="476">
          <p15:clr>
            <a:srgbClr val="A4A3A4"/>
          </p15:clr>
        </p15:guide>
        <p15:guide id="5" pos="5284">
          <p15:clr>
            <a:srgbClr val="A4A3A4"/>
          </p15:clr>
        </p15:guide>
        <p15:guide id="6" pos="5443">
          <p15:clr>
            <a:srgbClr val="A4A3A4"/>
          </p15:clr>
        </p15:guide>
        <p15:guide id="7" orient="horz" pos="323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997">
          <p15:clr>
            <a:srgbClr val="A4A3A4"/>
          </p15:clr>
        </p15:guide>
        <p15:guide id="10" orient="horz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A9"/>
    <a:srgbClr val="996633"/>
    <a:srgbClr val="E622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2" d="100"/>
          <a:sy n="112" d="100"/>
        </p:scale>
        <p:origin x="1566" y="102"/>
      </p:cViewPr>
      <p:guideLst>
        <p:guide orient="horz" pos="2160"/>
        <p:guide pos="2880"/>
        <p:guide pos="317"/>
        <p:guide pos="476"/>
        <p:guide pos="5284"/>
        <p:guide pos="5443"/>
        <p:guide orient="horz" pos="323"/>
        <p:guide orient="horz" pos="482"/>
        <p:guide orient="horz" pos="3997"/>
        <p:guide orient="horz" pos="38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8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7E960C97-EEE8-4C3D-8B70-86ED5E1995B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6792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3BB2721-8071-4B46-BD9B-848995E798A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92791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6AE2AB13-6927-465F-B7BF-BA41E8EBE72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Whole Clas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6766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A1ED388-137E-4548-AF18-1E4D47690D3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Individual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33611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725B8DAC-680D-418E-BD4D-8CEC7DBA53D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ai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8802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0CDC488D-16B9-45BA-916B-3F908C31EBC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Talking Partne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5798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54D8338C-FCB8-4F0C-87BB-BA8000B39D1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Group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68296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7B0DCCC7-FB9A-4A1B-AD9F-AF5EDC9DA85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5074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2CA1CAA6-2FC9-4FE7-89AB-F664C9DCFFA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5607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571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776851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48447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38653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99ABF6A0-63A0-4F1B-B241-A232ECCCBB1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7" name="Title 5"/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r>
              <a:rPr lang="en-GB" altLang="en-US" dirty="0"/>
              <a:t>Starter Title</a:t>
            </a:r>
          </a:p>
        </p:txBody>
      </p:sp>
    </p:spTree>
    <p:extLst>
      <p:ext uri="{BB962C8B-B14F-4D97-AF65-F5344CB8AC3E}">
        <p14:creationId xmlns:p14="http://schemas.microsoft.com/office/powerpoint/2010/main" val="5105281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4F62ED4C-59BF-45BA-953B-2E013CD3C9B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7" name="Title 5"/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r>
              <a:rPr lang="en-GB" altLang="en-US" dirty="0"/>
              <a:t>Starter Title</a:t>
            </a:r>
          </a:p>
        </p:txBody>
      </p:sp>
    </p:spTree>
    <p:extLst>
      <p:ext uri="{BB962C8B-B14F-4D97-AF65-F5344CB8AC3E}">
        <p14:creationId xmlns:p14="http://schemas.microsoft.com/office/powerpoint/2010/main" val="801000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57" r:id="rId10"/>
    <p:sldLayoutId id="2147483758" r:id="rId11"/>
    <p:sldLayoutId id="2147483768" r:id="rId12"/>
    <p:sldLayoutId id="2147483769" r:id="rId13"/>
    <p:sldLayoutId id="2147483770" r:id="rId14"/>
    <p:sldLayoutId id="2147483771" r:id="rId1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.png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FFFFFF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CA002-6E7C-41CA-9ABA-BC36CE9509A4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E622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39CDC2A-B559-4AF2-98EA-5A8FA8D20D7E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66" name="TextBox 10"/>
          <p:cNvSpPr txBox="1">
            <a:spLocks noChangeArrowheads="1"/>
          </p:cNvSpPr>
          <p:nvPr/>
        </p:nvSpPr>
        <p:spPr bwMode="auto">
          <a:xfrm>
            <a:off x="1560513" y="6464300"/>
            <a:ext cx="6138862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rgbClr val="FFFFFF"/>
                </a:solidFill>
                <a:latin typeface="Tuffy" panose="020B0603060100000000" pitchFamily="34" charset="0"/>
              </a:rPr>
              <a:t>Mathematics</a:t>
            </a:r>
            <a:r>
              <a:rPr lang="en-GB" altLang="en-US" sz="800">
                <a:solidFill>
                  <a:srgbClr val="FFFFFF"/>
                </a:solidFill>
                <a:latin typeface="Tuffy" panose="020B0603060100000000" pitchFamily="34" charset="0"/>
              </a:rPr>
              <a:t> | Year 1 | Number and Algebra | Patterns and Algebra | Pattern and Sequence | Lesson 3 of 3: 3D Object Sequences</a:t>
            </a:r>
          </a:p>
        </p:txBody>
      </p:sp>
      <p:sp>
        <p:nvSpPr>
          <p:cNvPr id="15367" name="Title 17"/>
          <p:cNvSpPr>
            <a:spLocks noGrp="1"/>
          </p:cNvSpPr>
          <p:nvPr>
            <p:ph type="title"/>
          </p:nvPr>
        </p:nvSpPr>
        <p:spPr>
          <a:xfrm>
            <a:off x="461963" y="2359025"/>
            <a:ext cx="8221662" cy="655638"/>
          </a:xfrm>
        </p:spPr>
        <p:txBody>
          <a:bodyPr/>
          <a:lstStyle/>
          <a:p>
            <a:pPr eaLnBrk="1" hangingPunct="1"/>
            <a:r>
              <a:rPr lang="en-AU" altLang="en-US"/>
              <a:t>Mathematics</a:t>
            </a:r>
            <a:endParaRPr lang="en-GB" altLang="en-US" sz="5400" b="0"/>
          </a:p>
        </p:txBody>
      </p:sp>
      <p:sp>
        <p:nvSpPr>
          <p:cNvPr id="15368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AU" altLang="en-US"/>
              <a:t>Number and Algebra</a:t>
            </a:r>
            <a:endParaRPr lang="en-GB" altLang="en-US"/>
          </a:p>
        </p:txBody>
      </p:sp>
      <p:pic>
        <p:nvPicPr>
          <p:cNvPr id="15369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4B091181-C98F-407A-BA05-686E9721F83F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8E37D6F4-74B9-4145-9FB4-7B9C20FB89AF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6388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latin typeface="Twinkl SemiBold" pitchFamily="2" charset="0"/>
              </a:rPr>
              <a:t>Success Criteria</a:t>
            </a:r>
          </a:p>
        </p:txBody>
      </p:sp>
      <p:sp>
        <p:nvSpPr>
          <p:cNvPr id="16389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latin typeface="Twinkl SemiBold" pitchFamily="2" charset="0"/>
              </a:rPr>
              <a:t>Aim</a:t>
            </a:r>
          </a:p>
        </p:txBody>
      </p:sp>
      <p:sp>
        <p:nvSpPr>
          <p:cNvPr id="16390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>
              <a:lnSpc>
                <a:spcPct val="100000"/>
              </a:lnSpc>
            </a:pPr>
            <a:r>
              <a:rPr lang="en-AU" altLang="en-US"/>
              <a:t>I can make and describe patterns with 3D objects and identify where an object will appear in the sequence.</a:t>
            </a:r>
            <a:endParaRPr lang="en-GB" altLang="en-US"/>
          </a:p>
        </p:txBody>
      </p:sp>
      <p:sp>
        <p:nvSpPr>
          <p:cNvPr id="16391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253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r>
              <a:rPr lang="en-AU" altLang="en-US"/>
              <a:t>I can complete a 3D object pattern. </a:t>
            </a:r>
            <a:endParaRPr lang="en-GB" altLang="en-US"/>
          </a:p>
          <a:p>
            <a:r>
              <a:rPr lang="en-AU" altLang="en-US"/>
              <a:t>I can identify where an object will appear in a sequence.</a:t>
            </a:r>
            <a:endParaRPr lang="en-GB" altLang="en-US"/>
          </a:p>
          <a:p>
            <a:r>
              <a:rPr lang="en-AU" altLang="en-US"/>
              <a:t>I can create my own 3D object pattern.</a:t>
            </a:r>
            <a:endParaRPr lang="en-GB" altLang="en-US"/>
          </a:p>
          <a:p>
            <a:r>
              <a:rPr lang="en-AU" altLang="en-US"/>
              <a:t>I can draw, name and discuss the properties of 3D objects.</a:t>
            </a:r>
            <a:endParaRPr lang="en-GB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9BCBEC7-8CE7-41AC-BA92-A436A5B64D0D}"/>
              </a:ext>
            </a:extLst>
          </p:cNvPr>
          <p:cNvSpPr/>
          <p:nvPr/>
        </p:nvSpPr>
        <p:spPr>
          <a:xfrm>
            <a:off x="1671638" y="728663"/>
            <a:ext cx="5862637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Left and Right 3D Objects</a:t>
            </a:r>
            <a:endParaRPr lang="en-GB" sz="4000" dirty="0">
              <a:latin typeface="+mj-lt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74278653-A4DC-40D2-B820-0442BBEEBA0A}"/>
              </a:ext>
            </a:extLst>
          </p:cNvPr>
          <p:cNvSpPr/>
          <p:nvPr/>
        </p:nvSpPr>
        <p:spPr>
          <a:xfrm>
            <a:off x="755650" y="1433513"/>
            <a:ext cx="7632700" cy="65087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12" name="Rectangle 6"/>
          <p:cNvSpPr>
            <a:spLocks noChangeArrowheads="1"/>
          </p:cNvSpPr>
          <p:nvPr/>
        </p:nvSpPr>
        <p:spPr bwMode="auto">
          <a:xfrm>
            <a:off x="755650" y="15494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Which direction are the objects driving to?</a:t>
            </a:r>
          </a:p>
        </p:txBody>
      </p:sp>
      <p:pic>
        <p:nvPicPr>
          <p:cNvPr id="17413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35"/>
          <a:stretch>
            <a:fillRect/>
          </a:stretch>
        </p:blipFill>
        <p:spPr bwMode="auto">
          <a:xfrm>
            <a:off x="749300" y="2173288"/>
            <a:ext cx="7639050" cy="391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Oval 11">
            <a:hlinkClick r:id="rId3" action="ppaction://hlinksldjump"/>
            <a:extLst>
              <a:ext uri="{FF2B5EF4-FFF2-40B4-BE49-F238E27FC236}">
                <a16:creationId xmlns:a16="http://schemas.microsoft.com/office/drawing/2014/main" id="{661574E5-5CF5-48FF-922D-B2A87CDB388C}"/>
              </a:ext>
            </a:extLst>
          </p:cNvPr>
          <p:cNvSpPr/>
          <p:nvPr/>
        </p:nvSpPr>
        <p:spPr>
          <a:xfrm>
            <a:off x="3225800" y="2709863"/>
            <a:ext cx="2692400" cy="2693987"/>
          </a:xfrm>
          <a:prstGeom prst="ellipse">
            <a:avLst/>
          </a:prstGeom>
          <a:solidFill>
            <a:srgbClr val="03A5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Click here to start</a:t>
            </a:r>
          </a:p>
        </p:txBody>
      </p:sp>
      <p:pic>
        <p:nvPicPr>
          <p:cNvPr id="17415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9B179E2F-1970-4FA5-9148-CC26EF25B1EF}"/>
              </a:ext>
            </a:extLst>
          </p:cNvPr>
          <p:cNvSpPr/>
          <p:nvPr/>
        </p:nvSpPr>
        <p:spPr>
          <a:xfrm>
            <a:off x="0" y="5962650"/>
            <a:ext cx="9144000" cy="895350"/>
          </a:xfrm>
          <a:prstGeom prst="rect">
            <a:avLst/>
          </a:prstGeom>
          <a:solidFill>
            <a:srgbClr val="7573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" name="red spher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4800" y="4135438"/>
            <a:ext cx="1409700" cy="14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red sphere whee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4325" y="5011738"/>
            <a:ext cx="649287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red sphere wheel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1688" y="5030788"/>
            <a:ext cx="649288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brown con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1512">
            <a:off x="-1689100" y="5103813"/>
            <a:ext cx="1773238" cy="1417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brown cone whee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5388" y="6119813"/>
            <a:ext cx="650875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blue cube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0938" y="4178300"/>
            <a:ext cx="1287462" cy="148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blue cube whee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2563" y="5219700"/>
            <a:ext cx="650875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green pyramid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7700" y="3698875"/>
            <a:ext cx="1885950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green pyramid whee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5238" y="4662488"/>
            <a:ext cx="6508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blue cylinder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1325" y="4078288"/>
            <a:ext cx="1063625" cy="181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blue cylinder whee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2625" y="5495925"/>
            <a:ext cx="649288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B5A60607-9BA4-4B3C-B825-E7CE6AF3BD65}"/>
              </a:ext>
            </a:extLst>
          </p:cNvPr>
          <p:cNvSpPr/>
          <p:nvPr/>
        </p:nvSpPr>
        <p:spPr>
          <a:xfrm>
            <a:off x="755650" y="273050"/>
            <a:ext cx="7632700" cy="650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47" name="Rectangle 25"/>
          <p:cNvSpPr>
            <a:spLocks noChangeArrowheads="1"/>
          </p:cNvSpPr>
          <p:nvPr/>
        </p:nvSpPr>
        <p:spPr bwMode="auto">
          <a:xfrm>
            <a:off x="755650" y="388938"/>
            <a:ext cx="7632700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Which direction are the objects driving to?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FAD16686-8B69-4785-BBD0-9CBAC8AFDC71}"/>
              </a:ext>
            </a:extLst>
          </p:cNvPr>
          <p:cNvSpPr/>
          <p:nvPr/>
        </p:nvSpPr>
        <p:spPr>
          <a:xfrm>
            <a:off x="3575050" y="1054100"/>
            <a:ext cx="1993900" cy="887413"/>
          </a:xfrm>
          <a:prstGeom prst="roundRect">
            <a:avLst/>
          </a:prstGeom>
          <a:solidFill>
            <a:srgbClr val="03A5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Click for next </a:t>
            </a:r>
            <a:r>
              <a:rPr lang="en-GB" altLang="en-US" dirty="0">
                <a:solidFill>
                  <a:schemeClr val="bg1"/>
                </a:solidFill>
              </a:rPr>
              <a:t>object</a:t>
            </a:r>
            <a:r>
              <a:rPr lang="en-GB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44444E-6 L 1.17952 0.01111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976" y="5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96296E-6 L 1.17586 0.00694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785" y="34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7.40741E-7 L 1.17621 0.0037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802" y="18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11111E-6 L -1.26354 -0.0118 " pathEditMode="relative" rAng="0" ptsTypes="AA">
                                      <p:cBhvr>
                                        <p:cTn id="18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177" y="-6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-1.26216 -0.01041 " pathEditMode="relative" rAng="0" ptsTypes="AA">
                                      <p:cBhvr>
                                        <p:cTn id="20" dur="6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108" y="-532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6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1.24288 -0.01921 " pathEditMode="relative" rAng="0" ptsTypes="AA">
                                      <p:cBhvr>
                                        <p:cTn id="26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135" y="-972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33333E-6 L 1.24149 -0.02824 " pathEditMode="relative" rAng="0" ptsTypes="AA">
                                      <p:cBhvr>
                                        <p:cTn id="28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066" y="-141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33333E-6 L -1.2776 0.00533 " pathEditMode="relative" rAng="0" ptsTypes="AA">
                                      <p:cBhvr>
                                        <p:cTn id="34" dur="6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889" y="255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5.55556E-7 -4.07407E-6 L -1.27691 0.0088 " pathEditMode="relative" rAng="0" ptsTypes="AA">
                                      <p:cBhvr>
                                        <p:cTn id="36" dur="6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854" y="44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38" dur="6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33333E-6 L -1.14723 -0.00463 " pathEditMode="relative" rAng="0" ptsTypes="AA">
                                      <p:cBhvr>
                                        <p:cTn id="42" dur="6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361" y="-231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11111E-6 L -1.15243 -0.0088 " pathEditMode="relative" rAng="0" ptsTypes="AA">
                                      <p:cBhvr>
                                        <p:cTn id="44" dur="6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622" y="-440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6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74638748-0FDF-4574-880A-2FFCDAF28F13}"/>
              </a:ext>
            </a:extLst>
          </p:cNvPr>
          <p:cNvSpPr/>
          <p:nvPr/>
        </p:nvSpPr>
        <p:spPr>
          <a:xfrm>
            <a:off x="755650" y="1433513"/>
            <a:ext cx="7632700" cy="808037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459" name="Rectangle 6"/>
          <p:cNvSpPr>
            <a:spLocks noChangeArrowheads="1"/>
          </p:cNvSpPr>
          <p:nvPr/>
        </p:nvSpPr>
        <p:spPr bwMode="auto">
          <a:xfrm>
            <a:off x="755650" y="1465263"/>
            <a:ext cx="7523163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 am going to choose a 3D object. Your task is to guess my object by asking questions that have a ‘yes’ or ‘no’ answer.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3BA7377-09F5-4124-B946-2375704FE74E}"/>
              </a:ext>
            </a:extLst>
          </p:cNvPr>
          <p:cNvSpPr/>
          <p:nvPr/>
        </p:nvSpPr>
        <p:spPr>
          <a:xfrm>
            <a:off x="2709863" y="696913"/>
            <a:ext cx="3784600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Guess My Object</a:t>
            </a:r>
            <a:endParaRPr lang="en-GB" sz="4000" dirty="0">
              <a:latin typeface="+mj-lt"/>
            </a:endParaRPr>
          </a:p>
        </p:txBody>
      </p:sp>
      <p:pic>
        <p:nvPicPr>
          <p:cNvPr id="19461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Rectangle 11"/>
          <p:cNvSpPr>
            <a:spLocks noChangeArrowheads="1"/>
          </p:cNvSpPr>
          <p:nvPr/>
        </p:nvSpPr>
        <p:spPr bwMode="auto">
          <a:xfrm>
            <a:off x="823913" y="3463925"/>
            <a:ext cx="15224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square-based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pyramid</a:t>
            </a:r>
          </a:p>
        </p:txBody>
      </p:sp>
      <p:sp>
        <p:nvSpPr>
          <p:cNvPr id="19463" name="Rectangle 13"/>
          <p:cNvSpPr>
            <a:spLocks noChangeArrowheads="1"/>
          </p:cNvSpPr>
          <p:nvPr/>
        </p:nvSpPr>
        <p:spPr bwMode="auto">
          <a:xfrm>
            <a:off x="2936875" y="3694113"/>
            <a:ext cx="10080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cylinder</a:t>
            </a:r>
          </a:p>
        </p:txBody>
      </p:sp>
      <p:sp>
        <p:nvSpPr>
          <p:cNvPr id="19464" name="Rectangle 15"/>
          <p:cNvSpPr>
            <a:spLocks noChangeArrowheads="1"/>
          </p:cNvSpPr>
          <p:nvPr/>
        </p:nvSpPr>
        <p:spPr bwMode="auto">
          <a:xfrm>
            <a:off x="5000625" y="3392488"/>
            <a:ext cx="6492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cube</a:t>
            </a:r>
          </a:p>
        </p:txBody>
      </p:sp>
      <p:sp>
        <p:nvSpPr>
          <p:cNvPr id="19465" name="Rectangle 17"/>
          <p:cNvSpPr>
            <a:spLocks noChangeArrowheads="1"/>
          </p:cNvSpPr>
          <p:nvPr/>
        </p:nvSpPr>
        <p:spPr bwMode="auto">
          <a:xfrm>
            <a:off x="3736975" y="4800600"/>
            <a:ext cx="6445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cone</a:t>
            </a:r>
          </a:p>
        </p:txBody>
      </p:sp>
      <p:sp>
        <p:nvSpPr>
          <p:cNvPr id="19466" name="Rectangle 19"/>
          <p:cNvSpPr>
            <a:spLocks noChangeArrowheads="1"/>
          </p:cNvSpPr>
          <p:nvPr/>
        </p:nvSpPr>
        <p:spPr bwMode="auto">
          <a:xfrm>
            <a:off x="6777038" y="3438525"/>
            <a:ext cx="838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sphere</a:t>
            </a:r>
          </a:p>
        </p:txBody>
      </p:sp>
      <p:sp>
        <p:nvSpPr>
          <p:cNvPr id="19467" name="Rectangle 21"/>
          <p:cNvSpPr>
            <a:spLocks noChangeArrowheads="1"/>
          </p:cNvSpPr>
          <p:nvPr/>
        </p:nvSpPr>
        <p:spPr bwMode="auto">
          <a:xfrm>
            <a:off x="1252538" y="4948238"/>
            <a:ext cx="8572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cuboid</a:t>
            </a:r>
          </a:p>
        </p:txBody>
      </p:sp>
      <p:sp>
        <p:nvSpPr>
          <p:cNvPr id="19468" name="Rectangle 27"/>
          <p:cNvSpPr>
            <a:spLocks noChangeArrowheads="1"/>
          </p:cNvSpPr>
          <p:nvPr/>
        </p:nvSpPr>
        <p:spPr bwMode="auto">
          <a:xfrm>
            <a:off x="5273675" y="4732338"/>
            <a:ext cx="2206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triangular pyramid</a:t>
            </a:r>
          </a:p>
        </p:txBody>
      </p:sp>
      <p:sp>
        <p:nvSpPr>
          <p:cNvPr id="31" name="Rounded Rectangular Callout 30">
            <a:extLst>
              <a:ext uri="{FF2B5EF4-FFF2-40B4-BE49-F238E27FC236}">
                <a16:creationId xmlns:a16="http://schemas.microsoft.com/office/drawing/2014/main" id="{1EB4ED1A-7D78-4B98-AE7A-438E2D232089}"/>
              </a:ext>
            </a:extLst>
          </p:cNvPr>
          <p:cNvSpPr/>
          <p:nvPr/>
        </p:nvSpPr>
        <p:spPr>
          <a:xfrm>
            <a:off x="755650" y="5535613"/>
            <a:ext cx="3686175" cy="493712"/>
          </a:xfrm>
          <a:prstGeom prst="wedgeRoundRectCallout">
            <a:avLst>
              <a:gd name="adj1" fmla="val 401"/>
              <a:gd name="adj2" fmla="val -92500"/>
              <a:gd name="adj3" fmla="val 16667"/>
            </a:avLst>
          </a:prstGeom>
          <a:solidFill>
            <a:srgbClr val="00B0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Does the object have flat faces?</a:t>
            </a:r>
          </a:p>
        </p:txBody>
      </p:sp>
      <p:sp>
        <p:nvSpPr>
          <p:cNvPr id="32" name="Rounded Rectangular Callout 31">
            <a:extLst>
              <a:ext uri="{FF2B5EF4-FFF2-40B4-BE49-F238E27FC236}">
                <a16:creationId xmlns:a16="http://schemas.microsoft.com/office/drawing/2014/main" id="{16E0CD04-1E99-4DC7-BA7C-278C021C2162}"/>
              </a:ext>
            </a:extLst>
          </p:cNvPr>
          <p:cNvSpPr/>
          <p:nvPr/>
        </p:nvSpPr>
        <p:spPr>
          <a:xfrm>
            <a:off x="4668838" y="5535613"/>
            <a:ext cx="3684587" cy="493712"/>
          </a:xfrm>
          <a:prstGeom prst="wedgeRoundRectCallout">
            <a:avLst>
              <a:gd name="adj1" fmla="val -4293"/>
              <a:gd name="adj2" fmla="val -104167"/>
              <a:gd name="adj3" fmla="val 16667"/>
            </a:avLst>
          </a:prstGeom>
          <a:solidFill>
            <a:srgbClr val="00B0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Can the object roll?</a:t>
            </a:r>
          </a:p>
        </p:txBody>
      </p:sp>
      <p:pic>
        <p:nvPicPr>
          <p:cNvPr id="1947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863" y="2351088"/>
            <a:ext cx="1050925" cy="11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2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225" y="2405063"/>
            <a:ext cx="742950" cy="127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3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1713" y="2359025"/>
            <a:ext cx="10271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4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28943">
            <a:off x="3736182" y="4083843"/>
            <a:ext cx="806450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5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1938" y="2371725"/>
            <a:ext cx="1093787" cy="109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6" name="Picture 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375" y="4206875"/>
            <a:ext cx="1582738" cy="79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7" name="Picture 3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938" y="3814763"/>
            <a:ext cx="1666875" cy="85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n 1">
            <a:extLst>
              <a:ext uri="{FF2B5EF4-FFF2-40B4-BE49-F238E27FC236}">
                <a16:creationId xmlns:a16="http://schemas.microsoft.com/office/drawing/2014/main" id="{89305A6C-2C9C-4B55-B273-4184494FD19A}"/>
              </a:ext>
            </a:extLst>
          </p:cNvPr>
          <p:cNvSpPr/>
          <p:nvPr/>
        </p:nvSpPr>
        <p:spPr>
          <a:xfrm>
            <a:off x="769938" y="2381250"/>
            <a:ext cx="768350" cy="1246188"/>
          </a:xfrm>
          <a:prstGeom prst="can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" name="Can 24">
            <a:extLst>
              <a:ext uri="{FF2B5EF4-FFF2-40B4-BE49-F238E27FC236}">
                <a16:creationId xmlns:a16="http://schemas.microsoft.com/office/drawing/2014/main" id="{496544AB-74B6-42A1-AA1D-260E900883A5}"/>
              </a:ext>
            </a:extLst>
          </p:cNvPr>
          <p:cNvSpPr/>
          <p:nvPr/>
        </p:nvSpPr>
        <p:spPr>
          <a:xfrm rot="5400000">
            <a:off x="1887538" y="2381250"/>
            <a:ext cx="768350" cy="12446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0484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075" y="2457450"/>
            <a:ext cx="1020763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Can 28">
            <a:extLst>
              <a:ext uri="{FF2B5EF4-FFF2-40B4-BE49-F238E27FC236}">
                <a16:creationId xmlns:a16="http://schemas.microsoft.com/office/drawing/2014/main" id="{FDF534A6-6DBE-4AEA-83E6-4A688D1B34B4}"/>
              </a:ext>
            </a:extLst>
          </p:cNvPr>
          <p:cNvSpPr/>
          <p:nvPr/>
        </p:nvSpPr>
        <p:spPr>
          <a:xfrm>
            <a:off x="4152900" y="2381250"/>
            <a:ext cx="768350" cy="1246188"/>
          </a:xfrm>
          <a:prstGeom prst="can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39119CD-4242-4117-9C5D-550067A2B6F6}"/>
              </a:ext>
            </a:extLst>
          </p:cNvPr>
          <p:cNvSpPr/>
          <p:nvPr/>
        </p:nvSpPr>
        <p:spPr>
          <a:xfrm>
            <a:off x="2252663" y="712788"/>
            <a:ext cx="4692650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3D Object Sequences</a:t>
            </a:r>
            <a:endParaRPr lang="en-GB" sz="4000" dirty="0">
              <a:latin typeface="+mj-lt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A937633-5ABE-40FF-B7FD-F965E4983093}"/>
              </a:ext>
            </a:extLst>
          </p:cNvPr>
          <p:cNvSpPr/>
          <p:nvPr/>
        </p:nvSpPr>
        <p:spPr>
          <a:xfrm>
            <a:off x="755650" y="1433513"/>
            <a:ext cx="7632700" cy="65087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488" name="Rectangle 6"/>
          <p:cNvSpPr>
            <a:spLocks noChangeArrowheads="1"/>
          </p:cNvSpPr>
          <p:nvPr/>
        </p:nvSpPr>
        <p:spPr bwMode="auto">
          <a:xfrm>
            <a:off x="755650" y="1549400"/>
            <a:ext cx="7632700" cy="39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Predict the next three objects in the sequence. What colour will each object be?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AE4433A-076B-4B70-8E57-1000CE46AA27}"/>
              </a:ext>
            </a:extLst>
          </p:cNvPr>
          <p:cNvSpPr/>
          <p:nvPr/>
        </p:nvSpPr>
        <p:spPr>
          <a:xfrm>
            <a:off x="5592763" y="2730500"/>
            <a:ext cx="250825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?</a:t>
            </a:r>
            <a:endParaRPr lang="en-GB" sz="4000" dirty="0">
              <a:latin typeface="+mj-lt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493123F-848F-4439-BCD1-438F0F0A190A}"/>
              </a:ext>
            </a:extLst>
          </p:cNvPr>
          <p:cNvSpPr/>
          <p:nvPr/>
        </p:nvSpPr>
        <p:spPr>
          <a:xfrm>
            <a:off x="6796088" y="2730500"/>
            <a:ext cx="250825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?</a:t>
            </a:r>
            <a:endParaRPr lang="en-GB" sz="4000" dirty="0">
              <a:latin typeface="+mj-lt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B709B91-C60F-49D2-84DE-93F1C2696B72}"/>
              </a:ext>
            </a:extLst>
          </p:cNvPr>
          <p:cNvSpPr/>
          <p:nvPr/>
        </p:nvSpPr>
        <p:spPr>
          <a:xfrm>
            <a:off x="7840663" y="2730500"/>
            <a:ext cx="250825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?</a:t>
            </a:r>
            <a:endParaRPr lang="en-GB" sz="4000" dirty="0">
              <a:latin typeface="+mj-lt"/>
            </a:endParaRPr>
          </a:p>
        </p:txBody>
      </p: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769938" y="3902075"/>
            <a:ext cx="7632700" cy="650875"/>
            <a:chOff x="769646" y="3901913"/>
            <a:chExt cx="7632700" cy="650875"/>
          </a:xfrm>
        </p:grpSpPr>
        <p:sp>
          <p:nvSpPr>
            <p:cNvPr id="22" name="Rounded Rectangle 21">
              <a:extLst>
                <a:ext uri="{FF2B5EF4-FFF2-40B4-BE49-F238E27FC236}">
                  <a16:creationId xmlns:a16="http://schemas.microsoft.com/office/drawing/2014/main" id="{2A218F86-2794-4D3F-8B6C-016C3EFF1F2D}"/>
                </a:ext>
              </a:extLst>
            </p:cNvPr>
            <p:cNvSpPr/>
            <p:nvPr/>
          </p:nvSpPr>
          <p:spPr>
            <a:xfrm>
              <a:off x="769646" y="3901913"/>
              <a:ext cx="7632700" cy="650875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0500" name="Rectangle 6"/>
            <p:cNvSpPr>
              <a:spLocks noChangeArrowheads="1"/>
            </p:cNvSpPr>
            <p:nvPr/>
          </p:nvSpPr>
          <p:spPr bwMode="auto">
            <a:xfrm>
              <a:off x="769646" y="4017800"/>
              <a:ext cx="7632700" cy="3916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What would be the 10</a:t>
              </a:r>
              <a:r>
                <a:rPr lang="en-GB" altLang="en-US" sz="1600" baseline="30000">
                  <a:solidFill>
                    <a:schemeClr val="tx1"/>
                  </a:solidFill>
                </a:rPr>
                <a:t>th</a:t>
              </a:r>
              <a:r>
                <a:rPr lang="en-GB" altLang="en-US" sz="1600">
                  <a:solidFill>
                    <a:schemeClr val="tx1"/>
                  </a:solidFill>
                </a:rPr>
                <a:t> object in the sequence?</a:t>
              </a:r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A3C07328-6500-4A6A-8E34-37E67B7DDA6B}"/>
              </a:ext>
            </a:extLst>
          </p:cNvPr>
          <p:cNvSpPr/>
          <p:nvPr/>
        </p:nvSpPr>
        <p:spPr>
          <a:xfrm>
            <a:off x="4427538" y="4854575"/>
            <a:ext cx="249237" cy="61436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?</a:t>
            </a:r>
            <a:endParaRPr lang="en-GB" sz="4000" dirty="0">
              <a:latin typeface="+mj-lt"/>
            </a:endParaRPr>
          </a:p>
        </p:txBody>
      </p:sp>
      <p:pic>
        <p:nvPicPr>
          <p:cNvPr id="20494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Can 29">
            <a:extLst>
              <a:ext uri="{FF2B5EF4-FFF2-40B4-BE49-F238E27FC236}">
                <a16:creationId xmlns:a16="http://schemas.microsoft.com/office/drawing/2014/main" id="{D464F997-4F93-46E3-91D2-5BEC277E8ADA}"/>
              </a:ext>
            </a:extLst>
          </p:cNvPr>
          <p:cNvSpPr/>
          <p:nvPr/>
        </p:nvSpPr>
        <p:spPr>
          <a:xfrm rot="5400000">
            <a:off x="5354638" y="2416175"/>
            <a:ext cx="768350" cy="12446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2490788"/>
            <a:ext cx="1020763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Can 31">
            <a:extLst>
              <a:ext uri="{FF2B5EF4-FFF2-40B4-BE49-F238E27FC236}">
                <a16:creationId xmlns:a16="http://schemas.microsoft.com/office/drawing/2014/main" id="{1C828561-4BA9-46CF-BBB8-24553F1D8AD2}"/>
              </a:ext>
            </a:extLst>
          </p:cNvPr>
          <p:cNvSpPr/>
          <p:nvPr/>
        </p:nvSpPr>
        <p:spPr>
          <a:xfrm>
            <a:off x="7620000" y="2416175"/>
            <a:ext cx="768350" cy="1244600"/>
          </a:xfrm>
          <a:prstGeom prst="can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3" name="Can 32">
            <a:extLst>
              <a:ext uri="{FF2B5EF4-FFF2-40B4-BE49-F238E27FC236}">
                <a16:creationId xmlns:a16="http://schemas.microsoft.com/office/drawing/2014/main" id="{F5FFBE10-B84F-4475-9DEE-A7566E1C88F7}"/>
              </a:ext>
            </a:extLst>
          </p:cNvPr>
          <p:cNvSpPr/>
          <p:nvPr/>
        </p:nvSpPr>
        <p:spPr>
          <a:xfrm>
            <a:off x="4202113" y="4679950"/>
            <a:ext cx="768350" cy="1244600"/>
          </a:xfrm>
          <a:prstGeom prst="can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2" grpId="0" animBg="1"/>
      <p:bldP spid="3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4EBC3F42-1F0D-4F17-84C9-30B4E42BF262}"/>
              </a:ext>
            </a:extLst>
          </p:cNvPr>
          <p:cNvSpPr/>
          <p:nvPr/>
        </p:nvSpPr>
        <p:spPr>
          <a:xfrm>
            <a:off x="2252663" y="712788"/>
            <a:ext cx="4692650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3D Object Sequences</a:t>
            </a:r>
            <a:endParaRPr lang="en-GB" sz="4000" dirty="0">
              <a:latin typeface="+mj-lt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62001429-9490-4B79-AB95-5A27961B57B8}"/>
              </a:ext>
            </a:extLst>
          </p:cNvPr>
          <p:cNvSpPr/>
          <p:nvPr/>
        </p:nvSpPr>
        <p:spPr>
          <a:xfrm>
            <a:off x="755650" y="1433513"/>
            <a:ext cx="7632700" cy="65087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508" name="Rectangle 6"/>
          <p:cNvSpPr>
            <a:spLocks noChangeArrowheads="1"/>
          </p:cNvSpPr>
          <p:nvPr/>
        </p:nvSpPr>
        <p:spPr bwMode="auto">
          <a:xfrm>
            <a:off x="755650" y="1549400"/>
            <a:ext cx="7632700" cy="39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Predict the next three objects in the sequence. What colour will each object be?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2CCB0A2-4FE8-40B6-A7D3-6EB7AC3C5C67}"/>
              </a:ext>
            </a:extLst>
          </p:cNvPr>
          <p:cNvSpPr/>
          <p:nvPr/>
        </p:nvSpPr>
        <p:spPr>
          <a:xfrm>
            <a:off x="5395913" y="2730500"/>
            <a:ext cx="250825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?</a:t>
            </a:r>
            <a:endParaRPr lang="en-GB" sz="4000" dirty="0">
              <a:latin typeface="+mj-lt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1946D0E-0EA5-494D-A314-C3D3945B676D}"/>
              </a:ext>
            </a:extLst>
          </p:cNvPr>
          <p:cNvSpPr/>
          <p:nvPr/>
        </p:nvSpPr>
        <p:spPr>
          <a:xfrm>
            <a:off x="6638925" y="2730500"/>
            <a:ext cx="249238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?</a:t>
            </a:r>
            <a:endParaRPr lang="en-GB" sz="4000" dirty="0">
              <a:latin typeface="+mj-lt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79963B6-3B30-4122-93A7-588D311DDDD3}"/>
              </a:ext>
            </a:extLst>
          </p:cNvPr>
          <p:cNvSpPr/>
          <p:nvPr/>
        </p:nvSpPr>
        <p:spPr>
          <a:xfrm>
            <a:off x="7700963" y="2730500"/>
            <a:ext cx="250825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?</a:t>
            </a:r>
            <a:endParaRPr lang="en-GB" sz="4000" dirty="0">
              <a:latin typeface="+mj-lt"/>
            </a:endParaRPr>
          </a:p>
        </p:txBody>
      </p: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769938" y="3902075"/>
            <a:ext cx="7632700" cy="650875"/>
            <a:chOff x="769646" y="3901913"/>
            <a:chExt cx="7632700" cy="650875"/>
          </a:xfrm>
        </p:grpSpPr>
        <p:sp>
          <p:nvSpPr>
            <p:cNvPr id="22" name="Rounded Rectangle 21">
              <a:extLst>
                <a:ext uri="{FF2B5EF4-FFF2-40B4-BE49-F238E27FC236}">
                  <a16:creationId xmlns:a16="http://schemas.microsoft.com/office/drawing/2014/main" id="{18EDB564-9AED-4DC6-87FE-69C2CF67DD79}"/>
                </a:ext>
              </a:extLst>
            </p:cNvPr>
            <p:cNvSpPr/>
            <p:nvPr/>
          </p:nvSpPr>
          <p:spPr>
            <a:xfrm>
              <a:off x="769646" y="3901913"/>
              <a:ext cx="7632700" cy="650875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523" name="Rectangle 6"/>
            <p:cNvSpPr>
              <a:spLocks noChangeArrowheads="1"/>
            </p:cNvSpPr>
            <p:nvPr/>
          </p:nvSpPr>
          <p:spPr bwMode="auto">
            <a:xfrm>
              <a:off x="769646" y="4017800"/>
              <a:ext cx="7632700" cy="3916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What would be the 12</a:t>
              </a:r>
              <a:r>
                <a:rPr lang="en-GB" altLang="en-US" sz="1600" baseline="30000">
                  <a:solidFill>
                    <a:schemeClr val="tx1"/>
                  </a:solidFill>
                </a:rPr>
                <a:t>th</a:t>
              </a:r>
              <a:r>
                <a:rPr lang="en-GB" altLang="en-US" sz="1600">
                  <a:solidFill>
                    <a:schemeClr val="tx1"/>
                  </a:solidFill>
                </a:rPr>
                <a:t> object in the sequence?</a:t>
              </a:r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B6E44AEB-6203-419C-839B-987044415CAF}"/>
              </a:ext>
            </a:extLst>
          </p:cNvPr>
          <p:cNvSpPr/>
          <p:nvPr/>
        </p:nvSpPr>
        <p:spPr>
          <a:xfrm>
            <a:off x="4427538" y="4854575"/>
            <a:ext cx="249237" cy="61436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?</a:t>
            </a:r>
            <a:endParaRPr lang="en-GB" sz="4000" dirty="0">
              <a:latin typeface="+mj-lt"/>
            </a:endParaRPr>
          </a:p>
        </p:txBody>
      </p:sp>
      <p:pic>
        <p:nvPicPr>
          <p:cNvPr id="21514" name="Talking Partner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5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938" y="2593975"/>
            <a:ext cx="1581150" cy="79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0113" y="2293938"/>
            <a:ext cx="1016000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7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0613" y="2293938"/>
            <a:ext cx="1016000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775" y="2684463"/>
            <a:ext cx="1582738" cy="79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6950" y="2386013"/>
            <a:ext cx="1017588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9038" y="2386013"/>
            <a:ext cx="1016000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3363" y="4646613"/>
            <a:ext cx="1017587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8338" y="2413000"/>
            <a:ext cx="954087" cy="9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938" y="2416175"/>
            <a:ext cx="952500" cy="9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188" y="2413000"/>
            <a:ext cx="979487" cy="102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3050" y="2459038"/>
            <a:ext cx="979488" cy="102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25B97E1-9848-49CC-9655-FE4CD03B17F2}"/>
              </a:ext>
            </a:extLst>
          </p:cNvPr>
          <p:cNvSpPr/>
          <p:nvPr/>
        </p:nvSpPr>
        <p:spPr>
          <a:xfrm>
            <a:off x="2252663" y="712788"/>
            <a:ext cx="4692650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3D Object Sequences</a:t>
            </a:r>
            <a:endParaRPr lang="en-GB" sz="4000" dirty="0">
              <a:latin typeface="+mj-lt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CAE36412-A45E-4AE2-A14C-E96D529B0E2D}"/>
              </a:ext>
            </a:extLst>
          </p:cNvPr>
          <p:cNvSpPr/>
          <p:nvPr/>
        </p:nvSpPr>
        <p:spPr>
          <a:xfrm>
            <a:off x="755650" y="1433513"/>
            <a:ext cx="7632700" cy="65087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536" name="Rectangle 6"/>
          <p:cNvSpPr>
            <a:spLocks noChangeArrowheads="1"/>
          </p:cNvSpPr>
          <p:nvPr/>
        </p:nvSpPr>
        <p:spPr bwMode="auto">
          <a:xfrm>
            <a:off x="755650" y="1549400"/>
            <a:ext cx="7632700" cy="39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Predict the next three objects in the sequence. What colour will each object be?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EBEE755-1C1C-4E79-9C89-392EC9FA70D2}"/>
              </a:ext>
            </a:extLst>
          </p:cNvPr>
          <p:cNvSpPr/>
          <p:nvPr/>
        </p:nvSpPr>
        <p:spPr>
          <a:xfrm>
            <a:off x="5519738" y="2730500"/>
            <a:ext cx="250825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?</a:t>
            </a:r>
            <a:endParaRPr lang="en-GB" sz="4000" dirty="0">
              <a:latin typeface="+mj-lt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0D421D9-2BC2-42D6-A4FB-7DCA2A5113C7}"/>
              </a:ext>
            </a:extLst>
          </p:cNvPr>
          <p:cNvSpPr/>
          <p:nvPr/>
        </p:nvSpPr>
        <p:spPr>
          <a:xfrm>
            <a:off x="6688138" y="2730500"/>
            <a:ext cx="250825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?</a:t>
            </a:r>
            <a:endParaRPr lang="en-GB" sz="4000" dirty="0">
              <a:latin typeface="+mj-lt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B351D27-385C-4E96-9B74-AB4D1B3F4E2F}"/>
              </a:ext>
            </a:extLst>
          </p:cNvPr>
          <p:cNvSpPr/>
          <p:nvPr/>
        </p:nvSpPr>
        <p:spPr>
          <a:xfrm>
            <a:off x="7788275" y="2730500"/>
            <a:ext cx="249238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?</a:t>
            </a:r>
            <a:endParaRPr lang="en-GB" sz="4000" dirty="0">
              <a:latin typeface="+mj-lt"/>
            </a:endParaRPr>
          </a:p>
        </p:txBody>
      </p: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769938" y="3902075"/>
            <a:ext cx="7632700" cy="650875"/>
            <a:chOff x="769646" y="3901913"/>
            <a:chExt cx="7632700" cy="650875"/>
          </a:xfrm>
        </p:grpSpPr>
        <p:sp>
          <p:nvSpPr>
            <p:cNvPr id="22" name="Rounded Rectangle 21">
              <a:extLst>
                <a:ext uri="{FF2B5EF4-FFF2-40B4-BE49-F238E27FC236}">
                  <a16:creationId xmlns:a16="http://schemas.microsoft.com/office/drawing/2014/main" id="{7619633D-3FC7-443A-82A0-9B6D7625233D}"/>
                </a:ext>
              </a:extLst>
            </p:cNvPr>
            <p:cNvSpPr/>
            <p:nvPr/>
          </p:nvSpPr>
          <p:spPr>
            <a:xfrm>
              <a:off x="769646" y="3901913"/>
              <a:ext cx="7632700" cy="650875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2548" name="Rectangle 6"/>
            <p:cNvSpPr>
              <a:spLocks noChangeArrowheads="1"/>
            </p:cNvSpPr>
            <p:nvPr/>
          </p:nvSpPr>
          <p:spPr bwMode="auto">
            <a:xfrm>
              <a:off x="769646" y="4017800"/>
              <a:ext cx="7632700" cy="3916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What would be the 14</a:t>
              </a:r>
              <a:r>
                <a:rPr lang="en-GB" altLang="en-US" sz="1600" baseline="30000">
                  <a:solidFill>
                    <a:schemeClr val="tx1"/>
                  </a:solidFill>
                </a:rPr>
                <a:t>th</a:t>
              </a:r>
              <a:r>
                <a:rPr lang="en-GB" altLang="en-US" sz="1600">
                  <a:solidFill>
                    <a:schemeClr val="tx1"/>
                  </a:solidFill>
                </a:rPr>
                <a:t> object in the sequence?</a:t>
              </a:r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578ACA0D-BAE4-4D87-9358-C57D081A765B}"/>
              </a:ext>
            </a:extLst>
          </p:cNvPr>
          <p:cNvSpPr/>
          <p:nvPr/>
        </p:nvSpPr>
        <p:spPr>
          <a:xfrm>
            <a:off x="4427538" y="4854575"/>
            <a:ext cx="249237" cy="61436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?</a:t>
            </a:r>
            <a:endParaRPr lang="en-GB" sz="4000" dirty="0">
              <a:latin typeface="+mj-lt"/>
            </a:endParaRPr>
          </a:p>
        </p:txBody>
      </p:sp>
      <p:pic>
        <p:nvPicPr>
          <p:cNvPr id="22542" name="Talking Partner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300" y="2503488"/>
            <a:ext cx="952500" cy="9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8900" y="2508250"/>
            <a:ext cx="952500" cy="9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3150" y="2503488"/>
            <a:ext cx="979488" cy="102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0" y="4813300"/>
            <a:ext cx="952500" cy="9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938" y="2584450"/>
            <a:ext cx="1281112" cy="65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900" y="2668588"/>
            <a:ext cx="1076325" cy="54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3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00000">
            <a:off x="2971007" y="2610644"/>
            <a:ext cx="128270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300000">
            <a:off x="3805238" y="2663825"/>
            <a:ext cx="1076325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3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63" y="2682875"/>
            <a:ext cx="1281112" cy="65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2FF2B5C-7A86-4356-A8FF-55358DAA81C2}"/>
              </a:ext>
            </a:extLst>
          </p:cNvPr>
          <p:cNvSpPr/>
          <p:nvPr/>
        </p:nvSpPr>
        <p:spPr>
          <a:xfrm>
            <a:off x="2252663" y="712788"/>
            <a:ext cx="4692650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3D Object Sequences</a:t>
            </a:r>
            <a:endParaRPr lang="en-GB" sz="4000" dirty="0">
              <a:latin typeface="+mj-lt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25E484A4-5389-4ED9-A658-FDCAB55BB6F5}"/>
              </a:ext>
            </a:extLst>
          </p:cNvPr>
          <p:cNvSpPr/>
          <p:nvPr/>
        </p:nvSpPr>
        <p:spPr>
          <a:xfrm>
            <a:off x="755650" y="1433513"/>
            <a:ext cx="7632700" cy="65087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561" name="Rectangle 6"/>
          <p:cNvSpPr>
            <a:spLocks noChangeArrowheads="1"/>
          </p:cNvSpPr>
          <p:nvPr/>
        </p:nvSpPr>
        <p:spPr bwMode="auto">
          <a:xfrm>
            <a:off x="755650" y="1549400"/>
            <a:ext cx="7632700" cy="39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Predict the next three objects in the sequence. What colour will each object be?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113B5A6-A528-44E5-94A0-B0BE4C50BB14}"/>
              </a:ext>
            </a:extLst>
          </p:cNvPr>
          <p:cNvSpPr/>
          <p:nvPr/>
        </p:nvSpPr>
        <p:spPr>
          <a:xfrm>
            <a:off x="6378575" y="2730500"/>
            <a:ext cx="249238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?</a:t>
            </a:r>
            <a:endParaRPr lang="en-GB" sz="4000" dirty="0">
              <a:latin typeface="+mj-lt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C98E2A3-E61F-4C90-81B9-02363994A7AE}"/>
              </a:ext>
            </a:extLst>
          </p:cNvPr>
          <p:cNvSpPr/>
          <p:nvPr/>
        </p:nvSpPr>
        <p:spPr>
          <a:xfrm>
            <a:off x="7327900" y="2730500"/>
            <a:ext cx="250825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?</a:t>
            </a:r>
            <a:endParaRPr lang="en-GB" sz="4000" dirty="0">
              <a:latin typeface="+mj-lt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41B52E5-A59B-4F9A-80ED-FFE546B48219}"/>
              </a:ext>
            </a:extLst>
          </p:cNvPr>
          <p:cNvSpPr/>
          <p:nvPr/>
        </p:nvSpPr>
        <p:spPr>
          <a:xfrm>
            <a:off x="8062913" y="2730500"/>
            <a:ext cx="250825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?</a:t>
            </a:r>
            <a:endParaRPr lang="en-GB" sz="4000" dirty="0">
              <a:latin typeface="+mj-lt"/>
            </a:endParaRPr>
          </a:p>
        </p:txBody>
      </p: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769938" y="3902075"/>
            <a:ext cx="7632700" cy="650875"/>
            <a:chOff x="769646" y="3901913"/>
            <a:chExt cx="7632700" cy="650875"/>
          </a:xfrm>
        </p:grpSpPr>
        <p:sp>
          <p:nvSpPr>
            <p:cNvPr id="22" name="Rounded Rectangle 21">
              <a:extLst>
                <a:ext uri="{FF2B5EF4-FFF2-40B4-BE49-F238E27FC236}">
                  <a16:creationId xmlns:a16="http://schemas.microsoft.com/office/drawing/2014/main" id="{B4030A03-FDF9-4103-83BC-F6E7B05F1260}"/>
                </a:ext>
              </a:extLst>
            </p:cNvPr>
            <p:cNvSpPr/>
            <p:nvPr/>
          </p:nvSpPr>
          <p:spPr>
            <a:xfrm>
              <a:off x="769646" y="3901913"/>
              <a:ext cx="7632700" cy="650875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573" name="Rectangle 6"/>
            <p:cNvSpPr>
              <a:spLocks noChangeArrowheads="1"/>
            </p:cNvSpPr>
            <p:nvPr/>
          </p:nvSpPr>
          <p:spPr bwMode="auto">
            <a:xfrm>
              <a:off x="769646" y="4017800"/>
              <a:ext cx="7632700" cy="3916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What would be the 15</a:t>
              </a:r>
              <a:r>
                <a:rPr lang="en-GB" altLang="en-US" sz="1600" baseline="30000">
                  <a:solidFill>
                    <a:schemeClr val="tx1"/>
                  </a:solidFill>
                </a:rPr>
                <a:t>th</a:t>
              </a:r>
              <a:r>
                <a:rPr lang="en-GB" altLang="en-US" sz="1600">
                  <a:solidFill>
                    <a:schemeClr val="tx1"/>
                  </a:solidFill>
                </a:rPr>
                <a:t> object in the sequence?</a:t>
              </a:r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17C1F0A7-F3BE-402E-8C64-B298B194F9A5}"/>
              </a:ext>
            </a:extLst>
          </p:cNvPr>
          <p:cNvSpPr/>
          <p:nvPr/>
        </p:nvSpPr>
        <p:spPr>
          <a:xfrm>
            <a:off x="4427538" y="4854575"/>
            <a:ext cx="249237" cy="61436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?</a:t>
            </a:r>
            <a:endParaRPr lang="en-GB" sz="4000" dirty="0">
              <a:latin typeface="+mj-lt"/>
            </a:endParaRPr>
          </a:p>
        </p:txBody>
      </p:sp>
      <p:pic>
        <p:nvPicPr>
          <p:cNvPr id="23567" name="Talking Partner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5825" y="2767013"/>
            <a:ext cx="1076325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00000">
            <a:off x="6816726" y="2708275"/>
            <a:ext cx="1281112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300000">
            <a:off x="7649370" y="2761456"/>
            <a:ext cx="1077912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00000">
            <a:off x="3911600" y="5014913"/>
            <a:ext cx="1281113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13ACAE8-E78A-4882-80E6-E9B8926E60EF}"/>
              </a:ext>
            </a:extLst>
          </p:cNvPr>
          <p:cNvSpPr/>
          <p:nvPr/>
        </p:nvSpPr>
        <p:spPr>
          <a:xfrm>
            <a:off x="1620838" y="746125"/>
            <a:ext cx="5970587" cy="55403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600" dirty="0">
                <a:latin typeface="+mj-lt"/>
              </a:rPr>
              <a:t>3D Object Sequences Activity</a:t>
            </a:r>
            <a:endParaRPr lang="en-GB" sz="3600" dirty="0">
              <a:latin typeface="+mj-lt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F208834-6FEF-4EFB-B07F-128948C68021}"/>
              </a:ext>
            </a:extLst>
          </p:cNvPr>
          <p:cNvSpPr/>
          <p:nvPr/>
        </p:nvSpPr>
        <p:spPr>
          <a:xfrm>
            <a:off x="755650" y="1549400"/>
            <a:ext cx="7632700" cy="4543425"/>
          </a:xfrm>
          <a:prstGeom prst="rect">
            <a:avLst/>
          </a:prstGeom>
          <a:solidFill>
            <a:srgbClr val="00B0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4580" name="Individual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DDF767E-3776-4E17-BD6D-FCF72590E3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950" y="1727200"/>
            <a:ext cx="3011488" cy="425767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0D5D5B1-595F-44D8-B588-A79704C189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763" y="1727200"/>
            <a:ext cx="3009900" cy="425767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F3B50DE-0BA9-4B94-95C0-93A23B47AE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5988" y="1727200"/>
            <a:ext cx="3009900" cy="425767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445976D-30B4-478B-B57E-C5BCD92EB95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213" y="1727200"/>
            <a:ext cx="3011487" cy="425767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12A764C-670B-4DE3-AE46-4AA6C65CEEA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4025" y="1727200"/>
            <a:ext cx="3009900" cy="425767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1418BC6-7F56-4680-AFF4-45403C5129F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50" y="1727200"/>
            <a:ext cx="3009900" cy="425767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D3F91B8-DC76-4E72-B2FD-F576EAA0250E}"/>
              </a:ext>
            </a:extLst>
          </p:cNvPr>
          <p:cNvSpPr/>
          <p:nvPr/>
        </p:nvSpPr>
        <p:spPr>
          <a:xfrm>
            <a:off x="2203450" y="696913"/>
            <a:ext cx="4737100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Spinning a Sequence</a:t>
            </a:r>
            <a:endParaRPr lang="en-GB" sz="4000" dirty="0">
              <a:latin typeface="+mj-lt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6808B0FC-3E65-4EAC-AF18-12C2C53B8D1E}"/>
              </a:ext>
            </a:extLst>
          </p:cNvPr>
          <p:cNvSpPr/>
          <p:nvPr/>
        </p:nvSpPr>
        <p:spPr>
          <a:xfrm>
            <a:off x="755650" y="1433513"/>
            <a:ext cx="7632700" cy="65087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604" name="Rectangle 6"/>
          <p:cNvSpPr>
            <a:spLocks noChangeArrowheads="1"/>
          </p:cNvSpPr>
          <p:nvPr/>
        </p:nvSpPr>
        <p:spPr bwMode="auto">
          <a:xfrm>
            <a:off x="755650" y="15494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Follow the pattern and describe what object comes next.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8138" y="2208213"/>
            <a:ext cx="3851275" cy="385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own Arrow 2">
            <a:extLst>
              <a:ext uri="{FF2B5EF4-FFF2-40B4-BE49-F238E27FC236}">
                <a16:creationId xmlns:a16="http://schemas.microsoft.com/office/drawing/2014/main" id="{4E8DBCDF-EF37-4E07-B53E-B8E25E5D9CCD}"/>
              </a:ext>
            </a:extLst>
          </p:cNvPr>
          <p:cNvSpPr/>
          <p:nvPr/>
        </p:nvSpPr>
        <p:spPr>
          <a:xfrm rot="5400000">
            <a:off x="5486401" y="3668712"/>
            <a:ext cx="461962" cy="931863"/>
          </a:xfrm>
          <a:prstGeom prst="downArrow">
            <a:avLst/>
          </a:prstGeom>
          <a:solidFill>
            <a:schemeClr val="tx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SPIN">
            <a:extLst>
              <a:ext uri="{FF2B5EF4-FFF2-40B4-BE49-F238E27FC236}">
                <a16:creationId xmlns:a16="http://schemas.microsoft.com/office/drawing/2014/main" id="{51D65318-192B-4899-B2D5-86BBECD1318F}"/>
              </a:ext>
            </a:extLst>
          </p:cNvPr>
          <p:cNvSpPr/>
          <p:nvPr/>
        </p:nvSpPr>
        <p:spPr>
          <a:xfrm>
            <a:off x="6330950" y="3841750"/>
            <a:ext cx="1219200" cy="650875"/>
          </a:xfrm>
          <a:prstGeom prst="roundRect">
            <a:avLst/>
          </a:prstGeom>
          <a:solidFill>
            <a:srgbClr val="03A5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SPIN</a:t>
            </a:r>
          </a:p>
        </p:txBody>
      </p:sp>
      <p:pic>
        <p:nvPicPr>
          <p:cNvPr id="25608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78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1840000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240000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3760000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9360000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3760000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6160000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0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6160000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7280000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7280000">
                                      <p:cBhvr>
                                        <p:cTn id="4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2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120000">
                                      <p:cBhvr>
                                        <p:cTn id="4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4B091181-C98F-407A-BA05-686E9721F83F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8E37D6F4-74B9-4145-9FB4-7B9C20FB89AF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6628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latin typeface="Twinkl SemiBold" pitchFamily="2" charset="0"/>
              </a:rPr>
              <a:t>Success Criteria</a:t>
            </a:r>
          </a:p>
        </p:txBody>
      </p:sp>
      <p:sp>
        <p:nvSpPr>
          <p:cNvPr id="26629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latin typeface="Twinkl SemiBold" pitchFamily="2" charset="0"/>
              </a:rPr>
              <a:t>Aim</a:t>
            </a:r>
          </a:p>
        </p:txBody>
      </p:sp>
      <p:sp>
        <p:nvSpPr>
          <p:cNvPr id="26630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6851650" cy="1409700"/>
          </a:xfrm>
        </p:spPr>
        <p:txBody>
          <a:bodyPr/>
          <a:lstStyle/>
          <a:p>
            <a:pPr eaLnBrk="1" hangingPunct="1">
              <a:lnSpc>
                <a:spcPct val="100000"/>
              </a:lnSpc>
            </a:pPr>
            <a:r>
              <a:rPr lang="en-AU" altLang="en-US"/>
              <a:t>I can make and describe patterns with 3D objects and identify where an object will appear in the sequence.</a:t>
            </a:r>
            <a:endParaRPr lang="en-GB" altLang="en-US"/>
          </a:p>
        </p:txBody>
      </p:sp>
      <p:sp>
        <p:nvSpPr>
          <p:cNvPr id="26631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253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r>
              <a:rPr lang="en-AU" altLang="en-US"/>
              <a:t>I can complete a 3D object pattern. </a:t>
            </a:r>
            <a:endParaRPr lang="en-GB" altLang="en-US"/>
          </a:p>
          <a:p>
            <a:r>
              <a:rPr lang="en-AU" altLang="en-US"/>
              <a:t>I can identify where an object will appear in a sequence.</a:t>
            </a:r>
            <a:endParaRPr lang="en-GB" altLang="en-US"/>
          </a:p>
          <a:p>
            <a:r>
              <a:rPr lang="en-AU" altLang="en-US"/>
              <a:t>I can create my own 3D object pattern.</a:t>
            </a:r>
            <a:endParaRPr lang="en-GB" altLang="en-US"/>
          </a:p>
          <a:p>
            <a:r>
              <a:rPr lang="en-AU" altLang="en-US"/>
              <a:t>I can draw, name and discuss the properties of 3D objects.</a:t>
            </a:r>
            <a:endParaRPr lang="en-GB" altLang="en-US"/>
          </a:p>
        </p:txBody>
      </p:sp>
      <p:pic>
        <p:nvPicPr>
          <p:cNvPr id="2663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sson Presentation Template" id="{3FFF0595-56A2-4BAA-8945-9E1AE3AE943F}" vid="{2EAE8D29-B0EE-4A35-BF03-BC97A170F45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141</TotalTime>
  <Words>400</Words>
  <Application>Microsoft Office PowerPoint</Application>
  <PresentationFormat>On-screen Show (4:3)</PresentationFormat>
  <Paragraphs>71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Tuffy</vt:lpstr>
      <vt:lpstr>Sassoon Infant Md</vt:lpstr>
      <vt:lpstr>Twinkl SemiBold</vt:lpstr>
      <vt:lpstr>Twinkl</vt:lpstr>
      <vt:lpstr>Arial</vt:lpstr>
      <vt:lpstr>Sassoon Infant Rg</vt:lpstr>
      <vt:lpstr>1_Office Theme</vt:lpstr>
      <vt:lpstr>Mathematics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Abi Haigh</cp:lastModifiedBy>
  <cp:revision>19</cp:revision>
  <dcterms:created xsi:type="dcterms:W3CDTF">2017-05-17T14:46:34Z</dcterms:created>
  <dcterms:modified xsi:type="dcterms:W3CDTF">2019-01-30T14:51:19Z</dcterms:modified>
</cp:coreProperties>
</file>