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90" r:id="rId2"/>
  </p:sldMasterIdLst>
  <p:notesMasterIdLst>
    <p:notesMasterId r:id="rId14"/>
  </p:notesMasterIdLst>
  <p:sldIdLst>
    <p:sldId id="269" r:id="rId3"/>
    <p:sldId id="272" r:id="rId4"/>
    <p:sldId id="273" r:id="rId5"/>
    <p:sldId id="275" r:id="rId6"/>
    <p:sldId id="276" r:id="rId7"/>
    <p:sldId id="277" r:id="rId8"/>
    <p:sldId id="278" r:id="rId9"/>
    <p:sldId id="279" r:id="rId10"/>
    <p:sldId id="274" r:id="rId11"/>
    <p:sldId id="259" r:id="rId12"/>
    <p:sldId id="280"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769555-E494-C47B-9E43-8FE252FCAAD3}" v="209" dt="2020-03-02T10:51:38.810"/>
    <p1510:client id="{9D5F3561-C8A9-6329-D6BF-ADB6E8334E9A}" v="79" dt="2020-03-15T19:10:36.169"/>
    <p1510:client id="{A3E9B7F4-F193-3E2C-F9E8-014CCFA4DA8E}" v="17" dt="2020-03-31T10:50:49.5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69" d="100"/>
          <a:sy n="69" d="100"/>
        </p:scale>
        <p:origin x="372" y="4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microsoft.com/office/2015/10/relationships/revisionInfo" Target="revisionInfo.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07B1753-EE06-4C66-95E2-7CC680633438}" type="datetimeFigureOut">
              <a:rPr lang="en-GB" smtClean="0"/>
              <a:t>03/09/2021</a:t>
            </a:fld>
            <a:endParaRPr lang="en-GB"/>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9AE4CCE-86F7-4502-BF32-5A465BAF6A8F}" type="slidenum">
              <a:rPr lang="en-GB" smtClean="0"/>
              <a:t>‹#›</a:t>
            </a:fld>
            <a:endParaRPr lang="en-GB"/>
          </a:p>
        </p:txBody>
      </p:sp>
    </p:spTree>
    <p:extLst>
      <p:ext uri="{BB962C8B-B14F-4D97-AF65-F5344CB8AC3E}">
        <p14:creationId xmlns:p14="http://schemas.microsoft.com/office/powerpoint/2010/main" val="13114244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9/3/2021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168976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9/3/2021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40657496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9/3/2021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5858712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9/3/2021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9795204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9/3/2021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6217727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9/3/2021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8009617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9/3/2021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3956611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0276477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7347265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9/3/2021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5768318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9/3/2021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3082934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9/3/2021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6148726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9/3/2021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5045838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9/3/2021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9322948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9/3/2021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096832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9/3/2021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53619520"/>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2.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3"/>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3175"/>
            <a:ext cx="12192000" cy="685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77729616"/>
      </p:ext>
    </p:extLst>
  </p:cSld>
  <p:clrMap bg1="lt1" tx1="dk1" bg2="lt2" tx2="dk2" accent1="accent1" accent2="accent2" accent3="accent3" accent4="accent4" accent5="accent5" accent6="accent6" hlink="hlink" folHlink="folHlink"/>
  <p:txStyles>
    <p:titleStyle>
      <a:lvl1pPr algn="l" defTabSz="684213"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4213" rtl="0" eaLnBrk="0" fontAlgn="base" hangingPunct="0">
        <a:lnSpc>
          <a:spcPct val="90000"/>
        </a:lnSpc>
        <a:spcBef>
          <a:spcPct val="0"/>
        </a:spcBef>
        <a:spcAft>
          <a:spcPct val="0"/>
        </a:spcAft>
        <a:defRPr sz="3300">
          <a:solidFill>
            <a:schemeClr val="tx1"/>
          </a:solidFill>
          <a:latin typeface="Calibri Light" pitchFamily="34" charset="0"/>
        </a:defRPr>
      </a:lvl2pPr>
      <a:lvl3pPr algn="l" defTabSz="684213" rtl="0" eaLnBrk="0" fontAlgn="base" hangingPunct="0">
        <a:lnSpc>
          <a:spcPct val="90000"/>
        </a:lnSpc>
        <a:spcBef>
          <a:spcPct val="0"/>
        </a:spcBef>
        <a:spcAft>
          <a:spcPct val="0"/>
        </a:spcAft>
        <a:defRPr sz="3300">
          <a:solidFill>
            <a:schemeClr val="tx1"/>
          </a:solidFill>
          <a:latin typeface="Calibri Light" pitchFamily="34" charset="0"/>
        </a:defRPr>
      </a:lvl3pPr>
      <a:lvl4pPr algn="l" defTabSz="684213" rtl="0" eaLnBrk="0" fontAlgn="base" hangingPunct="0">
        <a:lnSpc>
          <a:spcPct val="90000"/>
        </a:lnSpc>
        <a:spcBef>
          <a:spcPct val="0"/>
        </a:spcBef>
        <a:spcAft>
          <a:spcPct val="0"/>
        </a:spcAft>
        <a:defRPr sz="3300">
          <a:solidFill>
            <a:schemeClr val="tx1"/>
          </a:solidFill>
          <a:latin typeface="Calibri Light" pitchFamily="34" charset="0"/>
        </a:defRPr>
      </a:lvl4pPr>
      <a:lvl5pPr algn="l" defTabSz="684213" rtl="0" eaLnBrk="0" fontAlgn="base" hangingPunct="0">
        <a:lnSpc>
          <a:spcPct val="90000"/>
        </a:lnSpc>
        <a:spcBef>
          <a:spcPct val="0"/>
        </a:spcBef>
        <a:spcAft>
          <a:spcPct val="0"/>
        </a:spcAft>
        <a:defRPr sz="3300">
          <a:solidFill>
            <a:schemeClr val="tx1"/>
          </a:solidFill>
          <a:latin typeface="Calibri Light" pitchFamily="34" charset="0"/>
        </a:defRPr>
      </a:lvl5pPr>
      <a:lvl6pPr marL="457200" algn="l" defTabSz="684213" rtl="0" fontAlgn="base">
        <a:lnSpc>
          <a:spcPct val="90000"/>
        </a:lnSpc>
        <a:spcBef>
          <a:spcPct val="0"/>
        </a:spcBef>
        <a:spcAft>
          <a:spcPct val="0"/>
        </a:spcAft>
        <a:defRPr sz="3300">
          <a:solidFill>
            <a:schemeClr val="tx1"/>
          </a:solidFill>
          <a:latin typeface="Calibri Light" pitchFamily="34" charset="0"/>
        </a:defRPr>
      </a:lvl6pPr>
      <a:lvl7pPr marL="914400" algn="l" defTabSz="684213" rtl="0" fontAlgn="base">
        <a:lnSpc>
          <a:spcPct val="90000"/>
        </a:lnSpc>
        <a:spcBef>
          <a:spcPct val="0"/>
        </a:spcBef>
        <a:spcAft>
          <a:spcPct val="0"/>
        </a:spcAft>
        <a:defRPr sz="3300">
          <a:solidFill>
            <a:schemeClr val="tx1"/>
          </a:solidFill>
          <a:latin typeface="Calibri Light" pitchFamily="34" charset="0"/>
        </a:defRPr>
      </a:lvl7pPr>
      <a:lvl8pPr marL="1371600" algn="l" defTabSz="684213" rtl="0" fontAlgn="base">
        <a:lnSpc>
          <a:spcPct val="90000"/>
        </a:lnSpc>
        <a:spcBef>
          <a:spcPct val="0"/>
        </a:spcBef>
        <a:spcAft>
          <a:spcPct val="0"/>
        </a:spcAft>
        <a:defRPr sz="3300">
          <a:solidFill>
            <a:schemeClr val="tx1"/>
          </a:solidFill>
          <a:latin typeface="Calibri Light" pitchFamily="34" charset="0"/>
        </a:defRPr>
      </a:lvl8pPr>
      <a:lvl9pPr marL="1828800" algn="l" defTabSz="684213" rtl="0" fontAlgn="base">
        <a:lnSpc>
          <a:spcPct val="90000"/>
        </a:lnSpc>
        <a:spcBef>
          <a:spcPct val="0"/>
        </a:spcBef>
        <a:spcAft>
          <a:spcPct val="0"/>
        </a:spcAft>
        <a:defRPr sz="3300">
          <a:solidFill>
            <a:schemeClr val="tx1"/>
          </a:solidFill>
          <a:latin typeface="Calibri Light" pitchFamily="34" charset="0"/>
        </a:defRPr>
      </a:lvl9pPr>
    </p:titleStyle>
    <p:bodyStyle>
      <a:lvl1pPr marL="169863" indent="-169863" algn="l" defTabSz="684213" rtl="0" eaLnBrk="0" fontAlgn="base" hangingPunct="0">
        <a:lnSpc>
          <a:spcPct val="90000"/>
        </a:lnSpc>
        <a:spcBef>
          <a:spcPts val="750"/>
        </a:spcBef>
        <a:spcAft>
          <a:spcPct val="0"/>
        </a:spcAft>
        <a:buFont typeface="Arial" charset="0"/>
        <a:buChar char="•"/>
        <a:defRPr sz="2100" kern="1200">
          <a:solidFill>
            <a:schemeClr val="tx1"/>
          </a:solidFill>
          <a:latin typeface="+mn-lt"/>
          <a:ea typeface="+mn-ea"/>
          <a:cs typeface="+mn-cs"/>
        </a:defRPr>
      </a:lvl1pPr>
      <a:lvl2pPr marL="512763" indent="-169863" algn="l" defTabSz="684213" rtl="0" eaLnBrk="0" fontAlgn="base" hangingPunct="0">
        <a:lnSpc>
          <a:spcPct val="90000"/>
        </a:lnSpc>
        <a:spcBef>
          <a:spcPts val="375"/>
        </a:spcBef>
        <a:spcAft>
          <a:spcPct val="0"/>
        </a:spcAft>
        <a:buFont typeface="Arial" charset="0"/>
        <a:buChar char="•"/>
        <a:defRPr kern="1200">
          <a:solidFill>
            <a:schemeClr val="tx1"/>
          </a:solidFill>
          <a:latin typeface="+mn-lt"/>
          <a:ea typeface="+mn-ea"/>
          <a:cs typeface="+mn-cs"/>
        </a:defRPr>
      </a:lvl2pPr>
      <a:lvl3pPr marL="855663" indent="-169863" algn="l" defTabSz="684213" rtl="0" eaLnBrk="0" fontAlgn="base" hangingPunct="0">
        <a:lnSpc>
          <a:spcPct val="90000"/>
        </a:lnSpc>
        <a:spcBef>
          <a:spcPts val="375"/>
        </a:spcBef>
        <a:spcAft>
          <a:spcPct val="0"/>
        </a:spcAft>
        <a:buFont typeface="Arial" charset="0"/>
        <a:buChar char="•"/>
        <a:defRPr sz="1500" kern="1200">
          <a:solidFill>
            <a:schemeClr val="tx1"/>
          </a:solidFill>
          <a:latin typeface="+mn-lt"/>
          <a:ea typeface="+mn-ea"/>
          <a:cs typeface="+mn-cs"/>
        </a:defRPr>
      </a:lvl3pPr>
      <a:lvl4pPr marL="1198563" indent="-169863" algn="l" defTabSz="684213" rtl="0" eaLnBrk="0" fontAlgn="base" hangingPunct="0">
        <a:lnSpc>
          <a:spcPct val="90000"/>
        </a:lnSpc>
        <a:spcBef>
          <a:spcPts val="375"/>
        </a:spcBef>
        <a:spcAft>
          <a:spcPct val="0"/>
        </a:spcAft>
        <a:buFont typeface="Arial" charset="0"/>
        <a:buChar char="•"/>
        <a:defRPr sz="1300" kern="1200">
          <a:solidFill>
            <a:schemeClr val="tx1"/>
          </a:solidFill>
          <a:latin typeface="+mn-lt"/>
          <a:ea typeface="+mn-ea"/>
          <a:cs typeface="+mn-cs"/>
        </a:defRPr>
      </a:lvl4pPr>
      <a:lvl5pPr marL="1541463" indent="-169863" algn="l" defTabSz="684213" rtl="0" eaLnBrk="0" fontAlgn="base" hangingPunct="0">
        <a:lnSpc>
          <a:spcPct val="90000"/>
        </a:lnSpc>
        <a:spcBef>
          <a:spcPts val="375"/>
        </a:spcBef>
        <a:spcAft>
          <a:spcPct val="0"/>
        </a:spcAft>
        <a:buFont typeface="Arial" charset="0"/>
        <a:buChar char="•"/>
        <a:defRPr sz="1300" kern="1200">
          <a:solidFill>
            <a:schemeClr val="tx1"/>
          </a:solidFill>
          <a:latin typeface="+mn-lt"/>
          <a:ea typeface="+mn-ea"/>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83" rtl="0" eaLnBrk="1" latinLnBrk="0" hangingPunct="1">
        <a:defRPr sz="1350" kern="1200">
          <a:solidFill>
            <a:schemeClr val="tx1"/>
          </a:solidFill>
          <a:latin typeface="+mn-lt"/>
          <a:ea typeface="+mn-ea"/>
          <a:cs typeface="+mn-cs"/>
        </a:defRPr>
      </a:lvl1pPr>
      <a:lvl2pPr marL="342892" algn="l" defTabSz="685783" rtl="0" eaLnBrk="1" latinLnBrk="0" hangingPunct="1">
        <a:defRPr sz="1350" kern="1200">
          <a:solidFill>
            <a:schemeClr val="tx1"/>
          </a:solidFill>
          <a:latin typeface="+mn-lt"/>
          <a:ea typeface="+mn-ea"/>
          <a:cs typeface="+mn-cs"/>
        </a:defRPr>
      </a:lvl2pPr>
      <a:lvl3pPr marL="685783" algn="l" defTabSz="685783" rtl="0" eaLnBrk="1" latinLnBrk="0" hangingPunct="1">
        <a:defRPr sz="1350" kern="1200">
          <a:solidFill>
            <a:schemeClr val="tx1"/>
          </a:solidFill>
          <a:latin typeface="+mn-lt"/>
          <a:ea typeface="+mn-ea"/>
          <a:cs typeface="+mn-cs"/>
        </a:defRPr>
      </a:lvl3pPr>
      <a:lvl4pPr marL="1028675" algn="l" defTabSz="685783" rtl="0" eaLnBrk="1" latinLnBrk="0" hangingPunct="1">
        <a:defRPr sz="1350" kern="1200">
          <a:solidFill>
            <a:schemeClr val="tx1"/>
          </a:solidFill>
          <a:latin typeface="+mn-lt"/>
          <a:ea typeface="+mn-ea"/>
          <a:cs typeface="+mn-cs"/>
        </a:defRPr>
      </a:lvl4pPr>
      <a:lvl5pPr marL="1371566" algn="l" defTabSz="685783" rtl="0" eaLnBrk="1" latinLnBrk="0" hangingPunct="1">
        <a:defRPr sz="1350" kern="1200">
          <a:solidFill>
            <a:schemeClr val="tx1"/>
          </a:solidFill>
          <a:latin typeface="+mn-lt"/>
          <a:ea typeface="+mn-ea"/>
          <a:cs typeface="+mn-cs"/>
        </a:defRPr>
      </a:lvl5pPr>
      <a:lvl6pPr marL="1714457" algn="l" defTabSz="685783" rtl="0" eaLnBrk="1" latinLnBrk="0" hangingPunct="1">
        <a:defRPr sz="1350" kern="1200">
          <a:solidFill>
            <a:schemeClr val="tx1"/>
          </a:solidFill>
          <a:latin typeface="+mn-lt"/>
          <a:ea typeface="+mn-ea"/>
          <a:cs typeface="+mn-cs"/>
        </a:defRPr>
      </a:lvl6pPr>
      <a:lvl7pPr marL="2057348" algn="l" defTabSz="685783" rtl="0" eaLnBrk="1" latinLnBrk="0" hangingPunct="1">
        <a:defRPr sz="1350" kern="1200">
          <a:solidFill>
            <a:schemeClr val="tx1"/>
          </a:solidFill>
          <a:latin typeface="+mn-lt"/>
          <a:ea typeface="+mn-ea"/>
          <a:cs typeface="+mn-cs"/>
        </a:defRPr>
      </a:lvl7pPr>
      <a:lvl8pPr marL="2400240" algn="l" defTabSz="685783" rtl="0" eaLnBrk="1" latinLnBrk="0" hangingPunct="1">
        <a:defRPr sz="1350" kern="1200">
          <a:solidFill>
            <a:schemeClr val="tx1"/>
          </a:solidFill>
          <a:latin typeface="+mn-lt"/>
          <a:ea typeface="+mn-ea"/>
          <a:cs typeface="+mn-cs"/>
        </a:defRPr>
      </a:lvl8pPr>
      <a:lvl9pPr marL="2743132" algn="l" defTabSz="685783"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9/3/2021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1840116683"/>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An introduction to the Languages, Literacy and Communication Area of Learning and Experience @ Morriston Primary School</a:t>
            </a:r>
            <a:endParaRPr lang="en-GB"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514907" y="4644880"/>
            <a:ext cx="1428750" cy="1971675"/>
          </a:xfr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7872" y="2265362"/>
            <a:ext cx="8449829" cy="4351193"/>
          </a:xfrm>
          <a:prstGeom prst="rect">
            <a:avLst/>
          </a:prstGeom>
        </p:spPr>
      </p:pic>
    </p:spTree>
    <p:extLst>
      <p:ext uri="{BB962C8B-B14F-4D97-AF65-F5344CB8AC3E}">
        <p14:creationId xmlns:p14="http://schemas.microsoft.com/office/powerpoint/2010/main" val="19667952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Vision for </a:t>
            </a:r>
            <a:r>
              <a:rPr lang="en-GB" dirty="0"/>
              <a:t>Languages, Literacy and Communication </a:t>
            </a:r>
          </a:p>
        </p:txBody>
      </p:sp>
      <p:sp>
        <p:nvSpPr>
          <p:cNvPr id="3" name="Content Placeholder 2"/>
          <p:cNvSpPr>
            <a:spLocks noGrp="1"/>
          </p:cNvSpPr>
          <p:nvPr>
            <p:ph idx="1"/>
          </p:nvPr>
        </p:nvSpPr>
        <p:spPr>
          <a:xfrm>
            <a:off x="792017" y="1779443"/>
            <a:ext cx="10457873" cy="4351338"/>
          </a:xfrm>
        </p:spPr>
        <p:txBody>
          <a:bodyPr>
            <a:normAutofit/>
          </a:bodyPr>
          <a:lstStyle/>
          <a:p>
            <a:pPr marL="0" indent="0">
              <a:buNone/>
            </a:pPr>
            <a:r>
              <a:rPr lang="en-US" dirty="0">
                <a:ea typeface="+mn-lt"/>
                <a:cs typeface="+mn-lt"/>
              </a:rPr>
              <a:t>Pupils of Morriston Primary School are inspired to be lifelong learners who meet the four purposes of learning in meaningful contexts. In rich learning environments, learners will celebrate languages and cultures, embracing a bilingual Wales in an international context. Bringing together Welsh, English and international languages and literature for all. </a:t>
            </a:r>
            <a:endParaRPr lang="en-US" dirty="0"/>
          </a:p>
          <a:p>
            <a:pPr marL="0" indent="0">
              <a:buNone/>
            </a:pPr>
            <a:r>
              <a:rPr lang="en-US" dirty="0">
                <a:ea typeface="+mn-lt"/>
                <a:cs typeface="+mn-lt"/>
              </a:rPr>
              <a:t> </a:t>
            </a:r>
            <a:endParaRPr lang="en-US" dirty="0"/>
          </a:p>
          <a:p>
            <a:pPr marL="0" indent="0">
              <a:buNone/>
            </a:pPr>
            <a:r>
              <a:rPr lang="en-US" dirty="0">
                <a:ea typeface="+mn-lt"/>
                <a:cs typeface="+mn-lt"/>
              </a:rPr>
              <a:t>Learners will listen, speak, read and write to the best of their abilities at all times, developing ambitious, capable and confident language learners who communicate effectively using a number of different international languages. Becoming creative, resilient, adaptable and empathetic young people; who learn about their own identity and others; who have pride in themselves and their cultures. </a:t>
            </a:r>
            <a:endParaRPr lang="en-US" dirty="0"/>
          </a:p>
          <a:p>
            <a:pPr marL="0" indent="0">
              <a:buNone/>
            </a:pPr>
            <a:endParaRPr lang="en-GB" dirty="0"/>
          </a:p>
        </p:txBody>
      </p:sp>
      <p:pic>
        <p:nvPicPr>
          <p:cNvPr id="4" name="Content Placeholder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53963" y="4870386"/>
            <a:ext cx="1237673" cy="1707989"/>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20741" y="4877457"/>
            <a:ext cx="2870719" cy="1750291"/>
          </a:xfrm>
          <a:prstGeom prst="rect">
            <a:avLst/>
          </a:prstGeom>
        </p:spPr>
      </p:pic>
    </p:spTree>
    <p:extLst>
      <p:ext uri="{BB962C8B-B14F-4D97-AF65-F5344CB8AC3E}">
        <p14:creationId xmlns:p14="http://schemas.microsoft.com/office/powerpoint/2010/main" val="31038285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accent1">
                    <a:lumMod val="75000"/>
                  </a:schemeClr>
                </a:solidFill>
                <a:cs typeface="Calibri Light"/>
              </a:rPr>
              <a:t>The aim of the </a:t>
            </a:r>
            <a:r>
              <a:rPr lang="en-US" dirty="0" err="1">
                <a:solidFill>
                  <a:schemeClr val="accent1">
                    <a:lumMod val="75000"/>
                  </a:schemeClr>
                </a:solidFill>
                <a:cs typeface="Calibri Light"/>
              </a:rPr>
              <a:t>AoLE</a:t>
            </a:r>
            <a:endParaRPr lang="en-GB" dirty="0">
              <a:solidFill>
                <a:schemeClr val="accent1">
                  <a:lumMod val="75000"/>
                </a:schemeClr>
              </a:solidFill>
            </a:endParaRPr>
          </a:p>
        </p:txBody>
      </p:sp>
      <p:sp>
        <p:nvSpPr>
          <p:cNvPr id="3" name="Content Placeholder 2"/>
          <p:cNvSpPr>
            <a:spLocks noGrp="1"/>
          </p:cNvSpPr>
          <p:nvPr>
            <p:ph idx="1"/>
          </p:nvPr>
        </p:nvSpPr>
        <p:spPr/>
        <p:txBody>
          <a:bodyPr>
            <a:normAutofit/>
          </a:bodyPr>
          <a:lstStyle/>
          <a:p>
            <a:r>
              <a:rPr lang="en-GB" sz="2400" dirty="0"/>
              <a:t>The Languages, Literacy and Communication  Area of Learning and Experience  addresses fundamental aspects of human communication. </a:t>
            </a:r>
            <a:endParaRPr lang="en-GB" sz="2400" dirty="0" smtClean="0"/>
          </a:p>
          <a:p>
            <a:r>
              <a:rPr lang="en-GB" sz="2400" dirty="0" smtClean="0"/>
              <a:t>It </a:t>
            </a:r>
            <a:r>
              <a:rPr lang="en-GB" sz="2400" dirty="0"/>
              <a:t>aims to support learning across the whole curriculum and to enable learners to gain knowledge and skills in Welsh, English and international languages as well as in </a:t>
            </a:r>
            <a:r>
              <a:rPr lang="en-GB" sz="2400" dirty="0" smtClean="0"/>
              <a:t>literature.</a:t>
            </a:r>
            <a:endParaRPr lang="en-GB" sz="2400" dirty="0"/>
          </a:p>
        </p:txBody>
      </p:sp>
      <p:pic>
        <p:nvPicPr>
          <p:cNvPr id="4" name="Content Placeholder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20488" y="4414687"/>
            <a:ext cx="1428750" cy="1971675"/>
          </a:xfrm>
          <a:prstGeom prst="rect">
            <a:avLst/>
          </a:prstGeom>
        </p:spPr>
      </p:pic>
    </p:spTree>
    <p:extLst>
      <p:ext uri="{BB962C8B-B14F-4D97-AF65-F5344CB8AC3E}">
        <p14:creationId xmlns:p14="http://schemas.microsoft.com/office/powerpoint/2010/main" val="37758278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smtClean="0"/>
              <a:t>How Languages</a:t>
            </a:r>
            <a:r>
              <a:rPr lang="en-GB" sz="2800" dirty="0"/>
              <a:t>, Literacy and </a:t>
            </a:r>
            <a:r>
              <a:rPr lang="en-GB" sz="2800" dirty="0" smtClean="0"/>
              <a:t>Communication supports the four core purposes.</a:t>
            </a:r>
            <a:endParaRPr lang="en-GB" sz="2800" dirty="0"/>
          </a:p>
        </p:txBody>
      </p:sp>
      <p:pic>
        <p:nvPicPr>
          <p:cNvPr id="4" name="Content Placeholder 3"/>
          <p:cNvPicPr>
            <a:picLocks noGrp="1" noChangeAspect="1"/>
          </p:cNvPicPr>
          <p:nvPr>
            <p:ph idx="1"/>
          </p:nvPr>
        </p:nvPicPr>
        <p:blipFill rotWithShape="1">
          <a:blip r:embed="rId2"/>
          <a:srcRect l="1679" t="8842"/>
          <a:stretch/>
        </p:blipFill>
        <p:spPr>
          <a:xfrm>
            <a:off x="822036" y="1847273"/>
            <a:ext cx="8451966" cy="2639732"/>
          </a:xfrm>
          <a:prstGeom prst="rect">
            <a:avLst/>
          </a:prstGeom>
        </p:spPr>
      </p:pic>
      <p:sp>
        <p:nvSpPr>
          <p:cNvPr id="5" name="TextBox 4"/>
          <p:cNvSpPr txBox="1"/>
          <p:nvPr/>
        </p:nvSpPr>
        <p:spPr>
          <a:xfrm>
            <a:off x="677334" y="4847515"/>
            <a:ext cx="9698182" cy="1754326"/>
          </a:xfrm>
          <a:prstGeom prst="rect">
            <a:avLst/>
          </a:prstGeom>
          <a:noFill/>
        </p:spPr>
        <p:txBody>
          <a:bodyPr wrap="square" rtlCol="0">
            <a:spAutoFit/>
          </a:bodyPr>
          <a:lstStyle/>
          <a:p>
            <a:r>
              <a:rPr lang="en-GB" dirty="0"/>
              <a:t>Languages, literacy and communication are about developing knowledge, skills and dispositions in </a:t>
            </a:r>
            <a:r>
              <a:rPr lang="en-GB" dirty="0" err="1"/>
              <a:t>oracy</a:t>
            </a:r>
            <a:r>
              <a:rPr lang="en-GB" dirty="0"/>
              <a:t>, reading, writing and literature within and across languages. </a:t>
            </a:r>
            <a:endParaRPr lang="en-GB" dirty="0" smtClean="0"/>
          </a:p>
          <a:p>
            <a:endParaRPr lang="en-GB" dirty="0"/>
          </a:p>
          <a:p>
            <a:r>
              <a:rPr lang="en-GB" dirty="0" smtClean="0"/>
              <a:t>They </a:t>
            </a:r>
            <a:r>
              <a:rPr lang="en-GB" dirty="0"/>
              <a:t>also develop learners’ cultural understanding and identity, their sense of self, and their place and voice in society which can contribute significantly to a thriving economy and cultural life for </a:t>
            </a:r>
            <a:r>
              <a:rPr lang="en-GB" dirty="0" smtClean="0"/>
              <a:t>Wales.</a:t>
            </a:r>
            <a:endParaRPr lang="en-GB" dirty="0"/>
          </a:p>
        </p:txBody>
      </p:sp>
      <p:pic>
        <p:nvPicPr>
          <p:cNvPr id="6" name="Content Placeholder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32924" y="4630166"/>
            <a:ext cx="1428750" cy="1971675"/>
          </a:xfrm>
          <a:prstGeom prst="rect">
            <a:avLst/>
          </a:prstGeom>
        </p:spPr>
      </p:pic>
    </p:spTree>
    <p:extLst>
      <p:ext uri="{BB962C8B-B14F-4D97-AF65-F5344CB8AC3E}">
        <p14:creationId xmlns:p14="http://schemas.microsoft.com/office/powerpoint/2010/main" val="73287154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Ambitious capable learners </a:t>
            </a:r>
            <a:endParaRPr lang="en-GB" dirty="0"/>
          </a:p>
        </p:txBody>
      </p:sp>
      <p:pic>
        <p:nvPicPr>
          <p:cNvPr id="4" name="Content Placeholder 3"/>
          <p:cNvPicPr>
            <a:picLocks noGrp="1" noChangeAspect="1"/>
          </p:cNvPicPr>
          <p:nvPr>
            <p:ph idx="1"/>
          </p:nvPr>
        </p:nvPicPr>
        <p:blipFill rotWithShape="1">
          <a:blip r:embed="rId2"/>
          <a:srcRect t="2043" r="2471"/>
          <a:stretch/>
        </p:blipFill>
        <p:spPr>
          <a:xfrm>
            <a:off x="779535" y="2235199"/>
            <a:ext cx="2582501" cy="3358933"/>
          </a:xfrm>
          <a:prstGeom prst="rect">
            <a:avLst/>
          </a:prstGeom>
        </p:spPr>
      </p:pic>
      <p:sp>
        <p:nvSpPr>
          <p:cNvPr id="5" name="TextBox 4"/>
          <p:cNvSpPr txBox="1"/>
          <p:nvPr/>
        </p:nvSpPr>
        <p:spPr>
          <a:xfrm>
            <a:off x="4073236" y="2419927"/>
            <a:ext cx="5818909" cy="1200329"/>
          </a:xfrm>
          <a:prstGeom prst="rect">
            <a:avLst/>
          </a:prstGeom>
          <a:noFill/>
        </p:spPr>
        <p:txBody>
          <a:bodyPr wrap="square" rtlCol="0">
            <a:spAutoFit/>
          </a:bodyPr>
          <a:lstStyle/>
          <a:p>
            <a:r>
              <a:rPr lang="en-GB" dirty="0"/>
              <a:t>Languages, literacy and communication contribute to developing ambitious, capable learners who are effective communicators in Welsh, in English, in other languages and through digital media</a:t>
            </a:r>
          </a:p>
        </p:txBody>
      </p:sp>
      <p:pic>
        <p:nvPicPr>
          <p:cNvPr id="6" name="Content Placeholder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32924" y="4630166"/>
            <a:ext cx="1428750" cy="1971675"/>
          </a:xfrm>
          <a:prstGeom prst="rect">
            <a:avLst/>
          </a:prstGeom>
        </p:spPr>
      </p:pic>
    </p:spTree>
    <p:extLst>
      <p:ext uri="{BB962C8B-B14F-4D97-AF65-F5344CB8AC3E}">
        <p14:creationId xmlns:p14="http://schemas.microsoft.com/office/powerpoint/2010/main" val="38479549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Enterprising, creative contributors </a:t>
            </a:r>
            <a:endParaRPr lang="en-GB" dirty="0"/>
          </a:p>
        </p:txBody>
      </p:sp>
      <p:pic>
        <p:nvPicPr>
          <p:cNvPr id="4" name="Content Placeholder 3"/>
          <p:cNvPicPr>
            <a:picLocks noGrp="1" noChangeAspect="1"/>
          </p:cNvPicPr>
          <p:nvPr>
            <p:ph idx="1"/>
          </p:nvPr>
        </p:nvPicPr>
        <p:blipFill>
          <a:blip r:embed="rId2"/>
          <a:stretch>
            <a:fillRect/>
          </a:stretch>
        </p:blipFill>
        <p:spPr>
          <a:xfrm>
            <a:off x="823551" y="2132374"/>
            <a:ext cx="2486025" cy="3457575"/>
          </a:xfrm>
          <a:prstGeom prst="rect">
            <a:avLst/>
          </a:prstGeom>
        </p:spPr>
      </p:pic>
      <p:sp>
        <p:nvSpPr>
          <p:cNvPr id="5" name="TextBox 4"/>
          <p:cNvSpPr txBox="1"/>
          <p:nvPr/>
        </p:nvSpPr>
        <p:spPr>
          <a:xfrm>
            <a:off x="3870036" y="2558473"/>
            <a:ext cx="6059055" cy="1477328"/>
          </a:xfrm>
          <a:prstGeom prst="rect">
            <a:avLst/>
          </a:prstGeom>
          <a:noFill/>
        </p:spPr>
        <p:txBody>
          <a:bodyPr wrap="square" rtlCol="0">
            <a:spAutoFit/>
          </a:bodyPr>
          <a:lstStyle/>
          <a:p>
            <a:r>
              <a:rPr lang="en-GB" dirty="0"/>
              <a:t>Being confident in using languages enables learners to adapt skilfully to different roles and contexts, think creatively, solve problems and take risks, becoming enterprising, creative contributors, both individually and collaboratively.</a:t>
            </a:r>
          </a:p>
        </p:txBody>
      </p:sp>
      <p:pic>
        <p:nvPicPr>
          <p:cNvPr id="6" name="Content Placeholder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32924" y="4630166"/>
            <a:ext cx="1428750" cy="1971675"/>
          </a:xfrm>
          <a:prstGeom prst="rect">
            <a:avLst/>
          </a:prstGeom>
        </p:spPr>
      </p:pic>
    </p:spTree>
    <p:extLst>
      <p:ext uri="{BB962C8B-B14F-4D97-AF65-F5344CB8AC3E}">
        <p14:creationId xmlns:p14="http://schemas.microsoft.com/office/powerpoint/2010/main" val="390446284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Ethical, informed citizens </a:t>
            </a:r>
            <a:endParaRPr lang="en-GB" dirty="0"/>
          </a:p>
        </p:txBody>
      </p:sp>
      <p:pic>
        <p:nvPicPr>
          <p:cNvPr id="4" name="Content Placeholder 3"/>
          <p:cNvPicPr>
            <a:picLocks noGrp="1" noChangeAspect="1"/>
          </p:cNvPicPr>
          <p:nvPr>
            <p:ph idx="1"/>
          </p:nvPr>
        </p:nvPicPr>
        <p:blipFill>
          <a:blip r:embed="rId2"/>
          <a:stretch>
            <a:fillRect/>
          </a:stretch>
        </p:blipFill>
        <p:spPr>
          <a:xfrm>
            <a:off x="677334" y="2169030"/>
            <a:ext cx="2466975" cy="3476625"/>
          </a:xfrm>
          <a:prstGeom prst="rect">
            <a:avLst/>
          </a:prstGeom>
        </p:spPr>
      </p:pic>
      <p:sp>
        <p:nvSpPr>
          <p:cNvPr id="5" name="TextBox 4"/>
          <p:cNvSpPr txBox="1"/>
          <p:nvPr/>
        </p:nvSpPr>
        <p:spPr>
          <a:xfrm>
            <a:off x="3759200" y="2466109"/>
            <a:ext cx="5689600" cy="1200329"/>
          </a:xfrm>
          <a:prstGeom prst="rect">
            <a:avLst/>
          </a:prstGeom>
          <a:noFill/>
        </p:spPr>
        <p:txBody>
          <a:bodyPr wrap="square" rtlCol="0">
            <a:spAutoFit/>
          </a:bodyPr>
          <a:lstStyle/>
          <a:p>
            <a:r>
              <a:rPr lang="en-GB" dirty="0"/>
              <a:t>Languages, literacy and communication contribute to developing ethical, informed citizens. Learners gain the knowledge and skills they need to participate confidently and make their voice heard effectively</a:t>
            </a:r>
          </a:p>
        </p:txBody>
      </p:sp>
      <p:pic>
        <p:nvPicPr>
          <p:cNvPr id="6" name="Content Placeholder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32924" y="4630166"/>
            <a:ext cx="1428750" cy="1971675"/>
          </a:xfrm>
          <a:prstGeom prst="rect">
            <a:avLst/>
          </a:prstGeom>
        </p:spPr>
      </p:pic>
    </p:spTree>
    <p:extLst>
      <p:ext uri="{BB962C8B-B14F-4D97-AF65-F5344CB8AC3E}">
        <p14:creationId xmlns:p14="http://schemas.microsoft.com/office/powerpoint/2010/main" val="184191076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Healthy, confident individuals </a:t>
            </a:r>
            <a:endParaRPr lang="en-GB" dirty="0"/>
          </a:p>
        </p:txBody>
      </p:sp>
      <p:pic>
        <p:nvPicPr>
          <p:cNvPr id="4" name="Content Placeholder 3"/>
          <p:cNvPicPr>
            <a:picLocks noGrp="1" noChangeAspect="1"/>
          </p:cNvPicPr>
          <p:nvPr>
            <p:ph idx="1"/>
          </p:nvPr>
        </p:nvPicPr>
        <p:blipFill>
          <a:blip r:embed="rId2"/>
          <a:stretch>
            <a:fillRect/>
          </a:stretch>
        </p:blipFill>
        <p:spPr>
          <a:xfrm>
            <a:off x="677334" y="2055597"/>
            <a:ext cx="2571750" cy="3648075"/>
          </a:xfrm>
          <a:prstGeom prst="rect">
            <a:avLst/>
          </a:prstGeom>
        </p:spPr>
      </p:pic>
      <p:sp>
        <p:nvSpPr>
          <p:cNvPr id="5" name="TextBox 4"/>
          <p:cNvSpPr txBox="1"/>
          <p:nvPr/>
        </p:nvSpPr>
        <p:spPr>
          <a:xfrm>
            <a:off x="4054764" y="2244436"/>
            <a:ext cx="6299200" cy="2031325"/>
          </a:xfrm>
          <a:prstGeom prst="rect">
            <a:avLst/>
          </a:prstGeom>
          <a:noFill/>
        </p:spPr>
        <p:txBody>
          <a:bodyPr wrap="square" rtlCol="0">
            <a:spAutoFit/>
          </a:bodyPr>
          <a:lstStyle/>
          <a:p>
            <a:r>
              <a:rPr lang="en-GB" dirty="0"/>
              <a:t>Developing skills in languages, literacy and communication can help learners to keep themselves and others safe in the real and virtual world. </a:t>
            </a:r>
            <a:endParaRPr lang="en-GB" dirty="0" smtClean="0"/>
          </a:p>
          <a:p>
            <a:endParaRPr lang="en-GB" dirty="0"/>
          </a:p>
          <a:p>
            <a:r>
              <a:rPr lang="en-GB" dirty="0" smtClean="0"/>
              <a:t>Healthy</a:t>
            </a:r>
            <a:r>
              <a:rPr lang="en-GB" dirty="0"/>
              <a:t>, confident individuals can articulate their feelings, interpret those of others, and develop positive relationships.</a:t>
            </a:r>
          </a:p>
        </p:txBody>
      </p:sp>
      <p:pic>
        <p:nvPicPr>
          <p:cNvPr id="6" name="Content Placeholder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32924" y="4630166"/>
            <a:ext cx="1428750" cy="1971675"/>
          </a:xfrm>
          <a:prstGeom prst="rect">
            <a:avLst/>
          </a:prstGeom>
        </p:spPr>
      </p:pic>
    </p:spTree>
    <p:extLst>
      <p:ext uri="{BB962C8B-B14F-4D97-AF65-F5344CB8AC3E}">
        <p14:creationId xmlns:p14="http://schemas.microsoft.com/office/powerpoint/2010/main" val="297807209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Statements of what matters</a:t>
            </a:r>
            <a:endParaRPr lang="en-GB" dirty="0"/>
          </a:p>
        </p:txBody>
      </p:sp>
      <p:grpSp>
        <p:nvGrpSpPr>
          <p:cNvPr id="4" name="Group 3"/>
          <p:cNvGrpSpPr/>
          <p:nvPr/>
        </p:nvGrpSpPr>
        <p:grpSpPr>
          <a:xfrm>
            <a:off x="875249" y="3725640"/>
            <a:ext cx="7594496" cy="2315722"/>
            <a:chOff x="0" y="2655636"/>
            <a:chExt cx="5306083" cy="2315722"/>
          </a:xfrm>
        </p:grpSpPr>
        <p:sp>
          <p:nvSpPr>
            <p:cNvPr id="5" name="Rounded Rectangle 4"/>
            <p:cNvSpPr/>
            <p:nvPr/>
          </p:nvSpPr>
          <p:spPr>
            <a:xfrm>
              <a:off x="0" y="2655636"/>
              <a:ext cx="5306083" cy="2315722"/>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 name="Rounded Rectangle 4"/>
            <p:cNvSpPr txBox="1"/>
            <p:nvPr/>
          </p:nvSpPr>
          <p:spPr>
            <a:xfrm>
              <a:off x="113044" y="2768680"/>
              <a:ext cx="5079995" cy="208963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sz="2800" kern="1200" dirty="0"/>
                <a:t>This means that different languages should be explored in relation to one another, </a:t>
              </a:r>
              <a:r>
                <a:rPr lang="en-US" sz="2800" dirty="0" smtClean="0"/>
                <a:t>also</a:t>
              </a:r>
              <a:r>
                <a:rPr lang="en-US" sz="2800" kern="1200" dirty="0" smtClean="0"/>
                <a:t> </a:t>
              </a:r>
              <a:r>
                <a:rPr lang="en-US" sz="2800" kern="1200" dirty="0"/>
                <a:t>the skills of listening, speaking, reading and writing</a:t>
              </a:r>
            </a:p>
          </p:txBody>
        </p:sp>
      </p:grpSp>
      <p:grpSp>
        <p:nvGrpSpPr>
          <p:cNvPr id="8" name="Group 7"/>
          <p:cNvGrpSpPr/>
          <p:nvPr/>
        </p:nvGrpSpPr>
        <p:grpSpPr>
          <a:xfrm>
            <a:off x="875249" y="1270000"/>
            <a:ext cx="7594496" cy="2315722"/>
            <a:chOff x="0" y="0"/>
            <a:chExt cx="5306083" cy="2315722"/>
          </a:xfrm>
        </p:grpSpPr>
        <p:sp>
          <p:nvSpPr>
            <p:cNvPr id="9" name="Rounded Rectangle 8"/>
            <p:cNvSpPr/>
            <p:nvPr/>
          </p:nvSpPr>
          <p:spPr>
            <a:xfrm>
              <a:off x="0" y="0"/>
              <a:ext cx="5306083" cy="2315722"/>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0" name="Rounded Rectangle 4"/>
            <p:cNvSpPr txBox="1"/>
            <p:nvPr/>
          </p:nvSpPr>
          <p:spPr>
            <a:xfrm>
              <a:off x="113044" y="113044"/>
              <a:ext cx="5079995" cy="208963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sz="2800" kern="1200" dirty="0"/>
                <a:t>The four statements that express what matters in this </a:t>
              </a:r>
              <a:r>
                <a:rPr lang="en-US" sz="2800" kern="1200" dirty="0" smtClean="0"/>
                <a:t>area </a:t>
              </a:r>
              <a:r>
                <a:rPr lang="en-US" sz="2800" kern="1200" dirty="0"/>
                <a:t>should be addressed holistically. </a:t>
              </a:r>
            </a:p>
          </p:txBody>
        </p:sp>
      </p:grpSp>
      <p:pic>
        <p:nvPicPr>
          <p:cNvPr id="11"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496189" y="4519395"/>
            <a:ext cx="1428750" cy="1971675"/>
          </a:xfrm>
        </p:spPr>
      </p:pic>
    </p:spTree>
    <p:extLst>
      <p:ext uri="{BB962C8B-B14F-4D97-AF65-F5344CB8AC3E}">
        <p14:creationId xmlns:p14="http://schemas.microsoft.com/office/powerpoint/2010/main" val="82277574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20B49-ECE5-49DD-81FC-F07767531579}"/>
              </a:ext>
            </a:extLst>
          </p:cNvPr>
          <p:cNvSpPr>
            <a:spLocks noGrp="1"/>
          </p:cNvSpPr>
          <p:nvPr>
            <p:ph type="title"/>
          </p:nvPr>
        </p:nvSpPr>
        <p:spPr/>
        <p:txBody>
          <a:bodyPr>
            <a:normAutofit/>
          </a:bodyPr>
          <a:lstStyle/>
          <a:p>
            <a:r>
              <a:rPr lang="en-US" b="1" dirty="0"/>
              <a:t>Statements of what matters</a:t>
            </a:r>
            <a:endParaRPr lang="en-US" dirty="0"/>
          </a:p>
          <a:p>
            <a:endParaRPr lang="en-US" dirty="0">
              <a:cs typeface="Calibri Light"/>
            </a:endParaRPr>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910930" y="92363"/>
            <a:ext cx="1041718" cy="1437571"/>
          </a:xfrm>
        </p:spPr>
      </p:pic>
      <p:grpSp>
        <p:nvGrpSpPr>
          <p:cNvPr id="3" name="Group 2"/>
          <p:cNvGrpSpPr/>
          <p:nvPr/>
        </p:nvGrpSpPr>
        <p:grpSpPr>
          <a:xfrm>
            <a:off x="838200" y="1827103"/>
            <a:ext cx="10515600" cy="4348379"/>
            <a:chOff x="838200" y="1827103"/>
            <a:chExt cx="10515600" cy="4348379"/>
          </a:xfrm>
        </p:grpSpPr>
        <p:sp>
          <p:nvSpPr>
            <p:cNvPr id="7" name="Freeform 6"/>
            <p:cNvSpPr/>
            <p:nvPr/>
          </p:nvSpPr>
          <p:spPr>
            <a:xfrm>
              <a:off x="838200" y="5394664"/>
              <a:ext cx="10515600" cy="780818"/>
            </a:xfrm>
            <a:custGeom>
              <a:avLst/>
              <a:gdLst>
                <a:gd name="connsiteX0" fmla="*/ 0 w 10515600"/>
                <a:gd name="connsiteY0" fmla="*/ 0 h 780818"/>
                <a:gd name="connsiteX1" fmla="*/ 10515600 w 10515600"/>
                <a:gd name="connsiteY1" fmla="*/ 0 h 780818"/>
                <a:gd name="connsiteX2" fmla="*/ 10515600 w 10515600"/>
                <a:gd name="connsiteY2" fmla="*/ 780818 h 780818"/>
                <a:gd name="connsiteX3" fmla="*/ 0 w 10515600"/>
                <a:gd name="connsiteY3" fmla="*/ 780818 h 780818"/>
                <a:gd name="connsiteX4" fmla="*/ 0 w 10515600"/>
                <a:gd name="connsiteY4" fmla="*/ 0 h 7808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15600" h="780818">
                  <a:moveTo>
                    <a:pt x="0" y="0"/>
                  </a:moveTo>
                  <a:lnTo>
                    <a:pt x="10515600" y="0"/>
                  </a:lnTo>
                  <a:lnTo>
                    <a:pt x="10515600" y="780818"/>
                  </a:lnTo>
                  <a:lnTo>
                    <a:pt x="0" y="780818"/>
                  </a:lnTo>
                  <a:lnTo>
                    <a:pt x="0" y="0"/>
                  </a:ln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192024" tIns="192024" rIns="192024" bIns="192024" numCol="1" spcCol="1270" anchor="ctr" anchorCtr="0">
              <a:noAutofit/>
            </a:bodyPr>
            <a:lstStyle/>
            <a:p>
              <a:pPr lvl="0" algn="ctr" defTabSz="1200150">
                <a:lnSpc>
                  <a:spcPct val="90000"/>
                </a:lnSpc>
                <a:spcBef>
                  <a:spcPct val="0"/>
                </a:spcBef>
                <a:spcAft>
                  <a:spcPct val="35000"/>
                </a:spcAft>
              </a:pPr>
              <a:r>
                <a:rPr lang="en-US" sz="2700" b="1" kern="1200"/>
                <a:t>Literature fires imagination and inspires creativity.</a:t>
              </a:r>
              <a:endParaRPr lang="en-US" sz="2700" kern="1200"/>
            </a:p>
          </p:txBody>
        </p:sp>
        <p:sp>
          <p:nvSpPr>
            <p:cNvPr id="8" name="Freeform 7"/>
            <p:cNvSpPr/>
            <p:nvPr/>
          </p:nvSpPr>
          <p:spPr>
            <a:xfrm rot="21600000">
              <a:off x="838200" y="4205477"/>
              <a:ext cx="10515600" cy="1200900"/>
            </a:xfrm>
            <a:custGeom>
              <a:avLst/>
              <a:gdLst>
                <a:gd name="connsiteX0" fmla="*/ 0 w 10515600"/>
                <a:gd name="connsiteY0" fmla="*/ 420591 h 1200899"/>
                <a:gd name="connsiteX1" fmla="*/ 5107688 w 10515600"/>
                <a:gd name="connsiteY1" fmla="*/ 420591 h 1200899"/>
                <a:gd name="connsiteX2" fmla="*/ 5107688 w 10515600"/>
                <a:gd name="connsiteY2" fmla="*/ 300225 h 1200899"/>
                <a:gd name="connsiteX3" fmla="*/ 4957575 w 10515600"/>
                <a:gd name="connsiteY3" fmla="*/ 300225 h 1200899"/>
                <a:gd name="connsiteX4" fmla="*/ 5257800 w 10515600"/>
                <a:gd name="connsiteY4" fmla="*/ 0 h 1200899"/>
                <a:gd name="connsiteX5" fmla="*/ 5558025 w 10515600"/>
                <a:gd name="connsiteY5" fmla="*/ 300225 h 1200899"/>
                <a:gd name="connsiteX6" fmla="*/ 5407912 w 10515600"/>
                <a:gd name="connsiteY6" fmla="*/ 300225 h 1200899"/>
                <a:gd name="connsiteX7" fmla="*/ 5407912 w 10515600"/>
                <a:gd name="connsiteY7" fmla="*/ 420591 h 1200899"/>
                <a:gd name="connsiteX8" fmla="*/ 10515600 w 10515600"/>
                <a:gd name="connsiteY8" fmla="*/ 420591 h 1200899"/>
                <a:gd name="connsiteX9" fmla="*/ 10515600 w 10515600"/>
                <a:gd name="connsiteY9" fmla="*/ 1200899 h 1200899"/>
                <a:gd name="connsiteX10" fmla="*/ 0 w 10515600"/>
                <a:gd name="connsiteY10" fmla="*/ 1200899 h 1200899"/>
                <a:gd name="connsiteX11" fmla="*/ 0 w 10515600"/>
                <a:gd name="connsiteY11" fmla="*/ 420591 h 12008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515600" h="1200899">
                  <a:moveTo>
                    <a:pt x="10515600" y="780308"/>
                  </a:moveTo>
                  <a:lnTo>
                    <a:pt x="5407912" y="780308"/>
                  </a:lnTo>
                  <a:lnTo>
                    <a:pt x="5407912" y="900674"/>
                  </a:lnTo>
                  <a:lnTo>
                    <a:pt x="5558025" y="900674"/>
                  </a:lnTo>
                  <a:lnTo>
                    <a:pt x="5257800" y="1200898"/>
                  </a:lnTo>
                  <a:lnTo>
                    <a:pt x="4957575" y="900674"/>
                  </a:lnTo>
                  <a:lnTo>
                    <a:pt x="5107688" y="900674"/>
                  </a:lnTo>
                  <a:lnTo>
                    <a:pt x="5107688" y="780308"/>
                  </a:lnTo>
                  <a:lnTo>
                    <a:pt x="0" y="780308"/>
                  </a:lnTo>
                  <a:lnTo>
                    <a:pt x="0" y="1"/>
                  </a:lnTo>
                  <a:lnTo>
                    <a:pt x="10515600" y="1"/>
                  </a:lnTo>
                  <a:lnTo>
                    <a:pt x="10515600" y="780308"/>
                  </a:lnTo>
                  <a:close/>
                </a:path>
              </a:pathLst>
            </a:custGeom>
          </p:spPr>
          <p:style>
            <a:lnRef idx="2">
              <a:schemeClr val="lt1">
                <a:hueOff val="0"/>
                <a:satOff val="0"/>
                <a:lumOff val="0"/>
                <a:alphaOff val="0"/>
              </a:schemeClr>
            </a:lnRef>
            <a:fillRef idx="1">
              <a:schemeClr val="accent5">
                <a:hueOff val="-2252848"/>
                <a:satOff val="-5806"/>
                <a:lumOff val="-3922"/>
                <a:alphaOff val="0"/>
              </a:schemeClr>
            </a:fillRef>
            <a:effectRef idx="0">
              <a:schemeClr val="accent5">
                <a:hueOff val="-2252848"/>
                <a:satOff val="-5806"/>
                <a:lumOff val="-3922"/>
                <a:alphaOff val="0"/>
              </a:schemeClr>
            </a:effectRef>
            <a:fontRef idx="minor">
              <a:schemeClr val="lt1"/>
            </a:fontRef>
          </p:style>
          <p:txBody>
            <a:bodyPr spcFirstLastPara="0" vert="horz" wrap="square" lIns="192023" tIns="192025" rIns="192024" bIns="612615" numCol="1" spcCol="1270" anchor="ctr" anchorCtr="0">
              <a:noAutofit/>
            </a:bodyPr>
            <a:lstStyle/>
            <a:p>
              <a:pPr lvl="0" algn="ctr" defTabSz="1200150">
                <a:lnSpc>
                  <a:spcPct val="90000"/>
                </a:lnSpc>
                <a:spcBef>
                  <a:spcPct val="0"/>
                </a:spcBef>
                <a:spcAft>
                  <a:spcPct val="35000"/>
                </a:spcAft>
              </a:pPr>
              <a:r>
                <a:rPr lang="en-US" sz="2700" b="1" kern="1200" dirty="0"/>
                <a:t>Expressing ourselves through languages is key to communication.</a:t>
              </a:r>
              <a:endParaRPr lang="en-US" sz="2700" kern="1200" dirty="0"/>
            </a:p>
          </p:txBody>
        </p:sp>
        <p:sp>
          <p:nvSpPr>
            <p:cNvPr id="9" name="Freeform 8"/>
            <p:cNvSpPr/>
            <p:nvPr/>
          </p:nvSpPr>
          <p:spPr>
            <a:xfrm rot="21600000">
              <a:off x="838200" y="3016290"/>
              <a:ext cx="10515600" cy="1200901"/>
            </a:xfrm>
            <a:custGeom>
              <a:avLst/>
              <a:gdLst>
                <a:gd name="connsiteX0" fmla="*/ 0 w 10515600"/>
                <a:gd name="connsiteY0" fmla="*/ 420591 h 1200899"/>
                <a:gd name="connsiteX1" fmla="*/ 5107688 w 10515600"/>
                <a:gd name="connsiteY1" fmla="*/ 420591 h 1200899"/>
                <a:gd name="connsiteX2" fmla="*/ 5107688 w 10515600"/>
                <a:gd name="connsiteY2" fmla="*/ 300225 h 1200899"/>
                <a:gd name="connsiteX3" fmla="*/ 4957575 w 10515600"/>
                <a:gd name="connsiteY3" fmla="*/ 300225 h 1200899"/>
                <a:gd name="connsiteX4" fmla="*/ 5257800 w 10515600"/>
                <a:gd name="connsiteY4" fmla="*/ 0 h 1200899"/>
                <a:gd name="connsiteX5" fmla="*/ 5558025 w 10515600"/>
                <a:gd name="connsiteY5" fmla="*/ 300225 h 1200899"/>
                <a:gd name="connsiteX6" fmla="*/ 5407912 w 10515600"/>
                <a:gd name="connsiteY6" fmla="*/ 300225 h 1200899"/>
                <a:gd name="connsiteX7" fmla="*/ 5407912 w 10515600"/>
                <a:gd name="connsiteY7" fmla="*/ 420591 h 1200899"/>
                <a:gd name="connsiteX8" fmla="*/ 10515600 w 10515600"/>
                <a:gd name="connsiteY8" fmla="*/ 420591 h 1200899"/>
                <a:gd name="connsiteX9" fmla="*/ 10515600 w 10515600"/>
                <a:gd name="connsiteY9" fmla="*/ 1200899 h 1200899"/>
                <a:gd name="connsiteX10" fmla="*/ 0 w 10515600"/>
                <a:gd name="connsiteY10" fmla="*/ 1200899 h 1200899"/>
                <a:gd name="connsiteX11" fmla="*/ 0 w 10515600"/>
                <a:gd name="connsiteY11" fmla="*/ 420591 h 12008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515600" h="1200899">
                  <a:moveTo>
                    <a:pt x="10515600" y="780308"/>
                  </a:moveTo>
                  <a:lnTo>
                    <a:pt x="5407912" y="780308"/>
                  </a:lnTo>
                  <a:lnTo>
                    <a:pt x="5407912" y="900674"/>
                  </a:lnTo>
                  <a:lnTo>
                    <a:pt x="5558025" y="900674"/>
                  </a:lnTo>
                  <a:lnTo>
                    <a:pt x="5257800" y="1200898"/>
                  </a:lnTo>
                  <a:lnTo>
                    <a:pt x="4957575" y="900674"/>
                  </a:lnTo>
                  <a:lnTo>
                    <a:pt x="5107688" y="900674"/>
                  </a:lnTo>
                  <a:lnTo>
                    <a:pt x="5107688" y="780308"/>
                  </a:lnTo>
                  <a:lnTo>
                    <a:pt x="0" y="780308"/>
                  </a:lnTo>
                  <a:lnTo>
                    <a:pt x="0" y="1"/>
                  </a:lnTo>
                  <a:lnTo>
                    <a:pt x="10515600" y="1"/>
                  </a:lnTo>
                  <a:lnTo>
                    <a:pt x="10515600" y="780308"/>
                  </a:lnTo>
                  <a:close/>
                </a:path>
              </a:pathLst>
            </a:custGeom>
          </p:spPr>
          <p:style>
            <a:lnRef idx="2">
              <a:schemeClr val="lt1">
                <a:hueOff val="0"/>
                <a:satOff val="0"/>
                <a:lumOff val="0"/>
                <a:alphaOff val="0"/>
              </a:schemeClr>
            </a:lnRef>
            <a:fillRef idx="1">
              <a:schemeClr val="accent5">
                <a:hueOff val="-4505695"/>
                <a:satOff val="-11613"/>
                <a:lumOff val="-7843"/>
                <a:alphaOff val="0"/>
              </a:schemeClr>
            </a:fillRef>
            <a:effectRef idx="0">
              <a:schemeClr val="accent5">
                <a:hueOff val="-4505695"/>
                <a:satOff val="-11613"/>
                <a:lumOff val="-7843"/>
                <a:alphaOff val="0"/>
              </a:schemeClr>
            </a:effectRef>
            <a:fontRef idx="minor">
              <a:schemeClr val="lt1"/>
            </a:fontRef>
          </p:style>
          <p:txBody>
            <a:bodyPr spcFirstLastPara="0" vert="horz" wrap="square" lIns="192023" tIns="192025" rIns="192024" bIns="612616" numCol="1" spcCol="1270" anchor="ctr" anchorCtr="0">
              <a:noAutofit/>
            </a:bodyPr>
            <a:lstStyle/>
            <a:p>
              <a:pPr lvl="0" algn="ctr" defTabSz="1200150">
                <a:lnSpc>
                  <a:spcPct val="90000"/>
                </a:lnSpc>
                <a:spcBef>
                  <a:spcPct val="0"/>
                </a:spcBef>
                <a:spcAft>
                  <a:spcPct val="35000"/>
                </a:spcAft>
              </a:pPr>
              <a:r>
                <a:rPr lang="en-US" sz="2700" b="1" kern="1200"/>
                <a:t>Understanding languages is key to understanding the world around us. </a:t>
              </a:r>
              <a:endParaRPr lang="en-US" sz="2700" kern="1200"/>
            </a:p>
          </p:txBody>
        </p:sp>
        <p:sp>
          <p:nvSpPr>
            <p:cNvPr id="10" name="Freeform 9"/>
            <p:cNvSpPr/>
            <p:nvPr/>
          </p:nvSpPr>
          <p:spPr>
            <a:xfrm rot="21600000">
              <a:off x="838200" y="1827103"/>
              <a:ext cx="10515600" cy="1200901"/>
            </a:xfrm>
            <a:custGeom>
              <a:avLst/>
              <a:gdLst>
                <a:gd name="connsiteX0" fmla="*/ 0 w 10515600"/>
                <a:gd name="connsiteY0" fmla="*/ 420591 h 1200899"/>
                <a:gd name="connsiteX1" fmla="*/ 5107688 w 10515600"/>
                <a:gd name="connsiteY1" fmla="*/ 420591 h 1200899"/>
                <a:gd name="connsiteX2" fmla="*/ 5107688 w 10515600"/>
                <a:gd name="connsiteY2" fmla="*/ 300225 h 1200899"/>
                <a:gd name="connsiteX3" fmla="*/ 4957575 w 10515600"/>
                <a:gd name="connsiteY3" fmla="*/ 300225 h 1200899"/>
                <a:gd name="connsiteX4" fmla="*/ 5257800 w 10515600"/>
                <a:gd name="connsiteY4" fmla="*/ 0 h 1200899"/>
                <a:gd name="connsiteX5" fmla="*/ 5558025 w 10515600"/>
                <a:gd name="connsiteY5" fmla="*/ 300225 h 1200899"/>
                <a:gd name="connsiteX6" fmla="*/ 5407912 w 10515600"/>
                <a:gd name="connsiteY6" fmla="*/ 300225 h 1200899"/>
                <a:gd name="connsiteX7" fmla="*/ 5407912 w 10515600"/>
                <a:gd name="connsiteY7" fmla="*/ 420591 h 1200899"/>
                <a:gd name="connsiteX8" fmla="*/ 10515600 w 10515600"/>
                <a:gd name="connsiteY8" fmla="*/ 420591 h 1200899"/>
                <a:gd name="connsiteX9" fmla="*/ 10515600 w 10515600"/>
                <a:gd name="connsiteY9" fmla="*/ 1200899 h 1200899"/>
                <a:gd name="connsiteX10" fmla="*/ 0 w 10515600"/>
                <a:gd name="connsiteY10" fmla="*/ 1200899 h 1200899"/>
                <a:gd name="connsiteX11" fmla="*/ 0 w 10515600"/>
                <a:gd name="connsiteY11" fmla="*/ 420591 h 12008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515600" h="1200899">
                  <a:moveTo>
                    <a:pt x="10515600" y="780308"/>
                  </a:moveTo>
                  <a:lnTo>
                    <a:pt x="5407912" y="780308"/>
                  </a:lnTo>
                  <a:lnTo>
                    <a:pt x="5407912" y="900674"/>
                  </a:lnTo>
                  <a:lnTo>
                    <a:pt x="5558025" y="900674"/>
                  </a:lnTo>
                  <a:lnTo>
                    <a:pt x="5257800" y="1200898"/>
                  </a:lnTo>
                  <a:lnTo>
                    <a:pt x="4957575" y="900674"/>
                  </a:lnTo>
                  <a:lnTo>
                    <a:pt x="5107688" y="900674"/>
                  </a:lnTo>
                  <a:lnTo>
                    <a:pt x="5107688" y="780308"/>
                  </a:lnTo>
                  <a:lnTo>
                    <a:pt x="0" y="780308"/>
                  </a:lnTo>
                  <a:lnTo>
                    <a:pt x="0" y="1"/>
                  </a:lnTo>
                  <a:lnTo>
                    <a:pt x="10515600" y="1"/>
                  </a:lnTo>
                  <a:lnTo>
                    <a:pt x="10515600" y="780308"/>
                  </a:lnTo>
                  <a:close/>
                </a:path>
              </a:pathLst>
            </a:custGeom>
          </p:spPr>
          <p:style>
            <a:lnRef idx="2">
              <a:schemeClr val="lt1">
                <a:hueOff val="0"/>
                <a:satOff val="0"/>
                <a:lumOff val="0"/>
                <a:alphaOff val="0"/>
              </a:schemeClr>
            </a:lnRef>
            <a:fillRef idx="1">
              <a:schemeClr val="accent5">
                <a:hueOff val="-6758543"/>
                <a:satOff val="-17419"/>
                <a:lumOff val="-11765"/>
                <a:alphaOff val="0"/>
              </a:schemeClr>
            </a:fillRef>
            <a:effectRef idx="0">
              <a:schemeClr val="accent5">
                <a:hueOff val="-6758543"/>
                <a:satOff val="-17419"/>
                <a:lumOff val="-11765"/>
                <a:alphaOff val="0"/>
              </a:schemeClr>
            </a:effectRef>
            <a:fontRef idx="minor">
              <a:schemeClr val="lt1"/>
            </a:fontRef>
          </p:style>
          <p:txBody>
            <a:bodyPr spcFirstLastPara="0" vert="horz" wrap="square" lIns="192023" tIns="192025" rIns="192024" bIns="612616" numCol="1" spcCol="1270" anchor="ctr" anchorCtr="0">
              <a:noAutofit/>
            </a:bodyPr>
            <a:lstStyle/>
            <a:p>
              <a:pPr lvl="0" algn="ctr" defTabSz="1200150">
                <a:lnSpc>
                  <a:spcPct val="90000"/>
                </a:lnSpc>
                <a:spcBef>
                  <a:spcPct val="0"/>
                </a:spcBef>
                <a:spcAft>
                  <a:spcPct val="35000"/>
                </a:spcAft>
              </a:pPr>
              <a:r>
                <a:rPr lang="en-US" sz="2700" b="1" kern="1200" dirty="0"/>
                <a:t>Languages connect us.</a:t>
              </a:r>
              <a:endParaRPr lang="en-US" sz="2700" kern="1200" dirty="0"/>
            </a:p>
          </p:txBody>
        </p:sp>
      </p:grpSp>
    </p:spTree>
    <p:extLst>
      <p:ext uri="{BB962C8B-B14F-4D97-AF65-F5344CB8AC3E}">
        <p14:creationId xmlns:p14="http://schemas.microsoft.com/office/powerpoint/2010/main" val="142489812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10489430" cy="1320800"/>
          </a:xfrm>
        </p:spPr>
        <p:txBody>
          <a:bodyPr>
            <a:normAutofit fontScale="90000"/>
          </a:bodyPr>
          <a:lstStyle/>
          <a:p>
            <a:r>
              <a:rPr lang="en-GB" b="1" dirty="0"/>
              <a:t>Embedded </a:t>
            </a:r>
            <a:r>
              <a:rPr lang="en-GB" b="1" dirty="0" smtClean="0"/>
              <a:t>provisions which develops Languages, Literacy and Communication @ Morriston Primary </a:t>
            </a:r>
            <a:endParaRPr lang="en-GB" b="1" dirty="0"/>
          </a:p>
        </p:txBody>
      </p:sp>
      <p:sp>
        <p:nvSpPr>
          <p:cNvPr id="4" name="Content Placeholder 3"/>
          <p:cNvSpPr>
            <a:spLocks noGrp="1"/>
          </p:cNvSpPr>
          <p:nvPr>
            <p:ph idx="1"/>
          </p:nvPr>
        </p:nvSpPr>
        <p:spPr>
          <a:xfrm>
            <a:off x="677334" y="1717965"/>
            <a:ext cx="4873721" cy="4323398"/>
          </a:xfrm>
        </p:spPr>
        <p:txBody>
          <a:bodyPr>
            <a:normAutofit fontScale="92500" lnSpcReduction="20000"/>
          </a:bodyPr>
          <a:lstStyle/>
          <a:p>
            <a:r>
              <a:rPr lang="en-GB" dirty="0" smtClean="0"/>
              <a:t>Read Write </a:t>
            </a:r>
            <a:r>
              <a:rPr lang="en-GB" dirty="0" err="1" smtClean="0"/>
              <a:t>Inc</a:t>
            </a:r>
            <a:r>
              <a:rPr lang="en-GB" dirty="0" smtClean="0"/>
              <a:t> approach</a:t>
            </a:r>
          </a:p>
          <a:p>
            <a:r>
              <a:rPr lang="en-GB" dirty="0" smtClean="0"/>
              <a:t>Class guided reading sessions</a:t>
            </a:r>
          </a:p>
          <a:p>
            <a:r>
              <a:rPr lang="en-GB" dirty="0" smtClean="0"/>
              <a:t>Teaching and using the 8 reading behaviours </a:t>
            </a:r>
          </a:p>
          <a:p>
            <a:r>
              <a:rPr lang="en-GB" dirty="0" smtClean="0"/>
              <a:t>Digital </a:t>
            </a:r>
            <a:r>
              <a:rPr lang="en-GB" dirty="0" smtClean="0"/>
              <a:t>literacy </a:t>
            </a:r>
            <a:r>
              <a:rPr lang="en-GB" dirty="0" err="1" smtClean="0"/>
              <a:t>e.g</a:t>
            </a:r>
            <a:r>
              <a:rPr lang="en-GB" dirty="0" smtClean="0"/>
              <a:t> </a:t>
            </a:r>
            <a:r>
              <a:rPr lang="en-GB" dirty="0" err="1" smtClean="0"/>
              <a:t>Pobble</a:t>
            </a:r>
            <a:r>
              <a:rPr lang="en-GB" dirty="0" smtClean="0"/>
              <a:t> </a:t>
            </a:r>
            <a:endParaRPr lang="en-GB" dirty="0" smtClean="0"/>
          </a:p>
          <a:p>
            <a:r>
              <a:rPr lang="en-GB" dirty="0" smtClean="0"/>
              <a:t>Slot </a:t>
            </a:r>
            <a:r>
              <a:rPr lang="en-GB" dirty="0" err="1" smtClean="0"/>
              <a:t>Drilio</a:t>
            </a:r>
            <a:endParaRPr lang="en-GB" dirty="0" smtClean="0"/>
          </a:p>
          <a:p>
            <a:r>
              <a:rPr lang="en-GB" dirty="0" err="1" smtClean="0"/>
              <a:t>Oracy</a:t>
            </a:r>
            <a:r>
              <a:rPr lang="en-GB" dirty="0" smtClean="0"/>
              <a:t> tasks in different languages</a:t>
            </a:r>
          </a:p>
          <a:p>
            <a:r>
              <a:rPr lang="en-GB" dirty="0" smtClean="0"/>
              <a:t>Intervention groups for identified learners </a:t>
            </a:r>
          </a:p>
          <a:p>
            <a:r>
              <a:rPr lang="en-GB" dirty="0" err="1" smtClean="0"/>
              <a:t>EmpathyLab</a:t>
            </a:r>
            <a:r>
              <a:rPr lang="en-GB" dirty="0" smtClean="0"/>
              <a:t> approach </a:t>
            </a:r>
          </a:p>
          <a:p>
            <a:r>
              <a:rPr lang="en-GB" dirty="0" smtClean="0"/>
              <a:t>Half termly text type / narrative studies </a:t>
            </a:r>
          </a:p>
          <a:p>
            <a:r>
              <a:rPr lang="en-GB" dirty="0" smtClean="0"/>
              <a:t>Literacy Challenges / Missions</a:t>
            </a:r>
          </a:p>
          <a:p>
            <a:r>
              <a:rPr lang="en-GB" dirty="0" smtClean="0"/>
              <a:t>Digital Platforms </a:t>
            </a:r>
            <a:r>
              <a:rPr lang="en-GB" dirty="0" err="1" smtClean="0"/>
              <a:t>e.g</a:t>
            </a:r>
            <a:r>
              <a:rPr lang="en-GB" dirty="0" smtClean="0"/>
              <a:t> My Rising Star &amp; Spell Blast </a:t>
            </a:r>
          </a:p>
          <a:p>
            <a:r>
              <a:rPr lang="en-GB" dirty="0" smtClean="0"/>
              <a:t>Spelling Schemes </a:t>
            </a:r>
          </a:p>
        </p:txBody>
      </p:sp>
      <p:pic>
        <p:nvPicPr>
          <p:cNvPr id="6" name="Content Placeholder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96189" y="4519395"/>
            <a:ext cx="1428750" cy="1971675"/>
          </a:xfrm>
          <a:prstGeom prst="rect">
            <a:avLst/>
          </a:prstGeom>
        </p:spPr>
      </p:pic>
      <p:sp>
        <p:nvSpPr>
          <p:cNvPr id="7" name="Content Placeholder 3"/>
          <p:cNvSpPr txBox="1">
            <a:spLocks/>
          </p:cNvSpPr>
          <p:nvPr/>
        </p:nvSpPr>
        <p:spPr>
          <a:xfrm>
            <a:off x="5922049" y="1717965"/>
            <a:ext cx="4873721" cy="4323398"/>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sz="1700" dirty="0" smtClean="0"/>
              <a:t>Scheme </a:t>
            </a:r>
            <a:r>
              <a:rPr lang="en-GB" sz="1700" dirty="0"/>
              <a:t>of work for Literacy and Welsh</a:t>
            </a:r>
          </a:p>
          <a:p>
            <a:r>
              <a:rPr lang="en-GB" sz="1700" dirty="0"/>
              <a:t>Weekly Welsh patterns </a:t>
            </a:r>
          </a:p>
          <a:p>
            <a:r>
              <a:rPr lang="en-GB" sz="1700" dirty="0" err="1"/>
              <a:t>Tric</a:t>
            </a:r>
            <a:r>
              <a:rPr lang="en-GB" sz="1700" dirty="0"/>
              <a:t> a </a:t>
            </a:r>
            <a:r>
              <a:rPr lang="en-GB" sz="1700" dirty="0" err="1"/>
              <a:t>Chlic</a:t>
            </a:r>
            <a:endParaRPr lang="en-GB" sz="1700" dirty="0"/>
          </a:p>
          <a:p>
            <a:r>
              <a:rPr lang="en-GB" sz="1700" dirty="0" err="1"/>
              <a:t>WellComm</a:t>
            </a:r>
            <a:r>
              <a:rPr lang="en-GB" sz="1700" dirty="0"/>
              <a:t> &amp; Speech Link</a:t>
            </a:r>
          </a:p>
          <a:p>
            <a:r>
              <a:rPr lang="en-GB" sz="1700" dirty="0" err="1"/>
              <a:t>Cerdd</a:t>
            </a:r>
            <a:r>
              <a:rPr lang="en-GB" sz="1700" dirty="0"/>
              <a:t> </a:t>
            </a:r>
            <a:r>
              <a:rPr lang="en-GB" sz="1700" dirty="0" err="1"/>
              <a:t>Iaith</a:t>
            </a:r>
            <a:endParaRPr lang="en-GB" sz="1700" dirty="0"/>
          </a:p>
          <a:p>
            <a:r>
              <a:rPr lang="en-GB" sz="1700" dirty="0"/>
              <a:t>Curriculum </a:t>
            </a:r>
            <a:r>
              <a:rPr lang="en-GB" sz="1700" dirty="0" err="1"/>
              <a:t>Cymreig</a:t>
            </a:r>
            <a:endParaRPr lang="en-GB" sz="1700" dirty="0"/>
          </a:p>
          <a:p>
            <a:endParaRPr lang="en-GB" dirty="0" smtClean="0"/>
          </a:p>
        </p:txBody>
      </p:sp>
    </p:spTree>
    <p:extLst>
      <p:ext uri="{BB962C8B-B14F-4D97-AF65-F5344CB8AC3E}">
        <p14:creationId xmlns:p14="http://schemas.microsoft.com/office/powerpoint/2010/main" val="3066308205"/>
      </p:ext>
    </p:extLst>
  </p:cSld>
  <p:clrMapOvr>
    <a:masterClrMapping/>
  </p:clrMapOvr>
  <p:timing>
    <p:tnLst>
      <p:par>
        <p:cTn id="1" dur="indefinite" restart="never" nodeType="tmRoot"/>
      </p:par>
    </p:tnLst>
  </p:timing>
</p:sld>
</file>

<file path=ppt/theme/theme1.xml><?xml version="1.0" encoding="utf-8"?>
<a:theme xmlns:a="http://schemas.openxmlformats.org/drawingml/2006/main" name="Cover Slid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403</TotalTime>
  <Words>610</Words>
  <Application>Microsoft Office PowerPoint</Application>
  <PresentationFormat>Widescreen</PresentationFormat>
  <Paragraphs>49</Paragraphs>
  <Slides>11</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11</vt:i4>
      </vt:variant>
    </vt:vector>
  </HeadingPairs>
  <TitlesOfParts>
    <vt:vector size="18" baseType="lpstr">
      <vt:lpstr>Arial</vt:lpstr>
      <vt:lpstr>Calibri</vt:lpstr>
      <vt:lpstr>Calibri Light</vt:lpstr>
      <vt:lpstr>Trebuchet MS</vt:lpstr>
      <vt:lpstr>Wingdings 3</vt:lpstr>
      <vt:lpstr>Cover Slide</vt:lpstr>
      <vt:lpstr>Facet</vt:lpstr>
      <vt:lpstr>An introduction to the Languages, Literacy and Communication Area of Learning and Experience @ Morriston Primary School</vt:lpstr>
      <vt:lpstr>Vision for Languages, Literacy and Communication </vt:lpstr>
      <vt:lpstr>The aim of the AoLE</vt:lpstr>
      <vt:lpstr>How Languages, Literacy and Communication supports the four core purposes.</vt:lpstr>
      <vt:lpstr>Ambitious capable learners </vt:lpstr>
      <vt:lpstr>Enterprising, creative contributors </vt:lpstr>
      <vt:lpstr>Ethical, informed citizens </vt:lpstr>
      <vt:lpstr>Healthy, confident individuals </vt:lpstr>
      <vt:lpstr>Statements of what matters</vt:lpstr>
      <vt:lpstr>Statements of what matters </vt:lpstr>
      <vt:lpstr>Embedded provisions which develops Languages, Literacy and Communication @ Morriston Primary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Matthew Bannister</dc:creator>
  <cp:lastModifiedBy>M Bannister (Morriston Primary School)</cp:lastModifiedBy>
  <cp:revision>176</cp:revision>
  <dcterms:created xsi:type="dcterms:W3CDTF">2020-03-02T10:00:36Z</dcterms:created>
  <dcterms:modified xsi:type="dcterms:W3CDTF">2021-09-03T13:53:03Z</dcterms:modified>
</cp:coreProperties>
</file>