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34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F13D73-A63A-4E46-5515-C855A45ED3A4}" v="2" dt="2022-12-15T12:16:47.434"/>
    <p1510:client id="{12CE6626-EA80-DF87-B917-43F9D2F53DF0}" v="171" dt="2022-12-19T12:52:57.418"/>
    <p1510:client id="{6430AFF3-CD32-4BEE-8CA1-7D975070EC82}" v="2197" dt="2023-02-07T17:04:35.241"/>
    <p1510:client id="{EE01C725-43C6-8422-3F2E-379C6ECE1502}" v="4" dt="2022-12-14T16:44:44.792"/>
    <p1510:client id="{F3DC8BDB-5BC0-2814-EB59-25F0BB11C672}" v="17" dt="2022-12-16T10:03:06.9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THOMAS (Morriston Primary School)" userId="S::thomasa493@hwbcymru.net::69908542-e8e9-4468-931f-bab3d2b3b427" providerId="AD" clId="Web-{6430AFF3-CD32-4BEE-8CA1-7D975070EC82}"/>
    <pc:docChg chg="modSld">
      <pc:chgData name="A THOMAS (Morriston Primary School)" userId="S::thomasa493@hwbcymru.net::69908542-e8e9-4468-931f-bab3d2b3b427" providerId="AD" clId="Web-{6430AFF3-CD32-4BEE-8CA1-7D975070EC82}" dt="2023-02-07T17:04:34.772" v="1195" actId="20577"/>
      <pc:docMkLst>
        <pc:docMk/>
      </pc:docMkLst>
      <pc:sldChg chg="addSp modSp">
        <pc:chgData name="A THOMAS (Morriston Primary School)" userId="S::thomasa493@hwbcymru.net::69908542-e8e9-4468-931f-bab3d2b3b427" providerId="AD" clId="Web-{6430AFF3-CD32-4BEE-8CA1-7D975070EC82}" dt="2023-02-07T17:04:34.772" v="1195" actId="20577"/>
        <pc:sldMkLst>
          <pc:docMk/>
          <pc:sldMk cId="2326062738" sldId="256"/>
        </pc:sldMkLst>
        <pc:spChg chg="mod">
          <ac:chgData name="A THOMAS (Morriston Primary School)" userId="S::thomasa493@hwbcymru.net::69908542-e8e9-4468-931f-bab3d2b3b427" providerId="AD" clId="Web-{6430AFF3-CD32-4BEE-8CA1-7D975070EC82}" dt="2023-02-07T14:57:26.255" v="816" actId="14100"/>
          <ac:spMkLst>
            <pc:docMk/>
            <pc:sldMk cId="2326062738" sldId="256"/>
            <ac:spMk id="2" creationId="{F3BE0074-9444-468A-032E-3739529B6372}"/>
          </ac:spMkLst>
        </pc:spChg>
        <pc:spChg chg="mod">
          <ac:chgData name="A THOMAS (Morriston Primary School)" userId="S::thomasa493@hwbcymru.net::69908542-e8e9-4468-931f-bab3d2b3b427" providerId="AD" clId="Web-{6430AFF3-CD32-4BEE-8CA1-7D975070EC82}" dt="2023-02-07T14:57:42.693" v="817" actId="20577"/>
          <ac:spMkLst>
            <pc:docMk/>
            <pc:sldMk cId="2326062738" sldId="256"/>
            <ac:spMk id="5" creationId="{6BBB8302-68C0-45CE-47D9-48DC131FC965}"/>
          </ac:spMkLst>
        </pc:spChg>
        <pc:spChg chg="add mod">
          <ac:chgData name="A THOMAS (Morriston Primary School)" userId="S::thomasa493@hwbcymru.net::69908542-e8e9-4468-931f-bab3d2b3b427" providerId="AD" clId="Web-{6430AFF3-CD32-4BEE-8CA1-7D975070EC82}" dt="2023-02-07T16:35:20.083" v="1065" actId="1076"/>
          <ac:spMkLst>
            <pc:docMk/>
            <pc:sldMk cId="2326062738" sldId="256"/>
            <ac:spMk id="8" creationId="{880D5CDD-400E-693F-70B0-0331A981D892}"/>
          </ac:spMkLst>
        </pc:spChg>
        <pc:spChg chg="mod">
          <ac:chgData name="A THOMAS (Morriston Primary School)" userId="S::thomasa493@hwbcymru.net::69908542-e8e9-4468-931f-bab3d2b3b427" providerId="AD" clId="Web-{6430AFF3-CD32-4BEE-8CA1-7D975070EC82}" dt="2023-02-07T16:04:37.356" v="981" actId="1076"/>
          <ac:spMkLst>
            <pc:docMk/>
            <pc:sldMk cId="2326062738" sldId="256"/>
            <ac:spMk id="12" creationId="{08E89DD1-08F2-E12B-0033-647E90CD95BE}"/>
          </ac:spMkLst>
        </pc:spChg>
        <pc:spChg chg="mod">
          <ac:chgData name="A THOMAS (Morriston Primary School)" userId="S::thomasa493@hwbcymru.net::69908542-e8e9-4468-931f-bab3d2b3b427" providerId="AD" clId="Web-{6430AFF3-CD32-4BEE-8CA1-7D975070EC82}" dt="2023-02-07T16:04:32.512" v="980" actId="1076"/>
          <ac:spMkLst>
            <pc:docMk/>
            <pc:sldMk cId="2326062738" sldId="256"/>
            <ac:spMk id="14" creationId="{F159F762-C15A-E57A-21BE-41D0A0A04634}"/>
          </ac:spMkLst>
        </pc:spChg>
        <pc:spChg chg="add mod">
          <ac:chgData name="A THOMAS (Morriston Primary School)" userId="S::thomasa493@hwbcymru.net::69908542-e8e9-4468-931f-bab3d2b3b427" providerId="AD" clId="Web-{6430AFF3-CD32-4BEE-8CA1-7D975070EC82}" dt="2023-02-07T17:04:34.772" v="1195" actId="20577"/>
          <ac:spMkLst>
            <pc:docMk/>
            <pc:sldMk cId="2326062738" sldId="256"/>
            <ac:spMk id="15" creationId="{C22E1291-A14F-F24D-C766-B12A9F3E7741}"/>
          </ac:spMkLst>
        </pc:spChg>
        <pc:spChg chg="mod">
          <ac:chgData name="A THOMAS (Morriston Primary School)" userId="S::thomasa493@hwbcymru.net::69908542-e8e9-4468-931f-bab3d2b3b427" providerId="AD" clId="Web-{6430AFF3-CD32-4BEE-8CA1-7D975070EC82}" dt="2023-02-07T16:43:03.006" v="1167" actId="1076"/>
          <ac:spMkLst>
            <pc:docMk/>
            <pc:sldMk cId="2326062738" sldId="256"/>
            <ac:spMk id="16" creationId="{00000000-0000-0000-0000-000000000000}"/>
          </ac:spMkLst>
        </pc:spChg>
        <pc:spChg chg="mod">
          <ac:chgData name="A THOMAS (Morriston Primary School)" userId="S::thomasa493@hwbcymru.net::69908542-e8e9-4468-931f-bab3d2b3b427" providerId="AD" clId="Web-{6430AFF3-CD32-4BEE-8CA1-7D975070EC82}" dt="2023-02-07T16:03:57.073" v="975" actId="14100"/>
          <ac:spMkLst>
            <pc:docMk/>
            <pc:sldMk cId="2326062738" sldId="256"/>
            <ac:spMk id="17" creationId="{00000000-0000-0000-0000-000000000000}"/>
          </ac:spMkLst>
        </pc:spChg>
        <pc:spChg chg="mod">
          <ac:chgData name="A THOMAS (Morriston Primary School)" userId="S::thomasa493@hwbcymru.net::69908542-e8e9-4468-931f-bab3d2b3b427" providerId="AD" clId="Web-{6430AFF3-CD32-4BEE-8CA1-7D975070EC82}" dt="2023-02-07T16:46:50.264" v="1185" actId="20577"/>
          <ac:spMkLst>
            <pc:docMk/>
            <pc:sldMk cId="2326062738" sldId="256"/>
            <ac:spMk id="18" creationId="{00000000-0000-0000-0000-000000000000}"/>
          </ac:spMkLst>
        </pc:spChg>
        <pc:spChg chg="mod">
          <ac:chgData name="A THOMAS (Morriston Primary School)" userId="S::thomasa493@hwbcymru.net::69908542-e8e9-4468-931f-bab3d2b3b427" providerId="AD" clId="Web-{6430AFF3-CD32-4BEE-8CA1-7D975070EC82}" dt="2023-02-07T16:43:15.210" v="1169" actId="1076"/>
          <ac:spMkLst>
            <pc:docMk/>
            <pc:sldMk cId="2326062738" sldId="256"/>
            <ac:spMk id="19" creationId="{00000000-0000-0000-0000-000000000000}"/>
          </ac:spMkLst>
        </pc:spChg>
        <pc:spChg chg="mod">
          <ac:chgData name="A THOMAS (Morriston Primary School)" userId="S::thomasa493@hwbcymru.net::69908542-e8e9-4468-931f-bab3d2b3b427" providerId="AD" clId="Web-{6430AFF3-CD32-4BEE-8CA1-7D975070EC82}" dt="2023-02-07T16:02:42.056" v="965" actId="1076"/>
          <ac:spMkLst>
            <pc:docMk/>
            <pc:sldMk cId="2326062738" sldId="256"/>
            <ac:spMk id="22" creationId="{00000000-0000-0000-0000-000000000000}"/>
          </ac:spMkLst>
        </pc:spChg>
        <pc:spChg chg="mod">
          <ac:chgData name="A THOMAS (Morriston Primary School)" userId="S::thomasa493@hwbcymru.net::69908542-e8e9-4468-931f-bab3d2b3b427" providerId="AD" clId="Web-{6430AFF3-CD32-4BEE-8CA1-7D975070EC82}" dt="2023-02-07T16:02:47.931" v="966" actId="1076"/>
          <ac:spMkLst>
            <pc:docMk/>
            <pc:sldMk cId="2326062738" sldId="256"/>
            <ac:spMk id="23" creationId="{00000000-0000-0000-0000-000000000000}"/>
          </ac:spMkLst>
        </pc:spChg>
        <pc:spChg chg="mod">
          <ac:chgData name="A THOMAS (Morriston Primary School)" userId="S::thomasa493@hwbcymru.net::69908542-e8e9-4468-931f-bab3d2b3b427" providerId="AD" clId="Web-{6430AFF3-CD32-4BEE-8CA1-7D975070EC82}" dt="2023-02-07T16:24:09.543" v="1040" actId="20577"/>
          <ac:spMkLst>
            <pc:docMk/>
            <pc:sldMk cId="2326062738" sldId="256"/>
            <ac:spMk id="24" creationId="{00000000-0000-0000-0000-000000000000}"/>
          </ac:spMkLst>
        </pc:spChg>
        <pc:spChg chg="mod">
          <ac:chgData name="A THOMAS (Morriston Primary School)" userId="S::thomasa493@hwbcymru.net::69908542-e8e9-4468-931f-bab3d2b3b427" providerId="AD" clId="Web-{6430AFF3-CD32-4BEE-8CA1-7D975070EC82}" dt="2023-02-07T16:48:56.332" v="1193" actId="20577"/>
          <ac:spMkLst>
            <pc:docMk/>
            <pc:sldMk cId="2326062738" sldId="256"/>
            <ac:spMk id="25" creationId="{00000000-0000-0000-0000-000000000000}"/>
          </ac:spMkLst>
        </pc:spChg>
        <pc:spChg chg="mod">
          <ac:chgData name="A THOMAS (Morriston Primary School)" userId="S::thomasa493@hwbcymru.net::69908542-e8e9-4468-931f-bab3d2b3b427" providerId="AD" clId="Web-{6430AFF3-CD32-4BEE-8CA1-7D975070EC82}" dt="2023-02-07T16:37:59.292" v="1145" actId="1076"/>
          <ac:spMkLst>
            <pc:docMk/>
            <pc:sldMk cId="2326062738" sldId="256"/>
            <ac:spMk id="26" creationId="{00000000-0000-0000-0000-000000000000}"/>
          </ac:spMkLst>
        </pc:spChg>
        <pc:spChg chg="mod">
          <ac:chgData name="A THOMAS (Morriston Primary School)" userId="S::thomasa493@hwbcymru.net::69908542-e8e9-4468-931f-bab3d2b3b427" providerId="AD" clId="Web-{6430AFF3-CD32-4BEE-8CA1-7D975070EC82}" dt="2023-02-07T16:46:36.764" v="1174" actId="20577"/>
          <ac:spMkLst>
            <pc:docMk/>
            <pc:sldMk cId="2326062738" sldId="256"/>
            <ac:spMk id="27" creationId="{00000000-0000-0000-0000-000000000000}"/>
          </ac:spMkLst>
        </pc:spChg>
        <pc:spChg chg="mod">
          <ac:chgData name="A THOMAS (Morriston Primary School)" userId="S::thomasa493@hwbcymru.net::69908542-e8e9-4468-931f-bab3d2b3b427" providerId="AD" clId="Web-{6430AFF3-CD32-4BEE-8CA1-7D975070EC82}" dt="2023-02-07T16:34:50.113" v="1061" actId="14100"/>
          <ac:spMkLst>
            <pc:docMk/>
            <pc:sldMk cId="2326062738" sldId="256"/>
            <ac:spMk id="28" creationId="{00000000-0000-0000-0000-000000000000}"/>
          </ac:spMkLst>
        </pc:spChg>
        <pc:spChg chg="mod">
          <ac:chgData name="A THOMAS (Morriston Primary School)" userId="S::thomasa493@hwbcymru.net::69908542-e8e9-4468-931f-bab3d2b3b427" providerId="AD" clId="Web-{6430AFF3-CD32-4BEE-8CA1-7D975070EC82}" dt="2023-02-07T14:49:27.705" v="618" actId="14100"/>
          <ac:spMkLst>
            <pc:docMk/>
            <pc:sldMk cId="2326062738" sldId="256"/>
            <ac:spMk id="29" creationId="{00000000-0000-0000-0000-000000000000}"/>
          </ac:spMkLst>
        </pc:spChg>
        <pc:spChg chg="mod">
          <ac:chgData name="A THOMAS (Morriston Primary School)" userId="S::thomasa493@hwbcymru.net::69908542-e8e9-4468-931f-bab3d2b3b427" providerId="AD" clId="Web-{6430AFF3-CD32-4BEE-8CA1-7D975070EC82}" dt="2023-02-07T16:35:48.271" v="1071" actId="1076"/>
          <ac:spMkLst>
            <pc:docMk/>
            <pc:sldMk cId="2326062738" sldId="256"/>
            <ac:spMk id="30" creationId="{00000000-0000-0000-0000-000000000000}"/>
          </ac:spMkLst>
        </pc:spChg>
        <pc:spChg chg="mod">
          <ac:chgData name="A THOMAS (Morriston Primary School)" userId="S::thomasa493@hwbcymru.net::69908542-e8e9-4468-931f-bab3d2b3b427" providerId="AD" clId="Web-{6430AFF3-CD32-4BEE-8CA1-7D975070EC82}" dt="2023-02-07T16:35:24.911" v="1066" actId="1076"/>
          <ac:spMkLst>
            <pc:docMk/>
            <pc:sldMk cId="2326062738" sldId="256"/>
            <ac:spMk id="31" creationId="{00000000-0000-0000-0000-000000000000}"/>
          </ac:spMkLst>
        </pc:spChg>
        <pc:spChg chg="mod">
          <ac:chgData name="A THOMAS (Morriston Primary School)" userId="S::thomasa493@hwbcymru.net::69908542-e8e9-4468-931f-bab3d2b3b427" providerId="AD" clId="Web-{6430AFF3-CD32-4BEE-8CA1-7D975070EC82}" dt="2023-02-07T16:35:16.255" v="1064" actId="1076"/>
          <ac:spMkLst>
            <pc:docMk/>
            <pc:sldMk cId="2326062738" sldId="256"/>
            <ac:spMk id="32" creationId="{00000000-0000-0000-0000-000000000000}"/>
          </ac:spMkLst>
        </pc:spChg>
        <pc:spChg chg="mod">
          <ac:chgData name="A THOMAS (Morriston Primary School)" userId="S::thomasa493@hwbcymru.net::69908542-e8e9-4468-931f-bab3d2b3b427" providerId="AD" clId="Web-{6430AFF3-CD32-4BEE-8CA1-7D975070EC82}" dt="2023-02-07T16:35:32.380" v="1068" actId="14100"/>
          <ac:spMkLst>
            <pc:docMk/>
            <pc:sldMk cId="2326062738" sldId="256"/>
            <ac:spMk id="33" creationId="{00000000-0000-0000-0000-000000000000}"/>
          </ac:spMkLst>
        </pc:spChg>
        <pc:spChg chg="mod">
          <ac:chgData name="A THOMAS (Morriston Primary School)" userId="S::thomasa493@hwbcymru.net::69908542-e8e9-4468-931f-bab3d2b3b427" providerId="AD" clId="Web-{6430AFF3-CD32-4BEE-8CA1-7D975070EC82}" dt="2023-02-07T16:35:13.114" v="1063" actId="1076"/>
          <ac:spMkLst>
            <pc:docMk/>
            <pc:sldMk cId="2326062738" sldId="256"/>
            <ac:spMk id="34" creationId="{00000000-0000-0000-0000-000000000000}"/>
          </ac:spMkLst>
        </pc:spChg>
        <pc:spChg chg="mod">
          <ac:chgData name="A THOMAS (Morriston Primary School)" userId="S::thomasa493@hwbcymru.net::69908542-e8e9-4468-931f-bab3d2b3b427" providerId="AD" clId="Web-{6430AFF3-CD32-4BEE-8CA1-7D975070EC82}" dt="2023-02-07T14:51:34.444" v="632" actId="1076"/>
          <ac:spMkLst>
            <pc:docMk/>
            <pc:sldMk cId="2326062738" sldId="256"/>
            <ac:spMk id="35" creationId="{00000000-0000-0000-0000-000000000000}"/>
          </ac:spMkLst>
        </pc:spChg>
        <pc:spChg chg="mod">
          <ac:chgData name="A THOMAS (Morriston Primary School)" userId="S::thomasa493@hwbcymru.net::69908542-e8e9-4468-931f-bab3d2b3b427" providerId="AD" clId="Web-{6430AFF3-CD32-4BEE-8CA1-7D975070EC82}" dt="2023-02-07T16:40:21.594" v="1155" actId="14100"/>
          <ac:spMkLst>
            <pc:docMk/>
            <pc:sldMk cId="2326062738" sldId="256"/>
            <ac:spMk id="36" creationId="{00000000-0000-0000-0000-000000000000}"/>
          </ac:spMkLst>
        </pc:spChg>
        <pc:spChg chg="mod">
          <ac:chgData name="A THOMAS (Morriston Primary School)" userId="S::thomasa493@hwbcymru.net::69908542-e8e9-4468-931f-bab3d2b3b427" providerId="AD" clId="Web-{6430AFF3-CD32-4BEE-8CA1-7D975070EC82}" dt="2023-02-07T14:51:23.162" v="631" actId="1076"/>
          <ac:spMkLst>
            <pc:docMk/>
            <pc:sldMk cId="2326062738" sldId="256"/>
            <ac:spMk id="37" creationId="{00000000-0000-0000-0000-000000000000}"/>
          </ac:spMkLst>
        </pc:spChg>
        <pc:spChg chg="mod">
          <ac:chgData name="A THOMAS (Morriston Primary School)" userId="S::thomasa493@hwbcymru.net::69908542-e8e9-4468-931f-bab3d2b3b427" providerId="AD" clId="Web-{6430AFF3-CD32-4BEE-8CA1-7D975070EC82}" dt="2023-02-07T16:40:15.516" v="1154" actId="1076"/>
          <ac:spMkLst>
            <pc:docMk/>
            <pc:sldMk cId="2326062738" sldId="256"/>
            <ac:spMk id="38" creationId="{00000000-0000-0000-0000-000000000000}"/>
          </ac:spMkLst>
        </pc:spChg>
        <pc:spChg chg="mod">
          <ac:chgData name="A THOMAS (Morriston Primary School)" userId="S::thomasa493@hwbcymru.net::69908542-e8e9-4468-931f-bab3d2b3b427" providerId="AD" clId="Web-{6430AFF3-CD32-4BEE-8CA1-7D975070EC82}" dt="2023-02-07T16:41:55.863" v="1156" actId="1076"/>
          <ac:spMkLst>
            <pc:docMk/>
            <pc:sldMk cId="2326062738" sldId="256"/>
            <ac:spMk id="39" creationId="{00000000-0000-0000-0000-000000000000}"/>
          </ac:spMkLst>
        </pc:spChg>
        <pc:spChg chg="mod">
          <ac:chgData name="A THOMAS (Morriston Primary School)" userId="S::thomasa493@hwbcymru.net::69908542-e8e9-4468-931f-bab3d2b3b427" providerId="AD" clId="Web-{6430AFF3-CD32-4BEE-8CA1-7D975070EC82}" dt="2023-02-07T14:52:31.399" v="688" actId="14100"/>
          <ac:spMkLst>
            <pc:docMk/>
            <pc:sldMk cId="2326062738" sldId="256"/>
            <ac:spMk id="40" creationId="{00000000-0000-0000-0000-000000000000}"/>
          </ac:spMkLst>
        </pc:spChg>
        <pc:spChg chg="mod">
          <ac:chgData name="A THOMAS (Morriston Primary School)" userId="S::thomasa493@hwbcymru.net::69908542-e8e9-4468-931f-bab3d2b3b427" providerId="AD" clId="Web-{6430AFF3-CD32-4BEE-8CA1-7D975070EC82}" dt="2023-02-07T16:42:07.785" v="1157" actId="14100"/>
          <ac:spMkLst>
            <pc:docMk/>
            <pc:sldMk cId="2326062738" sldId="256"/>
            <ac:spMk id="42" creationId="{00000000-0000-0000-0000-000000000000}"/>
          </ac:spMkLst>
        </pc:spChg>
        <pc:spChg chg="mod">
          <ac:chgData name="A THOMAS (Morriston Primary School)" userId="S::thomasa493@hwbcymru.net::69908542-e8e9-4468-931f-bab3d2b3b427" providerId="AD" clId="Web-{6430AFF3-CD32-4BEE-8CA1-7D975070EC82}" dt="2023-02-07T14:34:29.451" v="108" actId="14100"/>
          <ac:spMkLst>
            <pc:docMk/>
            <pc:sldMk cId="2326062738" sldId="256"/>
            <ac:spMk id="43" creationId="{00000000-0000-0000-0000-000000000000}"/>
          </ac:spMkLst>
        </pc:spChg>
        <pc:spChg chg="mod">
          <ac:chgData name="A THOMAS (Morriston Primary School)" userId="S::thomasa493@hwbcymru.net::69908542-e8e9-4468-931f-bab3d2b3b427" providerId="AD" clId="Web-{6430AFF3-CD32-4BEE-8CA1-7D975070EC82}" dt="2023-02-07T16:48:04.673" v="1189" actId="20577"/>
          <ac:spMkLst>
            <pc:docMk/>
            <pc:sldMk cId="2326062738" sldId="256"/>
            <ac:spMk id="44" creationId="{00000000-0000-0000-0000-000000000000}"/>
          </ac:spMkLst>
        </pc:spChg>
        <pc:spChg chg="mod">
          <ac:chgData name="A THOMAS (Morriston Primary School)" userId="S::thomasa493@hwbcymru.net::69908542-e8e9-4468-931f-bab3d2b3b427" providerId="AD" clId="Web-{6430AFF3-CD32-4BEE-8CA1-7D975070EC82}" dt="2023-02-07T14:35:46.860" v="168" actId="14100"/>
          <ac:spMkLst>
            <pc:docMk/>
            <pc:sldMk cId="2326062738" sldId="256"/>
            <ac:spMk id="45" creationId="{00000000-0000-0000-0000-000000000000}"/>
          </ac:spMkLst>
        </pc:spChg>
        <pc:spChg chg="mod">
          <ac:chgData name="A THOMAS (Morriston Primary School)" userId="S::thomasa493@hwbcymru.net::69908542-e8e9-4468-931f-bab3d2b3b427" providerId="AD" clId="Web-{6430AFF3-CD32-4BEE-8CA1-7D975070EC82}" dt="2023-02-07T16:48:09.455" v="1190" actId="1076"/>
          <ac:spMkLst>
            <pc:docMk/>
            <pc:sldMk cId="2326062738" sldId="256"/>
            <ac:spMk id="47" creationId="{00000000-0000-0000-0000-000000000000}"/>
          </ac:spMkLst>
        </pc:spChg>
        <pc:spChg chg="mod">
          <ac:chgData name="A THOMAS (Morriston Primary School)" userId="S::thomasa493@hwbcymru.net::69908542-e8e9-4468-931f-bab3d2b3b427" providerId="AD" clId="Web-{6430AFF3-CD32-4BEE-8CA1-7D975070EC82}" dt="2023-02-07T16:48:17.971" v="1191" actId="1076"/>
          <ac:spMkLst>
            <pc:docMk/>
            <pc:sldMk cId="2326062738" sldId="256"/>
            <ac:spMk id="49" creationId="{00000000-0000-0000-0000-000000000000}"/>
          </ac:spMkLst>
        </pc:spChg>
        <pc:spChg chg="mod">
          <ac:chgData name="A THOMAS (Morriston Primary School)" userId="S::thomasa493@hwbcymru.net::69908542-e8e9-4468-931f-bab3d2b3b427" providerId="AD" clId="Web-{6430AFF3-CD32-4BEE-8CA1-7D975070EC82}" dt="2023-02-07T14:36:47.518" v="183" actId="20577"/>
          <ac:spMkLst>
            <pc:docMk/>
            <pc:sldMk cId="2326062738" sldId="256"/>
            <ac:spMk id="51" creationId="{00000000-0000-0000-0000-000000000000}"/>
          </ac:spMkLst>
        </pc:spChg>
        <pc:spChg chg="mod">
          <ac:chgData name="A THOMAS (Morriston Primary School)" userId="S::thomasa493@hwbcymru.net::69908542-e8e9-4468-931f-bab3d2b3b427" providerId="AD" clId="Web-{6430AFF3-CD32-4BEE-8CA1-7D975070EC82}" dt="2023-02-07T14:39:45.963" v="246" actId="14100"/>
          <ac:spMkLst>
            <pc:docMk/>
            <pc:sldMk cId="2326062738" sldId="256"/>
            <ac:spMk id="53" creationId="{00000000-0000-0000-0000-000000000000}"/>
          </ac:spMkLst>
        </pc:spChg>
        <pc:spChg chg="mod">
          <ac:chgData name="A THOMAS (Morriston Primary School)" userId="S::thomasa493@hwbcymru.net::69908542-e8e9-4468-931f-bab3d2b3b427" providerId="AD" clId="Web-{6430AFF3-CD32-4BEE-8CA1-7D975070EC82}" dt="2023-02-07T14:40:48.872" v="343" actId="20577"/>
          <ac:spMkLst>
            <pc:docMk/>
            <pc:sldMk cId="2326062738" sldId="256"/>
            <ac:spMk id="54" creationId="{00000000-0000-0000-0000-000000000000}"/>
          </ac:spMkLst>
        </pc:spChg>
        <pc:spChg chg="mod">
          <ac:chgData name="A THOMAS (Morriston Primary School)" userId="S::thomasa493@hwbcymru.net::69908542-e8e9-4468-931f-bab3d2b3b427" providerId="AD" clId="Web-{6430AFF3-CD32-4BEE-8CA1-7D975070EC82}" dt="2023-02-07T16:35:57.365" v="1072" actId="1076"/>
          <ac:spMkLst>
            <pc:docMk/>
            <pc:sldMk cId="2326062738" sldId="256"/>
            <ac:spMk id="55" creationId="{00000000-0000-0000-0000-000000000000}"/>
          </ac:spMkLst>
        </pc:spChg>
        <pc:spChg chg="mod">
          <ac:chgData name="A THOMAS (Morriston Primary School)" userId="S::thomasa493@hwbcymru.net::69908542-e8e9-4468-931f-bab3d2b3b427" providerId="AD" clId="Web-{6430AFF3-CD32-4BEE-8CA1-7D975070EC82}" dt="2023-02-07T16:45:35.590" v="1172" actId="1076"/>
          <ac:spMkLst>
            <pc:docMk/>
            <pc:sldMk cId="2326062738" sldId="256"/>
            <ac:spMk id="57" creationId="{00000000-0000-0000-0000-000000000000}"/>
          </ac:spMkLst>
        </pc:spChg>
        <pc:spChg chg="mod">
          <ac:chgData name="A THOMAS (Morriston Primary School)" userId="S::thomasa493@hwbcymru.net::69908542-e8e9-4468-931f-bab3d2b3b427" providerId="AD" clId="Web-{6430AFF3-CD32-4BEE-8CA1-7D975070EC82}" dt="2023-02-07T14:53:53.137" v="738" actId="14100"/>
          <ac:spMkLst>
            <pc:docMk/>
            <pc:sldMk cId="2326062738" sldId="256"/>
            <ac:spMk id="59" creationId="{00000000-0000-0000-0000-000000000000}"/>
          </ac:spMkLst>
        </pc:spChg>
        <pc:spChg chg="mod">
          <ac:chgData name="A THOMAS (Morriston Primary School)" userId="S::thomasa493@hwbcymru.net::69908542-e8e9-4468-931f-bab3d2b3b427" providerId="AD" clId="Web-{6430AFF3-CD32-4BEE-8CA1-7D975070EC82}" dt="2023-02-07T16:42:59.303" v="1166" actId="1076"/>
          <ac:spMkLst>
            <pc:docMk/>
            <pc:sldMk cId="2326062738" sldId="256"/>
            <ac:spMk id="60" creationId="{00000000-0000-0000-0000-000000000000}"/>
          </ac:spMkLst>
        </pc:spChg>
        <pc:spChg chg="mod">
          <ac:chgData name="A THOMAS (Morriston Primary School)" userId="S::thomasa493@hwbcymru.net::69908542-e8e9-4468-931f-bab3d2b3b427" providerId="AD" clId="Web-{6430AFF3-CD32-4BEE-8CA1-7D975070EC82}" dt="2023-02-07T15:48:10.911" v="830" actId="1076"/>
          <ac:spMkLst>
            <pc:docMk/>
            <pc:sldMk cId="2326062738" sldId="256"/>
            <ac:spMk id="62" creationId="{00000000-0000-0000-0000-000000000000}"/>
          </ac:spMkLst>
        </pc:spChg>
        <pc:spChg chg="mod">
          <ac:chgData name="A THOMAS (Morriston Primary School)" userId="S::thomasa493@hwbcymru.net::69908542-e8e9-4468-931f-bab3d2b3b427" providerId="AD" clId="Web-{6430AFF3-CD32-4BEE-8CA1-7D975070EC82}" dt="2023-02-07T16:35:07.973" v="1062" actId="14100"/>
          <ac:spMkLst>
            <pc:docMk/>
            <pc:sldMk cId="2326062738" sldId="256"/>
            <ac:spMk id="63" creationId="{00000000-0000-0000-0000-000000000000}"/>
          </ac:spMkLst>
        </pc:spChg>
        <pc:picChg chg="mod">
          <ac:chgData name="A THOMAS (Morriston Primary School)" userId="S::thomasa493@hwbcymru.net::69908542-e8e9-4468-931f-bab3d2b3b427" providerId="AD" clId="Web-{6430AFF3-CD32-4BEE-8CA1-7D975070EC82}" dt="2023-02-07T16:45:31.105" v="1171" actId="1076"/>
          <ac:picMkLst>
            <pc:docMk/>
            <pc:sldMk cId="2326062738" sldId="256"/>
            <ac:picMk id="7" creationId="{41861593-8870-9E7C-8895-B26582AF6F08}"/>
          </ac:picMkLst>
        </pc:picChg>
        <pc:picChg chg="mod">
          <ac:chgData name="A THOMAS (Morriston Primary School)" userId="S::thomasa493@hwbcymru.net::69908542-e8e9-4468-931f-bab3d2b3b427" providerId="AD" clId="Web-{6430AFF3-CD32-4BEE-8CA1-7D975070EC82}" dt="2023-02-07T14:45:12.038" v="492" actId="14100"/>
          <ac:picMkLst>
            <pc:docMk/>
            <pc:sldMk cId="2326062738" sldId="256"/>
            <ac:picMk id="9" creationId="{17BB6D76-BE3B-25D3-F0FB-F780E0889B74}"/>
          </ac:picMkLst>
        </pc:picChg>
        <pc:picChg chg="mod">
          <ac:chgData name="A THOMAS (Morriston Primary School)" userId="S::thomasa493@hwbcymru.net::69908542-e8e9-4468-931f-bab3d2b3b427" providerId="AD" clId="Web-{6430AFF3-CD32-4BEE-8CA1-7D975070EC82}" dt="2023-02-07T15:47:00.894" v="822" actId="1076"/>
          <ac:picMkLst>
            <pc:docMk/>
            <pc:sldMk cId="2326062738" sldId="256"/>
            <ac:picMk id="11" creationId="{5747451E-2A6B-9FE7-2995-9DB5B906F0D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FB66C0-4746-4F75-9041-A4DAB173FCCD}" type="datetimeFigureOut">
              <a:rPr lang="en-GB" smtClean="0"/>
              <a:t>07/02/2023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9FEAEB-EB78-4B52-A5C1-702439FCA879}" type="slidenum">
              <a:rPr lang="en-GB" smtClean="0"/>
              <a:t>‹#›</a:t>
            </a:fld>
            <a:endParaRPr lang="en-GB"/>
          </a:p>
        </p:txBody>
      </p:sp>
    </p:spTree>
    <p:extLst>
      <p:ext uri="{BB962C8B-B14F-4D97-AF65-F5344CB8AC3E}">
        <p14:creationId xmlns:p14="http://schemas.microsoft.com/office/powerpoint/2010/main" val="577515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3533152-45F8-43F1-A61B-2A2A4DCB1831}"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CD5ACF-7536-44FB-BE10-4C2AA2B44963}" type="slidenum">
              <a:rPr lang="en-GB" smtClean="0"/>
              <a:t>‹#›</a:t>
            </a:fld>
            <a:endParaRPr lang="en-GB"/>
          </a:p>
        </p:txBody>
      </p:sp>
    </p:spTree>
    <p:extLst>
      <p:ext uri="{BB962C8B-B14F-4D97-AF65-F5344CB8AC3E}">
        <p14:creationId xmlns:p14="http://schemas.microsoft.com/office/powerpoint/2010/main" val="256792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533152-45F8-43F1-A61B-2A2A4DCB1831}"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CD5ACF-7536-44FB-BE10-4C2AA2B44963}" type="slidenum">
              <a:rPr lang="en-GB" smtClean="0"/>
              <a:t>‹#›</a:t>
            </a:fld>
            <a:endParaRPr lang="en-GB"/>
          </a:p>
        </p:txBody>
      </p:sp>
    </p:spTree>
    <p:extLst>
      <p:ext uri="{BB962C8B-B14F-4D97-AF65-F5344CB8AC3E}">
        <p14:creationId xmlns:p14="http://schemas.microsoft.com/office/powerpoint/2010/main" val="3841123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3533152-45F8-43F1-A61B-2A2A4DCB1831}"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CD5ACF-7536-44FB-BE10-4C2AA2B44963}" type="slidenum">
              <a:rPr lang="en-GB" smtClean="0"/>
              <a:t>‹#›</a:t>
            </a:fld>
            <a:endParaRPr lang="en-GB"/>
          </a:p>
        </p:txBody>
      </p:sp>
    </p:spTree>
    <p:extLst>
      <p:ext uri="{BB962C8B-B14F-4D97-AF65-F5344CB8AC3E}">
        <p14:creationId xmlns:p14="http://schemas.microsoft.com/office/powerpoint/2010/main" val="299657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3533152-45F8-43F1-A61B-2A2A4DCB1831}"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CD5ACF-7536-44FB-BE10-4C2AA2B44963}" type="slidenum">
              <a:rPr lang="en-GB" smtClean="0"/>
              <a:t>‹#›</a:t>
            </a:fld>
            <a:endParaRPr lang="en-GB"/>
          </a:p>
        </p:txBody>
      </p:sp>
    </p:spTree>
    <p:extLst>
      <p:ext uri="{BB962C8B-B14F-4D97-AF65-F5344CB8AC3E}">
        <p14:creationId xmlns:p14="http://schemas.microsoft.com/office/powerpoint/2010/main" val="1533153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3533152-45F8-43F1-A61B-2A2A4DCB1831}" type="datetimeFigureOut">
              <a:rPr lang="en-GB" smtClean="0"/>
              <a:t>07/02/2023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CD5ACF-7536-44FB-BE10-4C2AA2B44963}" type="slidenum">
              <a:rPr lang="en-GB" smtClean="0"/>
              <a:t>‹#›</a:t>
            </a:fld>
            <a:endParaRPr lang="en-GB"/>
          </a:p>
        </p:txBody>
      </p:sp>
    </p:spTree>
    <p:extLst>
      <p:ext uri="{BB962C8B-B14F-4D97-AF65-F5344CB8AC3E}">
        <p14:creationId xmlns:p14="http://schemas.microsoft.com/office/powerpoint/2010/main" val="23029391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3533152-45F8-43F1-A61B-2A2A4DCB1831}" type="datetimeFigureOut">
              <a:rPr lang="en-GB" smtClean="0"/>
              <a:t>07/02/2023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8CD5ACF-7536-44FB-BE10-4C2AA2B44963}" type="slidenum">
              <a:rPr lang="en-GB" smtClean="0"/>
              <a:t>‹#›</a:t>
            </a:fld>
            <a:endParaRPr lang="en-GB"/>
          </a:p>
        </p:txBody>
      </p:sp>
    </p:spTree>
    <p:extLst>
      <p:ext uri="{BB962C8B-B14F-4D97-AF65-F5344CB8AC3E}">
        <p14:creationId xmlns:p14="http://schemas.microsoft.com/office/powerpoint/2010/main" val="2925527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533152-45F8-43F1-A61B-2A2A4DCB1831}" type="datetimeFigureOut">
              <a:rPr lang="en-GB" smtClean="0"/>
              <a:t>07/02/2023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8CD5ACF-7536-44FB-BE10-4C2AA2B44963}" type="slidenum">
              <a:rPr lang="en-GB" smtClean="0"/>
              <a:t>‹#›</a:t>
            </a:fld>
            <a:endParaRPr lang="en-GB"/>
          </a:p>
        </p:txBody>
      </p:sp>
    </p:spTree>
    <p:extLst>
      <p:ext uri="{BB962C8B-B14F-4D97-AF65-F5344CB8AC3E}">
        <p14:creationId xmlns:p14="http://schemas.microsoft.com/office/powerpoint/2010/main" val="3597879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3533152-45F8-43F1-A61B-2A2A4DCB1831}"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CD5ACF-7536-44FB-BE10-4C2AA2B44963}" type="slidenum">
              <a:rPr lang="en-GB" smtClean="0"/>
              <a:t>‹#›</a:t>
            </a:fld>
            <a:endParaRPr lang="en-GB"/>
          </a:p>
        </p:txBody>
      </p:sp>
    </p:spTree>
    <p:extLst>
      <p:ext uri="{BB962C8B-B14F-4D97-AF65-F5344CB8AC3E}">
        <p14:creationId xmlns:p14="http://schemas.microsoft.com/office/powerpoint/2010/main" val="1849655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3533152-45F8-43F1-A61B-2A2A4DCB1831}"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CD5ACF-7536-44FB-BE10-4C2AA2B44963}" type="slidenum">
              <a:rPr lang="en-GB" smtClean="0"/>
              <a:t>‹#›</a:t>
            </a:fld>
            <a:endParaRPr lang="en-GB"/>
          </a:p>
        </p:txBody>
      </p:sp>
    </p:spTree>
    <p:extLst>
      <p:ext uri="{BB962C8B-B14F-4D97-AF65-F5344CB8AC3E}">
        <p14:creationId xmlns:p14="http://schemas.microsoft.com/office/powerpoint/2010/main" val="777853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533152-45F8-43F1-A61B-2A2A4DCB1831}"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CD5ACF-7536-44FB-BE10-4C2AA2B44963}" type="slidenum">
              <a:rPr lang="en-GB" smtClean="0"/>
              <a:t>‹#›</a:t>
            </a:fld>
            <a:endParaRPr lang="en-GB"/>
          </a:p>
        </p:txBody>
      </p:sp>
    </p:spTree>
    <p:extLst>
      <p:ext uri="{BB962C8B-B14F-4D97-AF65-F5344CB8AC3E}">
        <p14:creationId xmlns:p14="http://schemas.microsoft.com/office/powerpoint/2010/main" val="3414867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533152-45F8-43F1-A61B-2A2A4DCB1831}"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CD5ACF-7536-44FB-BE10-4C2AA2B44963}" type="slidenum">
              <a:rPr lang="en-GB" smtClean="0"/>
              <a:t>‹#›</a:t>
            </a:fld>
            <a:endParaRPr lang="en-GB"/>
          </a:p>
        </p:txBody>
      </p:sp>
    </p:spTree>
    <p:extLst>
      <p:ext uri="{BB962C8B-B14F-4D97-AF65-F5344CB8AC3E}">
        <p14:creationId xmlns:p14="http://schemas.microsoft.com/office/powerpoint/2010/main" val="1219830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533152-45F8-43F1-A61B-2A2A4DCB1831}" type="datetimeFigureOut">
              <a:rPr lang="en-GB" smtClean="0"/>
              <a:t>07/02/2023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CD5ACF-7536-44FB-BE10-4C2AA2B44963}" type="slidenum">
              <a:rPr lang="en-GB" smtClean="0"/>
              <a:t>‹#›</a:t>
            </a:fld>
            <a:endParaRPr lang="en-GB"/>
          </a:p>
        </p:txBody>
      </p:sp>
    </p:spTree>
    <p:extLst>
      <p:ext uri="{BB962C8B-B14F-4D97-AF65-F5344CB8AC3E}">
        <p14:creationId xmlns:p14="http://schemas.microsoft.com/office/powerpoint/2010/main" val="26875446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65" name="Flowchart: Alternate Process 64"/>
          <p:cNvSpPr/>
          <p:nvPr/>
        </p:nvSpPr>
        <p:spPr>
          <a:xfrm>
            <a:off x="8634219" y="3561780"/>
            <a:ext cx="3433187" cy="2688560"/>
          </a:xfrm>
          <a:prstGeom prst="flowChartAlternateProcess">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Flowchart: Alternate Process 63"/>
          <p:cNvSpPr/>
          <p:nvPr/>
        </p:nvSpPr>
        <p:spPr>
          <a:xfrm>
            <a:off x="8634219" y="114610"/>
            <a:ext cx="3433187" cy="3349950"/>
          </a:xfrm>
          <a:prstGeom prst="flowChartAlternateProcess">
            <a:avLst/>
          </a:prstGeom>
          <a:solidFill>
            <a:srgbClr val="FC34E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lowchart: Alternate Process 62"/>
          <p:cNvSpPr/>
          <p:nvPr/>
        </p:nvSpPr>
        <p:spPr>
          <a:xfrm>
            <a:off x="4187256" y="113868"/>
            <a:ext cx="4106500" cy="2505545"/>
          </a:xfrm>
          <a:prstGeom prst="flowChartAlternateProces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Flowchart: Alternate Process 60"/>
          <p:cNvSpPr/>
          <p:nvPr/>
        </p:nvSpPr>
        <p:spPr>
          <a:xfrm>
            <a:off x="4415546" y="4945658"/>
            <a:ext cx="4029419" cy="1806501"/>
          </a:xfrm>
          <a:prstGeom prst="flowChartAlternateProces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Flowchart: Alternate Process 59"/>
          <p:cNvSpPr/>
          <p:nvPr/>
        </p:nvSpPr>
        <p:spPr>
          <a:xfrm>
            <a:off x="226758" y="100499"/>
            <a:ext cx="3810910" cy="229252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Flowchart: Alternate Process 58"/>
          <p:cNvSpPr/>
          <p:nvPr/>
        </p:nvSpPr>
        <p:spPr>
          <a:xfrm>
            <a:off x="122945" y="4984099"/>
            <a:ext cx="4172213" cy="1761241"/>
          </a:xfrm>
          <a:prstGeom prst="flowChartAlternateProcess">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Horizontal Scroll 41"/>
          <p:cNvSpPr/>
          <p:nvPr/>
        </p:nvSpPr>
        <p:spPr>
          <a:xfrm>
            <a:off x="4283167" y="2420588"/>
            <a:ext cx="4220898" cy="2581074"/>
          </a:xfrm>
          <a:prstGeom prst="horizontalScroll">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lowchart: Alternate Process 16"/>
          <p:cNvSpPr/>
          <p:nvPr/>
        </p:nvSpPr>
        <p:spPr>
          <a:xfrm>
            <a:off x="195182" y="2479062"/>
            <a:ext cx="3939528" cy="2470073"/>
          </a:xfrm>
          <a:prstGeom prst="flowChartAlternateProcess">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321744" y="492999"/>
            <a:ext cx="1918072" cy="1223412"/>
          </a:xfrm>
          <a:prstGeom prst="rect">
            <a:avLst/>
          </a:prstGeom>
          <a:noFill/>
        </p:spPr>
        <p:txBody>
          <a:bodyPr wrap="square" lIns="91440" tIns="45720" rIns="91440" bIns="45720" rtlCol="0" anchor="t">
            <a:spAutoFit/>
          </a:bodyPr>
          <a:lstStyle/>
          <a:p>
            <a:pPr algn="ctr"/>
            <a:r>
              <a:rPr lang="en-GB" sz="1050"/>
              <a:t>Each term starts with a new theme or topic, full of engaging, fun and inspiring activities to engage the pupils in their learning. Pupils contribute their own ideas that they would like to learn more about.</a:t>
            </a:r>
          </a:p>
        </p:txBody>
      </p:sp>
      <p:sp>
        <p:nvSpPr>
          <p:cNvPr id="18" name="TextBox 17"/>
          <p:cNvSpPr txBox="1"/>
          <p:nvPr/>
        </p:nvSpPr>
        <p:spPr>
          <a:xfrm>
            <a:off x="2134210" y="574641"/>
            <a:ext cx="2003485" cy="1169551"/>
          </a:xfrm>
          <a:prstGeom prst="rect">
            <a:avLst/>
          </a:prstGeom>
          <a:noFill/>
        </p:spPr>
        <p:txBody>
          <a:bodyPr wrap="square" lIns="91440" tIns="45720" rIns="91440" bIns="45720" rtlCol="0" anchor="t">
            <a:spAutoFit/>
          </a:bodyPr>
          <a:lstStyle/>
          <a:p>
            <a:pPr algn="ctr"/>
            <a:r>
              <a:rPr lang="en-GB" sz="1000" dirty="0"/>
              <a:t>Missions in the upper phase and challenges in the lower phase are independent learning opportunities for pupils to reinforce their skills and knowledge both indoors and outdoors.</a:t>
            </a:r>
          </a:p>
        </p:txBody>
      </p:sp>
      <p:sp>
        <p:nvSpPr>
          <p:cNvPr id="19" name="TextBox 18"/>
          <p:cNvSpPr txBox="1"/>
          <p:nvPr/>
        </p:nvSpPr>
        <p:spPr>
          <a:xfrm>
            <a:off x="439656" y="1766892"/>
            <a:ext cx="1696720" cy="553998"/>
          </a:xfrm>
          <a:prstGeom prst="rect">
            <a:avLst/>
          </a:prstGeom>
          <a:noFill/>
        </p:spPr>
        <p:txBody>
          <a:bodyPr wrap="square" lIns="91440" tIns="45720" rIns="91440" bIns="45720" rtlCol="0" anchor="t">
            <a:spAutoFit/>
          </a:bodyPr>
          <a:lstStyle/>
          <a:p>
            <a:pPr algn="ctr"/>
            <a:r>
              <a:rPr lang="en-GB" sz="1000"/>
              <a:t>We use focus groups for teacher led direct teaching across the school.</a:t>
            </a:r>
          </a:p>
        </p:txBody>
      </p:sp>
      <p:sp>
        <p:nvSpPr>
          <p:cNvPr id="20" name="TextBox 19"/>
          <p:cNvSpPr txBox="1"/>
          <p:nvPr/>
        </p:nvSpPr>
        <p:spPr>
          <a:xfrm>
            <a:off x="2269585" y="1760756"/>
            <a:ext cx="1523338" cy="553998"/>
          </a:xfrm>
          <a:prstGeom prst="rect">
            <a:avLst/>
          </a:prstGeom>
          <a:noFill/>
        </p:spPr>
        <p:txBody>
          <a:bodyPr wrap="square" rtlCol="0">
            <a:spAutoFit/>
          </a:bodyPr>
          <a:lstStyle/>
          <a:p>
            <a:pPr algn="ctr"/>
            <a:r>
              <a:rPr lang="en-GB" sz="1000"/>
              <a:t>The Big Question or idea is what we aim to achieve by the end of the topic.</a:t>
            </a:r>
          </a:p>
        </p:txBody>
      </p:sp>
      <p:sp>
        <p:nvSpPr>
          <p:cNvPr id="21" name="TextBox 20"/>
          <p:cNvSpPr txBox="1"/>
          <p:nvPr/>
        </p:nvSpPr>
        <p:spPr>
          <a:xfrm flipH="1">
            <a:off x="796428" y="129174"/>
            <a:ext cx="2521846" cy="461665"/>
          </a:xfrm>
          <a:prstGeom prst="rect">
            <a:avLst/>
          </a:prstGeom>
          <a:noFill/>
        </p:spPr>
        <p:txBody>
          <a:bodyPr wrap="square" lIns="91440" tIns="45720" rIns="91440" bIns="45720" rtlCol="0" anchor="t">
            <a:spAutoFit/>
          </a:bodyPr>
          <a:lstStyle/>
          <a:p>
            <a:pPr algn="ctr"/>
            <a:r>
              <a:rPr lang="en-GB" sz="2400" b="1"/>
              <a:t>Our Curriculum</a:t>
            </a:r>
            <a:endParaRPr lang="en-GB" sz="2400" b="1">
              <a:cs typeface="Calibri"/>
            </a:endParaRPr>
          </a:p>
        </p:txBody>
      </p:sp>
      <p:sp>
        <p:nvSpPr>
          <p:cNvPr id="22" name="TextBox 21"/>
          <p:cNvSpPr txBox="1"/>
          <p:nvPr/>
        </p:nvSpPr>
        <p:spPr>
          <a:xfrm>
            <a:off x="824923" y="2440209"/>
            <a:ext cx="2599558" cy="461665"/>
          </a:xfrm>
          <a:prstGeom prst="rect">
            <a:avLst/>
          </a:prstGeom>
          <a:noFill/>
        </p:spPr>
        <p:txBody>
          <a:bodyPr wrap="none" lIns="91440" tIns="45720" rIns="91440" bIns="45720" rtlCol="0" anchor="t">
            <a:spAutoFit/>
          </a:bodyPr>
          <a:lstStyle/>
          <a:p>
            <a:r>
              <a:rPr lang="en-GB" sz="2400" b="1"/>
              <a:t>Knowledge &amp; Skills</a:t>
            </a:r>
            <a:endParaRPr lang="en-GB" sz="2400" b="1">
              <a:cs typeface="Calibri"/>
            </a:endParaRPr>
          </a:p>
        </p:txBody>
      </p:sp>
      <p:sp>
        <p:nvSpPr>
          <p:cNvPr id="23" name="TextBox 22"/>
          <p:cNvSpPr txBox="1"/>
          <p:nvPr/>
        </p:nvSpPr>
        <p:spPr>
          <a:xfrm>
            <a:off x="134018" y="2763241"/>
            <a:ext cx="1913435" cy="784830"/>
          </a:xfrm>
          <a:prstGeom prst="rect">
            <a:avLst/>
          </a:prstGeom>
          <a:noFill/>
        </p:spPr>
        <p:txBody>
          <a:bodyPr wrap="square" lIns="91440" tIns="45720" rIns="91440" bIns="45720" rtlCol="0" anchor="t">
            <a:spAutoFit/>
          </a:bodyPr>
          <a:lstStyle/>
          <a:p>
            <a:pPr algn="ctr"/>
            <a:r>
              <a:rPr lang="en-GB" sz="900"/>
              <a:t>What Matters Statements outline the essential understanding in the six different Areas of Learning which are underpinned by the Principles of Progression.</a:t>
            </a:r>
          </a:p>
        </p:txBody>
      </p:sp>
      <p:sp>
        <p:nvSpPr>
          <p:cNvPr id="24" name="TextBox 23"/>
          <p:cNvSpPr txBox="1"/>
          <p:nvPr/>
        </p:nvSpPr>
        <p:spPr>
          <a:xfrm>
            <a:off x="1930306" y="2833968"/>
            <a:ext cx="2101651" cy="1338828"/>
          </a:xfrm>
          <a:prstGeom prst="rect">
            <a:avLst/>
          </a:prstGeom>
          <a:noFill/>
        </p:spPr>
        <p:txBody>
          <a:bodyPr wrap="square" lIns="91440" tIns="45720" rIns="91440" bIns="45720" rtlCol="0" anchor="t">
            <a:spAutoFit/>
          </a:bodyPr>
          <a:lstStyle/>
          <a:p>
            <a:pPr algn="ctr"/>
            <a:r>
              <a:rPr lang="en-GB" sz="900" dirty="0"/>
              <a:t>Our curriculum covers 6 Areas of Learning Experiences:</a:t>
            </a:r>
            <a:endParaRPr lang="en-US" sz="1600" dirty="0">
              <a:cs typeface="Calibri" panose="020F0502020204030204"/>
            </a:endParaRPr>
          </a:p>
          <a:p>
            <a:pPr marL="171450" indent="-171450">
              <a:buFont typeface="Arial" panose="020B0604020202020204" pitchFamily="34" charset="0"/>
              <a:buChar char="•"/>
            </a:pPr>
            <a:r>
              <a:rPr lang="en-GB" sz="900" dirty="0"/>
              <a:t>Language, literacy &amp; communication</a:t>
            </a:r>
            <a:endParaRPr lang="en-GB" sz="900" dirty="0">
              <a:cs typeface="Calibri" panose="020F0502020204030204"/>
            </a:endParaRPr>
          </a:p>
          <a:p>
            <a:pPr marL="171450" indent="-171450">
              <a:buFont typeface="Arial" panose="020B0604020202020204" pitchFamily="34" charset="0"/>
              <a:buChar char="•"/>
            </a:pPr>
            <a:r>
              <a:rPr lang="en-GB" sz="900" dirty="0"/>
              <a:t>Expressive Arts</a:t>
            </a:r>
            <a:endParaRPr lang="en-GB" sz="900" dirty="0">
              <a:cs typeface="Calibri" panose="020F0502020204030204"/>
            </a:endParaRPr>
          </a:p>
          <a:p>
            <a:pPr marL="171450" indent="-171450">
              <a:buFont typeface="Arial" panose="020B0604020202020204" pitchFamily="34" charset="0"/>
              <a:buChar char="•"/>
            </a:pPr>
            <a:r>
              <a:rPr lang="en-GB" sz="900" dirty="0"/>
              <a:t>Health &amp; Well-being.</a:t>
            </a:r>
            <a:endParaRPr lang="en-GB" sz="900" dirty="0">
              <a:cs typeface="Calibri" panose="020F0502020204030204"/>
            </a:endParaRPr>
          </a:p>
          <a:p>
            <a:pPr marL="171450" indent="-171450">
              <a:buFont typeface="Arial" panose="020B0604020202020204" pitchFamily="34" charset="0"/>
              <a:buChar char="•"/>
            </a:pPr>
            <a:r>
              <a:rPr lang="en-GB" sz="900" dirty="0"/>
              <a:t>Humanities</a:t>
            </a:r>
            <a:endParaRPr lang="en-GB" sz="900" dirty="0">
              <a:cs typeface="Calibri" panose="020F0502020204030204"/>
            </a:endParaRPr>
          </a:p>
          <a:p>
            <a:pPr marL="171450" indent="-171450">
              <a:buFont typeface="Arial" panose="020B0604020202020204" pitchFamily="34" charset="0"/>
              <a:buChar char="•"/>
            </a:pPr>
            <a:r>
              <a:rPr lang="en-GB" sz="900" dirty="0"/>
              <a:t>Science &amp; Technology.</a:t>
            </a:r>
            <a:endParaRPr lang="en-GB" sz="900" dirty="0">
              <a:cs typeface="Calibri" panose="020F0502020204030204"/>
            </a:endParaRPr>
          </a:p>
          <a:p>
            <a:pPr marL="171450" indent="-171450">
              <a:buFont typeface="Arial" panose="020B0604020202020204" pitchFamily="34" charset="0"/>
              <a:buChar char="•"/>
            </a:pPr>
            <a:r>
              <a:rPr lang="en-GB" sz="900" dirty="0"/>
              <a:t>Mathematics &amp; Numeracy.</a:t>
            </a:r>
            <a:endParaRPr lang="en-GB" sz="900" dirty="0">
              <a:cs typeface="Calibri" panose="020F0502020204030204"/>
            </a:endParaRPr>
          </a:p>
          <a:p>
            <a:pPr marL="171450" indent="-171450">
              <a:buFont typeface="Arial" panose="020B0604020202020204" pitchFamily="34" charset="0"/>
              <a:buChar char="•"/>
            </a:pPr>
            <a:endParaRPr lang="en-GB" sz="900"/>
          </a:p>
        </p:txBody>
      </p:sp>
      <p:sp>
        <p:nvSpPr>
          <p:cNvPr id="25" name="TextBox 24"/>
          <p:cNvSpPr txBox="1"/>
          <p:nvPr/>
        </p:nvSpPr>
        <p:spPr>
          <a:xfrm>
            <a:off x="192463" y="3610480"/>
            <a:ext cx="1883574" cy="646331"/>
          </a:xfrm>
          <a:prstGeom prst="rect">
            <a:avLst/>
          </a:prstGeom>
          <a:noFill/>
        </p:spPr>
        <p:txBody>
          <a:bodyPr wrap="square" lIns="91440" tIns="45720" rIns="91440" bIns="45720" rtlCol="0" anchor="t">
            <a:spAutoFit/>
          </a:bodyPr>
          <a:lstStyle/>
          <a:p>
            <a:pPr algn="ctr"/>
            <a:r>
              <a:rPr lang="en-GB" sz="900" dirty="0"/>
              <a:t>Knowledge, skills and experiences are broken down into progression steps which outline the descriptions of learning. </a:t>
            </a:r>
            <a:endParaRPr lang="en-US" sz="1600" dirty="0"/>
          </a:p>
        </p:txBody>
      </p:sp>
      <p:sp>
        <p:nvSpPr>
          <p:cNvPr id="26" name="TextBox 25"/>
          <p:cNvSpPr txBox="1"/>
          <p:nvPr/>
        </p:nvSpPr>
        <p:spPr>
          <a:xfrm>
            <a:off x="181773" y="4236604"/>
            <a:ext cx="1883201" cy="507831"/>
          </a:xfrm>
          <a:prstGeom prst="rect">
            <a:avLst/>
          </a:prstGeom>
          <a:noFill/>
        </p:spPr>
        <p:txBody>
          <a:bodyPr wrap="square" lIns="91440" tIns="45720" rIns="91440" bIns="45720" rtlCol="0" anchor="t">
            <a:spAutoFit/>
          </a:bodyPr>
          <a:lstStyle/>
          <a:p>
            <a:pPr algn="ctr"/>
            <a:r>
              <a:rPr lang="en-GB" sz="900"/>
              <a:t>Literacy &amp; Numeracy and DCF are taught and applied as cross curricular skills. </a:t>
            </a:r>
            <a:endParaRPr lang="en-GB" sz="900">
              <a:cs typeface="Calibri"/>
            </a:endParaRPr>
          </a:p>
        </p:txBody>
      </p:sp>
      <p:sp>
        <p:nvSpPr>
          <p:cNvPr id="27" name="TextBox 26"/>
          <p:cNvSpPr txBox="1"/>
          <p:nvPr/>
        </p:nvSpPr>
        <p:spPr>
          <a:xfrm>
            <a:off x="1869109" y="4040626"/>
            <a:ext cx="2122357" cy="369332"/>
          </a:xfrm>
          <a:prstGeom prst="rect">
            <a:avLst/>
          </a:prstGeom>
          <a:noFill/>
        </p:spPr>
        <p:txBody>
          <a:bodyPr wrap="square" lIns="91440" tIns="45720" rIns="91440" bIns="45720" rtlCol="0" anchor="t">
            <a:spAutoFit/>
          </a:bodyPr>
          <a:lstStyle/>
          <a:p>
            <a:pPr algn="ctr"/>
            <a:r>
              <a:rPr lang="en-GB" sz="900" dirty="0"/>
              <a:t>We teach a range of integral skills and cross cutting themes.</a:t>
            </a:r>
            <a:endParaRPr lang="en-GB" sz="900" dirty="0">
              <a:cs typeface="Calibri"/>
            </a:endParaRPr>
          </a:p>
        </p:txBody>
      </p:sp>
      <p:sp>
        <p:nvSpPr>
          <p:cNvPr id="28" name="TextBox 27"/>
          <p:cNvSpPr txBox="1"/>
          <p:nvPr/>
        </p:nvSpPr>
        <p:spPr>
          <a:xfrm>
            <a:off x="5657582" y="94639"/>
            <a:ext cx="1429948" cy="461665"/>
          </a:xfrm>
          <a:prstGeom prst="rect">
            <a:avLst/>
          </a:prstGeom>
          <a:noFill/>
        </p:spPr>
        <p:txBody>
          <a:bodyPr wrap="square" lIns="91440" tIns="45720" rIns="91440" bIns="45720" rtlCol="0" anchor="t">
            <a:spAutoFit/>
          </a:bodyPr>
          <a:lstStyle/>
          <a:p>
            <a:r>
              <a:rPr lang="en-GB" sz="2400" b="1"/>
              <a:t>Pedagogy</a:t>
            </a:r>
            <a:endParaRPr lang="en-GB" sz="1600" b="1"/>
          </a:p>
        </p:txBody>
      </p:sp>
      <p:sp>
        <p:nvSpPr>
          <p:cNvPr id="29" name="TextBox 28"/>
          <p:cNvSpPr txBox="1"/>
          <p:nvPr/>
        </p:nvSpPr>
        <p:spPr>
          <a:xfrm>
            <a:off x="4251440" y="1089098"/>
            <a:ext cx="1293813" cy="707886"/>
          </a:xfrm>
          <a:prstGeom prst="rect">
            <a:avLst/>
          </a:prstGeom>
          <a:noFill/>
        </p:spPr>
        <p:txBody>
          <a:bodyPr wrap="square" lIns="91440" tIns="45720" rIns="91440" bIns="45720" rtlCol="0" anchor="t">
            <a:spAutoFit/>
          </a:bodyPr>
          <a:lstStyle/>
          <a:p>
            <a:pPr algn="ctr"/>
            <a:r>
              <a:rPr lang="en-GB" sz="1000"/>
              <a:t>Our learning stems from </a:t>
            </a:r>
            <a:endParaRPr lang="en-US"/>
          </a:p>
          <a:p>
            <a:pPr algn="ctr"/>
            <a:r>
              <a:rPr lang="en-GB" sz="1000"/>
              <a:t>the 12 pedagogical Principles.</a:t>
            </a:r>
            <a:endParaRPr lang="en-GB"/>
          </a:p>
        </p:txBody>
      </p:sp>
      <p:sp>
        <p:nvSpPr>
          <p:cNvPr id="30" name="TextBox 29"/>
          <p:cNvSpPr txBox="1"/>
          <p:nvPr/>
        </p:nvSpPr>
        <p:spPr>
          <a:xfrm>
            <a:off x="4184744" y="363775"/>
            <a:ext cx="2064589" cy="707886"/>
          </a:xfrm>
          <a:prstGeom prst="rect">
            <a:avLst/>
          </a:prstGeom>
          <a:noFill/>
        </p:spPr>
        <p:txBody>
          <a:bodyPr wrap="square" lIns="91440" tIns="45720" rIns="91440" bIns="45720" rtlCol="0" anchor="t">
            <a:spAutoFit/>
          </a:bodyPr>
          <a:lstStyle/>
          <a:p>
            <a:pPr algn="ctr"/>
            <a:r>
              <a:rPr lang="en-GB" sz="1000"/>
              <a:t>The 4 purposes are at the heart of our curriculum. The pupils refer to the Enterprise Troopers characters to support them to reflect on this.</a:t>
            </a:r>
          </a:p>
        </p:txBody>
      </p:sp>
      <p:sp>
        <p:nvSpPr>
          <p:cNvPr id="31" name="TextBox 30"/>
          <p:cNvSpPr txBox="1"/>
          <p:nvPr/>
        </p:nvSpPr>
        <p:spPr>
          <a:xfrm>
            <a:off x="7078147" y="977096"/>
            <a:ext cx="1339205" cy="707886"/>
          </a:xfrm>
          <a:prstGeom prst="rect">
            <a:avLst/>
          </a:prstGeom>
          <a:noFill/>
        </p:spPr>
        <p:txBody>
          <a:bodyPr wrap="square" rtlCol="0">
            <a:spAutoFit/>
          </a:bodyPr>
          <a:lstStyle/>
          <a:p>
            <a:pPr algn="ctr"/>
            <a:r>
              <a:rPr lang="en-GB" sz="1000"/>
              <a:t>Staff conduct their own action research to improve our practice and results.</a:t>
            </a:r>
          </a:p>
        </p:txBody>
      </p:sp>
      <p:sp>
        <p:nvSpPr>
          <p:cNvPr id="32" name="TextBox 31"/>
          <p:cNvSpPr txBox="1"/>
          <p:nvPr/>
        </p:nvSpPr>
        <p:spPr>
          <a:xfrm>
            <a:off x="4187266" y="1878608"/>
            <a:ext cx="1820478" cy="707886"/>
          </a:xfrm>
          <a:prstGeom prst="rect">
            <a:avLst/>
          </a:prstGeom>
          <a:noFill/>
        </p:spPr>
        <p:txBody>
          <a:bodyPr wrap="square" lIns="91440" tIns="45720" rIns="91440" bIns="45720" rtlCol="0" anchor="t">
            <a:spAutoFit/>
          </a:bodyPr>
          <a:lstStyle/>
          <a:p>
            <a:pPr algn="ctr"/>
            <a:r>
              <a:rPr lang="en-GB" sz="1000"/>
              <a:t>We share good practice with other schools and organisations in the cluster/LA /Nationally and Internationally.</a:t>
            </a:r>
          </a:p>
        </p:txBody>
      </p:sp>
      <p:sp>
        <p:nvSpPr>
          <p:cNvPr id="33" name="TextBox 32"/>
          <p:cNvSpPr txBox="1"/>
          <p:nvPr/>
        </p:nvSpPr>
        <p:spPr>
          <a:xfrm>
            <a:off x="6144120" y="460241"/>
            <a:ext cx="2174334" cy="553998"/>
          </a:xfrm>
          <a:prstGeom prst="rect">
            <a:avLst/>
          </a:prstGeom>
          <a:noFill/>
        </p:spPr>
        <p:txBody>
          <a:bodyPr wrap="square" rtlCol="0">
            <a:spAutoFit/>
          </a:bodyPr>
          <a:lstStyle/>
          <a:p>
            <a:pPr algn="ctr"/>
            <a:r>
              <a:rPr lang="en-GB" sz="1000"/>
              <a:t>All classes are encouraged to be digitally responsible communicators, prepared for life in the digital world.</a:t>
            </a:r>
          </a:p>
        </p:txBody>
      </p:sp>
      <p:sp>
        <p:nvSpPr>
          <p:cNvPr id="34" name="TextBox 33"/>
          <p:cNvSpPr txBox="1"/>
          <p:nvPr/>
        </p:nvSpPr>
        <p:spPr>
          <a:xfrm>
            <a:off x="5844837" y="1867803"/>
            <a:ext cx="1362125" cy="707886"/>
          </a:xfrm>
          <a:prstGeom prst="rect">
            <a:avLst/>
          </a:prstGeom>
          <a:noFill/>
        </p:spPr>
        <p:txBody>
          <a:bodyPr wrap="square" rtlCol="0">
            <a:spAutoFit/>
          </a:bodyPr>
          <a:lstStyle/>
          <a:p>
            <a:pPr algn="ctr"/>
            <a:r>
              <a:rPr lang="en-GB" sz="1000" err="1"/>
              <a:t>Dewi</a:t>
            </a:r>
            <a:r>
              <a:rPr lang="en-GB" sz="1000"/>
              <a:t> Dragon encourages the use of Welsh Language and cultural identity.</a:t>
            </a:r>
          </a:p>
        </p:txBody>
      </p:sp>
      <p:sp>
        <p:nvSpPr>
          <p:cNvPr id="35" name="TextBox 34"/>
          <p:cNvSpPr txBox="1"/>
          <p:nvPr/>
        </p:nvSpPr>
        <p:spPr>
          <a:xfrm>
            <a:off x="1136346" y="4883642"/>
            <a:ext cx="1590628" cy="461665"/>
          </a:xfrm>
          <a:prstGeom prst="rect">
            <a:avLst/>
          </a:prstGeom>
          <a:noFill/>
        </p:spPr>
        <p:txBody>
          <a:bodyPr wrap="none" lIns="91440" tIns="45720" rIns="91440" bIns="45720" rtlCol="0" anchor="t">
            <a:spAutoFit/>
          </a:bodyPr>
          <a:lstStyle/>
          <a:p>
            <a:pPr algn="ctr"/>
            <a:r>
              <a:rPr lang="en-GB" sz="2400" b="1"/>
              <a:t>Pupil Voice</a:t>
            </a:r>
            <a:endParaRPr lang="en-GB" sz="2400" b="1">
              <a:cs typeface="Calibri"/>
            </a:endParaRPr>
          </a:p>
        </p:txBody>
      </p:sp>
      <p:sp>
        <p:nvSpPr>
          <p:cNvPr id="36" name="TextBox 35"/>
          <p:cNvSpPr txBox="1"/>
          <p:nvPr/>
        </p:nvSpPr>
        <p:spPr>
          <a:xfrm>
            <a:off x="1233122" y="5256101"/>
            <a:ext cx="1604906" cy="923330"/>
          </a:xfrm>
          <a:prstGeom prst="rect">
            <a:avLst/>
          </a:prstGeom>
          <a:noFill/>
        </p:spPr>
        <p:txBody>
          <a:bodyPr wrap="square" lIns="91440" tIns="45720" rIns="91440" bIns="45720" rtlCol="0" anchor="t">
            <a:spAutoFit/>
          </a:bodyPr>
          <a:lstStyle/>
          <a:p>
            <a:pPr algn="ctr"/>
            <a:r>
              <a:rPr lang="en-GB" sz="900"/>
              <a:t>Roger is our Rights </a:t>
            </a:r>
            <a:endParaRPr lang="en-US" sz="900">
              <a:cs typeface="Calibri" panose="020F0502020204030204"/>
            </a:endParaRPr>
          </a:p>
          <a:p>
            <a:pPr algn="ctr"/>
            <a:r>
              <a:rPr lang="en-GB" sz="900"/>
              <a:t>Respecting School mascot. All pupils create a class charter and  follow our school rules – 'Kind hands, kind feet and kind words.'</a:t>
            </a:r>
            <a:endParaRPr lang="en-GB" sz="900">
              <a:cs typeface="Calibri" panose="020F0502020204030204"/>
            </a:endParaRPr>
          </a:p>
        </p:txBody>
      </p:sp>
      <p:sp>
        <p:nvSpPr>
          <p:cNvPr id="37" name="TextBox 36"/>
          <p:cNvSpPr txBox="1"/>
          <p:nvPr/>
        </p:nvSpPr>
        <p:spPr>
          <a:xfrm>
            <a:off x="2613909" y="5108623"/>
            <a:ext cx="1569192" cy="784830"/>
          </a:xfrm>
          <a:prstGeom prst="rect">
            <a:avLst/>
          </a:prstGeom>
          <a:noFill/>
        </p:spPr>
        <p:txBody>
          <a:bodyPr wrap="square" lIns="91440" tIns="45720" rIns="91440" bIns="45720" rtlCol="0" anchor="t">
            <a:spAutoFit/>
          </a:bodyPr>
          <a:lstStyle/>
          <a:p>
            <a:pPr algn="ctr"/>
            <a:r>
              <a:rPr lang="en-GB" sz="900"/>
              <a:t>We are a Rights respecting school. </a:t>
            </a:r>
            <a:r>
              <a:rPr lang="en-GB" sz="800"/>
              <a:t>The</a:t>
            </a:r>
            <a:r>
              <a:rPr lang="en-GB" sz="900"/>
              <a:t> School Council and other pupil voice group members are elected and voted for by pupils.</a:t>
            </a:r>
          </a:p>
        </p:txBody>
      </p:sp>
      <p:sp>
        <p:nvSpPr>
          <p:cNvPr id="38" name="TextBox 37"/>
          <p:cNvSpPr txBox="1"/>
          <p:nvPr/>
        </p:nvSpPr>
        <p:spPr>
          <a:xfrm>
            <a:off x="49372" y="5968469"/>
            <a:ext cx="1469222" cy="784830"/>
          </a:xfrm>
          <a:prstGeom prst="rect">
            <a:avLst/>
          </a:prstGeom>
          <a:noFill/>
        </p:spPr>
        <p:txBody>
          <a:bodyPr wrap="square" rtlCol="0">
            <a:spAutoFit/>
          </a:bodyPr>
          <a:lstStyle/>
          <a:p>
            <a:pPr algn="ctr"/>
            <a:r>
              <a:rPr lang="en-GB" sz="900"/>
              <a:t>Pupil groups develop action plans which help to improve the school and enhance learning experiences for all.</a:t>
            </a:r>
          </a:p>
        </p:txBody>
      </p:sp>
      <p:sp>
        <p:nvSpPr>
          <p:cNvPr id="39" name="TextBox 38"/>
          <p:cNvSpPr txBox="1"/>
          <p:nvPr/>
        </p:nvSpPr>
        <p:spPr>
          <a:xfrm>
            <a:off x="1420971" y="6183772"/>
            <a:ext cx="1427065" cy="507831"/>
          </a:xfrm>
          <a:prstGeom prst="rect">
            <a:avLst/>
          </a:prstGeom>
          <a:noFill/>
        </p:spPr>
        <p:txBody>
          <a:bodyPr wrap="square" lIns="91440" tIns="45720" rIns="91440" bIns="45720" rtlCol="0" anchor="t">
            <a:spAutoFit/>
          </a:bodyPr>
          <a:lstStyle/>
          <a:p>
            <a:pPr algn="ctr"/>
            <a:r>
              <a:rPr lang="en-GB" sz="900"/>
              <a:t>Learners work collaboratively  to support each other in class.</a:t>
            </a:r>
          </a:p>
        </p:txBody>
      </p:sp>
      <p:sp>
        <p:nvSpPr>
          <p:cNvPr id="40" name="TextBox 39"/>
          <p:cNvSpPr txBox="1"/>
          <p:nvPr/>
        </p:nvSpPr>
        <p:spPr>
          <a:xfrm>
            <a:off x="123445" y="5135958"/>
            <a:ext cx="1158839" cy="784830"/>
          </a:xfrm>
          <a:prstGeom prst="rect">
            <a:avLst/>
          </a:prstGeom>
          <a:noFill/>
        </p:spPr>
        <p:txBody>
          <a:bodyPr wrap="square" lIns="91440" tIns="45720" rIns="91440" bIns="45720" rtlCol="0" anchor="t">
            <a:spAutoFit/>
          </a:bodyPr>
          <a:lstStyle/>
          <a:p>
            <a:pPr algn="ctr"/>
            <a:r>
              <a:rPr lang="en-GB" sz="900"/>
              <a:t>Pupils  develop ideas and lead their learning through Epic Planning and self-evaluations.</a:t>
            </a:r>
          </a:p>
        </p:txBody>
      </p:sp>
      <p:sp>
        <p:nvSpPr>
          <p:cNvPr id="41" name="TextBox 40"/>
          <p:cNvSpPr txBox="1"/>
          <p:nvPr/>
        </p:nvSpPr>
        <p:spPr>
          <a:xfrm>
            <a:off x="9594868" y="27989"/>
            <a:ext cx="1709122" cy="461665"/>
          </a:xfrm>
          <a:prstGeom prst="rect">
            <a:avLst/>
          </a:prstGeom>
          <a:noFill/>
        </p:spPr>
        <p:txBody>
          <a:bodyPr wrap="none" lIns="91440" tIns="45720" rIns="91440" bIns="45720" rtlCol="0" anchor="t">
            <a:spAutoFit/>
          </a:bodyPr>
          <a:lstStyle/>
          <a:p>
            <a:r>
              <a:rPr lang="en-GB" sz="2400" b="1"/>
              <a:t>Experiences</a:t>
            </a:r>
          </a:p>
        </p:txBody>
      </p:sp>
      <p:sp>
        <p:nvSpPr>
          <p:cNvPr id="43" name="TextBox 42"/>
          <p:cNvSpPr txBox="1"/>
          <p:nvPr/>
        </p:nvSpPr>
        <p:spPr>
          <a:xfrm>
            <a:off x="8605578" y="456041"/>
            <a:ext cx="1401984" cy="1015663"/>
          </a:xfrm>
          <a:prstGeom prst="rect">
            <a:avLst/>
          </a:prstGeom>
          <a:noFill/>
        </p:spPr>
        <p:txBody>
          <a:bodyPr wrap="square" lIns="91440" tIns="45720" rIns="91440" bIns="45720" rtlCol="0" anchor="t">
            <a:spAutoFit/>
          </a:bodyPr>
          <a:lstStyle/>
          <a:p>
            <a:pPr algn="ctr"/>
            <a:r>
              <a:rPr lang="en-GB" sz="1000"/>
              <a:t>We provide a range of enterprise activities, career and work-related experiences for authentic real-life contexts.</a:t>
            </a:r>
          </a:p>
        </p:txBody>
      </p:sp>
      <p:sp>
        <p:nvSpPr>
          <p:cNvPr id="44" name="TextBox 43"/>
          <p:cNvSpPr txBox="1"/>
          <p:nvPr/>
        </p:nvSpPr>
        <p:spPr>
          <a:xfrm>
            <a:off x="9947580" y="459513"/>
            <a:ext cx="2033559" cy="861774"/>
          </a:xfrm>
          <a:prstGeom prst="rect">
            <a:avLst/>
          </a:prstGeom>
          <a:noFill/>
        </p:spPr>
        <p:txBody>
          <a:bodyPr wrap="square" lIns="91440" tIns="45720" rIns="91440" bIns="45720" rtlCol="0" anchor="t">
            <a:spAutoFit/>
          </a:bodyPr>
          <a:lstStyle/>
          <a:p>
            <a:pPr algn="ctr"/>
            <a:r>
              <a:rPr lang="en-GB" sz="1000" dirty="0"/>
              <a:t>We learn about </a:t>
            </a:r>
            <a:r>
              <a:rPr lang="en-GB" sz="1000" dirty="0" err="1"/>
              <a:t>Cynefin</a:t>
            </a:r>
            <a:r>
              <a:rPr lang="en-GB" sz="1000" dirty="0"/>
              <a:t> and our locality through the Morriston and Me topic, focussing on what makes us special. We then make links nationally and internationally.</a:t>
            </a:r>
            <a:endParaRPr lang="en-US" dirty="0"/>
          </a:p>
        </p:txBody>
      </p:sp>
      <p:sp>
        <p:nvSpPr>
          <p:cNvPr id="45" name="TextBox 44"/>
          <p:cNvSpPr txBox="1"/>
          <p:nvPr/>
        </p:nvSpPr>
        <p:spPr>
          <a:xfrm>
            <a:off x="8716564" y="1474813"/>
            <a:ext cx="1486567" cy="707886"/>
          </a:xfrm>
          <a:prstGeom prst="rect">
            <a:avLst/>
          </a:prstGeom>
          <a:noFill/>
        </p:spPr>
        <p:txBody>
          <a:bodyPr wrap="square" lIns="91440" tIns="45720" rIns="91440" bIns="45720" rtlCol="0" anchor="t">
            <a:spAutoFit/>
          </a:bodyPr>
          <a:lstStyle/>
          <a:p>
            <a:pPr algn="ctr"/>
            <a:r>
              <a:rPr lang="en-GB" sz="1000"/>
              <a:t>Pupils have lots of opportunity to learn in the outdoors in our school grounds</a:t>
            </a:r>
          </a:p>
        </p:txBody>
      </p:sp>
      <p:sp>
        <p:nvSpPr>
          <p:cNvPr id="46" name="TextBox 45"/>
          <p:cNvSpPr txBox="1"/>
          <p:nvPr/>
        </p:nvSpPr>
        <p:spPr>
          <a:xfrm>
            <a:off x="8711986" y="2150116"/>
            <a:ext cx="1559067" cy="707886"/>
          </a:xfrm>
          <a:prstGeom prst="rect">
            <a:avLst/>
          </a:prstGeom>
          <a:noFill/>
        </p:spPr>
        <p:txBody>
          <a:bodyPr wrap="square" lIns="91440" tIns="45720" rIns="91440" bIns="45720" rtlCol="0" anchor="t">
            <a:spAutoFit/>
          </a:bodyPr>
          <a:lstStyle/>
          <a:p>
            <a:pPr algn="ctr"/>
            <a:r>
              <a:rPr lang="en-GB" sz="1000"/>
              <a:t>We invite professionals into school to share their real-life experiences and knowledge.</a:t>
            </a:r>
          </a:p>
        </p:txBody>
      </p:sp>
      <p:sp>
        <p:nvSpPr>
          <p:cNvPr id="47" name="TextBox 46"/>
          <p:cNvSpPr txBox="1"/>
          <p:nvPr/>
        </p:nvSpPr>
        <p:spPr>
          <a:xfrm>
            <a:off x="10137403" y="1358825"/>
            <a:ext cx="1933559" cy="861774"/>
          </a:xfrm>
          <a:prstGeom prst="rect">
            <a:avLst/>
          </a:prstGeom>
          <a:noFill/>
        </p:spPr>
        <p:txBody>
          <a:bodyPr wrap="square" lIns="91440" tIns="45720" rIns="91440" bIns="45720" rtlCol="0" anchor="t">
            <a:spAutoFit/>
          </a:bodyPr>
          <a:lstStyle/>
          <a:p>
            <a:pPr algn="ctr"/>
            <a:r>
              <a:rPr lang="en-GB" sz="1000"/>
              <a:t>There are many visits  during the school year to engage pupils and enhance learning, both locally, further afield in Wales and internationally.</a:t>
            </a:r>
          </a:p>
        </p:txBody>
      </p:sp>
      <p:sp>
        <p:nvSpPr>
          <p:cNvPr id="48" name="TextBox 47"/>
          <p:cNvSpPr txBox="1"/>
          <p:nvPr/>
        </p:nvSpPr>
        <p:spPr>
          <a:xfrm>
            <a:off x="8989560" y="2901310"/>
            <a:ext cx="2780721" cy="553998"/>
          </a:xfrm>
          <a:prstGeom prst="rect">
            <a:avLst/>
          </a:prstGeom>
          <a:noFill/>
        </p:spPr>
        <p:txBody>
          <a:bodyPr wrap="square" lIns="91440" tIns="45720" rIns="91440" bIns="45720" rtlCol="0" anchor="t">
            <a:spAutoFit/>
          </a:bodyPr>
          <a:lstStyle/>
          <a:p>
            <a:pPr algn="ctr"/>
            <a:r>
              <a:rPr lang="en-GB" sz="1000"/>
              <a:t>Morriston Primary School encourages children to experiment in fun and engaging hands-on activities to help develop understanding.</a:t>
            </a:r>
          </a:p>
        </p:txBody>
      </p:sp>
      <p:sp>
        <p:nvSpPr>
          <p:cNvPr id="49" name="TextBox 48"/>
          <p:cNvSpPr txBox="1"/>
          <p:nvPr/>
        </p:nvSpPr>
        <p:spPr>
          <a:xfrm>
            <a:off x="10258169" y="2275907"/>
            <a:ext cx="1686609" cy="553998"/>
          </a:xfrm>
          <a:prstGeom prst="rect">
            <a:avLst/>
          </a:prstGeom>
          <a:noFill/>
        </p:spPr>
        <p:txBody>
          <a:bodyPr wrap="square" lIns="91440" tIns="45720" rIns="91440" bIns="45720" rtlCol="0" anchor="t">
            <a:spAutoFit/>
          </a:bodyPr>
          <a:lstStyle/>
          <a:p>
            <a:pPr algn="ctr"/>
            <a:r>
              <a:rPr lang="en-GB" sz="1000"/>
              <a:t>Pupils can attend a range of extra-curricular clubs either during or after school.</a:t>
            </a:r>
          </a:p>
        </p:txBody>
      </p:sp>
      <p:sp>
        <p:nvSpPr>
          <p:cNvPr id="50" name="TextBox 49"/>
          <p:cNvSpPr txBox="1"/>
          <p:nvPr/>
        </p:nvSpPr>
        <p:spPr>
          <a:xfrm>
            <a:off x="8608697" y="3590251"/>
            <a:ext cx="3542445" cy="461665"/>
          </a:xfrm>
          <a:prstGeom prst="rect">
            <a:avLst/>
          </a:prstGeom>
          <a:noFill/>
        </p:spPr>
        <p:txBody>
          <a:bodyPr wrap="none" lIns="91440" tIns="45720" rIns="91440" bIns="45720" rtlCol="0" anchor="t">
            <a:spAutoFit/>
          </a:bodyPr>
          <a:lstStyle/>
          <a:p>
            <a:r>
              <a:rPr lang="en-GB" sz="2400" b="1"/>
              <a:t>Assessment &amp; Progression</a:t>
            </a:r>
            <a:endParaRPr lang="en-GB" sz="2400" b="1">
              <a:cs typeface="Calibri"/>
            </a:endParaRPr>
          </a:p>
        </p:txBody>
      </p:sp>
      <p:sp>
        <p:nvSpPr>
          <p:cNvPr id="51" name="TextBox 50"/>
          <p:cNvSpPr txBox="1"/>
          <p:nvPr/>
        </p:nvSpPr>
        <p:spPr>
          <a:xfrm>
            <a:off x="8678995" y="3958685"/>
            <a:ext cx="1608978" cy="861774"/>
          </a:xfrm>
          <a:prstGeom prst="rect">
            <a:avLst/>
          </a:prstGeom>
          <a:noFill/>
        </p:spPr>
        <p:txBody>
          <a:bodyPr wrap="square" lIns="91440" tIns="45720" rIns="91440" bIns="45720" rtlCol="0" anchor="t">
            <a:spAutoFit/>
          </a:bodyPr>
          <a:lstStyle/>
          <a:p>
            <a:pPr algn="ctr"/>
            <a:r>
              <a:rPr lang="en-GB" sz="1000"/>
              <a:t>Pupils reflect on their learning and identify their own next steps during ‘green for growth’/Dirt time.</a:t>
            </a:r>
            <a:endParaRPr lang="en-US"/>
          </a:p>
        </p:txBody>
      </p:sp>
      <p:sp>
        <p:nvSpPr>
          <p:cNvPr id="53" name="TextBox 52"/>
          <p:cNvSpPr txBox="1"/>
          <p:nvPr/>
        </p:nvSpPr>
        <p:spPr>
          <a:xfrm>
            <a:off x="10132678" y="3962287"/>
            <a:ext cx="1936476" cy="861774"/>
          </a:xfrm>
          <a:prstGeom prst="rect">
            <a:avLst/>
          </a:prstGeom>
          <a:noFill/>
        </p:spPr>
        <p:txBody>
          <a:bodyPr wrap="square" lIns="91440" tIns="45720" rIns="91440" bIns="45720" rtlCol="0" anchor="t">
            <a:spAutoFit/>
          </a:bodyPr>
          <a:lstStyle/>
          <a:p>
            <a:pPr algn="ctr"/>
            <a:r>
              <a:rPr lang="en-GB" sz="1000"/>
              <a:t>Work is assessed and feed forward comments support pupils to redraft, respond to targets and improve their work, extending their learning.</a:t>
            </a:r>
            <a:endParaRPr lang="en-US"/>
          </a:p>
        </p:txBody>
      </p:sp>
      <p:sp>
        <p:nvSpPr>
          <p:cNvPr id="54" name="TextBox 53"/>
          <p:cNvSpPr txBox="1"/>
          <p:nvPr/>
        </p:nvSpPr>
        <p:spPr>
          <a:xfrm>
            <a:off x="8798792" y="4772248"/>
            <a:ext cx="1385454" cy="861774"/>
          </a:xfrm>
          <a:prstGeom prst="rect">
            <a:avLst/>
          </a:prstGeom>
          <a:noFill/>
        </p:spPr>
        <p:txBody>
          <a:bodyPr wrap="square" lIns="91440" tIns="45720" rIns="91440" bIns="45720" rtlCol="0" anchor="t">
            <a:spAutoFit/>
          </a:bodyPr>
          <a:lstStyle/>
          <a:p>
            <a:pPr algn="ctr"/>
            <a:r>
              <a:rPr lang="en-GB" sz="1000">
                <a:cs typeface="Calibri"/>
              </a:rPr>
              <a:t>Challenge and provision is appropriate to the needs of the learner whether ALN or MAT.</a:t>
            </a:r>
          </a:p>
        </p:txBody>
      </p:sp>
      <p:sp>
        <p:nvSpPr>
          <p:cNvPr id="55" name="TextBox 54"/>
          <p:cNvSpPr txBox="1"/>
          <p:nvPr/>
        </p:nvSpPr>
        <p:spPr>
          <a:xfrm>
            <a:off x="10394031" y="4889612"/>
            <a:ext cx="1496291" cy="707886"/>
          </a:xfrm>
          <a:prstGeom prst="rect">
            <a:avLst/>
          </a:prstGeom>
          <a:noFill/>
        </p:spPr>
        <p:txBody>
          <a:bodyPr wrap="square" lIns="91440" tIns="45720" rIns="91440" bIns="45720" rtlCol="0" anchor="t">
            <a:spAutoFit/>
          </a:bodyPr>
          <a:lstStyle/>
          <a:p>
            <a:pPr algn="ctr"/>
            <a:r>
              <a:rPr lang="en-GB" sz="1000"/>
              <a:t>Effective questioning and steps to success help pupils to move their learning forward.</a:t>
            </a:r>
          </a:p>
        </p:txBody>
      </p:sp>
      <p:sp>
        <p:nvSpPr>
          <p:cNvPr id="56" name="TextBox 55"/>
          <p:cNvSpPr txBox="1"/>
          <p:nvPr/>
        </p:nvSpPr>
        <p:spPr>
          <a:xfrm>
            <a:off x="8812101" y="5660174"/>
            <a:ext cx="3077419" cy="553998"/>
          </a:xfrm>
          <a:prstGeom prst="rect">
            <a:avLst/>
          </a:prstGeom>
          <a:noFill/>
        </p:spPr>
        <p:txBody>
          <a:bodyPr wrap="square" lIns="91440" tIns="45720" rIns="91440" bIns="45720" rtlCol="0" anchor="t">
            <a:spAutoFit/>
          </a:bodyPr>
          <a:lstStyle/>
          <a:p>
            <a:pPr algn="ctr"/>
            <a:r>
              <a:rPr lang="en-GB" sz="1000"/>
              <a:t>Learners have the opportunity to self and peer assess their work and support each other to suggest ways to develop.</a:t>
            </a:r>
            <a:endParaRPr lang="en-US"/>
          </a:p>
        </p:txBody>
      </p:sp>
      <p:sp>
        <p:nvSpPr>
          <p:cNvPr id="57" name="TextBox 56"/>
          <p:cNvSpPr txBox="1"/>
          <p:nvPr/>
        </p:nvSpPr>
        <p:spPr>
          <a:xfrm>
            <a:off x="3026192" y="5962095"/>
            <a:ext cx="1283831" cy="646331"/>
          </a:xfrm>
          <a:prstGeom prst="rect">
            <a:avLst/>
          </a:prstGeom>
          <a:noFill/>
        </p:spPr>
        <p:txBody>
          <a:bodyPr wrap="square" lIns="91440" tIns="45720" rIns="91440" bIns="45720" rtlCol="0" anchor="t">
            <a:spAutoFit/>
          </a:bodyPr>
          <a:lstStyle/>
          <a:p>
            <a:pPr algn="ctr"/>
            <a:r>
              <a:rPr lang="en-GB" sz="900"/>
              <a:t>A range of AFL strategies are used to inform planning and assessment practice.</a:t>
            </a:r>
            <a:endParaRPr lang="en-US" sz="1600"/>
          </a:p>
        </p:txBody>
      </p:sp>
      <p:sp>
        <p:nvSpPr>
          <p:cNvPr id="2" name="TextBox 1">
            <a:extLst>
              <a:ext uri="{FF2B5EF4-FFF2-40B4-BE49-F238E27FC236}">
                <a16:creationId xmlns:a16="http://schemas.microsoft.com/office/drawing/2014/main" id="{F3BE0074-9444-468A-032E-3739529B6372}"/>
              </a:ext>
            </a:extLst>
          </p:cNvPr>
          <p:cNvSpPr txBox="1"/>
          <p:nvPr/>
        </p:nvSpPr>
        <p:spPr>
          <a:xfrm>
            <a:off x="4420183" y="5384058"/>
            <a:ext cx="2025370" cy="646331"/>
          </a:xfrm>
          <a:prstGeom prst="rect">
            <a:avLst/>
          </a:prstGeom>
          <a:noFill/>
        </p:spPr>
        <p:txBody>
          <a:bodyPr wrap="square" lIns="91440" tIns="45720" rIns="91440" bIns="45720" rtlCol="0" anchor="t">
            <a:spAutoFit/>
          </a:bodyPr>
          <a:lstStyle/>
          <a:p>
            <a:pPr algn="ctr"/>
            <a:r>
              <a:rPr lang="en-GB" sz="900">
                <a:cs typeface="Calibri"/>
              </a:rPr>
              <a:t>At Morriston Primary School we regularly review our curriculum and monitor the </a:t>
            </a:r>
            <a:r>
              <a:rPr lang="en-GB" sz="900" b="1">
                <a:cs typeface="Calibri"/>
              </a:rPr>
              <a:t>impact</a:t>
            </a:r>
            <a:r>
              <a:rPr lang="en-GB" sz="900">
                <a:cs typeface="Calibri"/>
              </a:rPr>
              <a:t> it has on learning and teaching and pupil standards.</a:t>
            </a:r>
            <a:endParaRPr lang="en-US" sz="1600"/>
          </a:p>
        </p:txBody>
      </p:sp>
      <p:sp>
        <p:nvSpPr>
          <p:cNvPr id="3" name="TextBox 2">
            <a:extLst>
              <a:ext uri="{FF2B5EF4-FFF2-40B4-BE49-F238E27FC236}">
                <a16:creationId xmlns:a16="http://schemas.microsoft.com/office/drawing/2014/main" id="{60B5282E-608B-6033-FC9E-FC07C6AA9A7F}"/>
              </a:ext>
            </a:extLst>
          </p:cNvPr>
          <p:cNvSpPr txBox="1"/>
          <p:nvPr/>
        </p:nvSpPr>
        <p:spPr>
          <a:xfrm>
            <a:off x="6577460" y="5378471"/>
            <a:ext cx="1643466" cy="646331"/>
          </a:xfrm>
          <a:prstGeom prst="rect">
            <a:avLst/>
          </a:prstGeom>
          <a:noFill/>
        </p:spPr>
        <p:txBody>
          <a:bodyPr wrap="square" lIns="91440" tIns="45720" rIns="91440" bIns="45720" rtlCol="0" anchor="t">
            <a:spAutoFit/>
          </a:bodyPr>
          <a:lstStyle/>
          <a:p>
            <a:pPr algn="ctr"/>
            <a:r>
              <a:rPr lang="en-GB" sz="900"/>
              <a:t>We work with our cluster to develop curriculum and assessment arrangements that meet requirements.</a:t>
            </a:r>
            <a:endParaRPr lang="en-GB" sz="900">
              <a:cs typeface="Calibri"/>
            </a:endParaRPr>
          </a:p>
        </p:txBody>
      </p:sp>
      <p:sp>
        <p:nvSpPr>
          <p:cNvPr id="4" name="TextBox 3">
            <a:extLst>
              <a:ext uri="{FF2B5EF4-FFF2-40B4-BE49-F238E27FC236}">
                <a16:creationId xmlns:a16="http://schemas.microsoft.com/office/drawing/2014/main" id="{FDE9416F-EE7F-8303-3748-956ECA4C8801}"/>
              </a:ext>
            </a:extLst>
          </p:cNvPr>
          <p:cNvSpPr txBox="1"/>
          <p:nvPr/>
        </p:nvSpPr>
        <p:spPr>
          <a:xfrm>
            <a:off x="4431238" y="5028665"/>
            <a:ext cx="4013727" cy="461665"/>
          </a:xfrm>
          <a:prstGeom prst="rect">
            <a:avLst/>
          </a:prstGeom>
          <a:noFill/>
        </p:spPr>
        <p:txBody>
          <a:bodyPr wrap="none" lIns="91440" tIns="45720" rIns="91440" bIns="45720" rtlCol="0" anchor="t">
            <a:spAutoFit/>
          </a:bodyPr>
          <a:lstStyle/>
          <a:p>
            <a:r>
              <a:rPr lang="en-GB" sz="2400" b="1"/>
              <a:t>Review, evaluate and improve</a:t>
            </a:r>
            <a:endParaRPr lang="en-GB" sz="2400" b="1">
              <a:cs typeface="Calibri"/>
            </a:endParaRPr>
          </a:p>
        </p:txBody>
      </p:sp>
      <p:sp>
        <p:nvSpPr>
          <p:cNvPr id="5" name="TextBox 4">
            <a:extLst>
              <a:ext uri="{FF2B5EF4-FFF2-40B4-BE49-F238E27FC236}">
                <a16:creationId xmlns:a16="http://schemas.microsoft.com/office/drawing/2014/main" id="{6BBB8302-68C0-45CE-47D9-48DC131FC965}"/>
              </a:ext>
            </a:extLst>
          </p:cNvPr>
          <p:cNvSpPr txBox="1"/>
          <p:nvPr/>
        </p:nvSpPr>
        <p:spPr>
          <a:xfrm>
            <a:off x="4540682" y="6034315"/>
            <a:ext cx="1831432" cy="784830"/>
          </a:xfrm>
          <a:prstGeom prst="rect">
            <a:avLst/>
          </a:prstGeom>
          <a:noFill/>
        </p:spPr>
        <p:txBody>
          <a:bodyPr wrap="square" lIns="91440" tIns="45720" rIns="91440" bIns="45720" rtlCol="0" anchor="t">
            <a:spAutoFit/>
          </a:bodyPr>
          <a:lstStyle/>
          <a:p>
            <a:pPr algn="ctr"/>
            <a:r>
              <a:rPr lang="en-GB" sz="900">
                <a:cs typeface="Calibri"/>
              </a:rPr>
              <a:t>We regularly monitor, evaluate and review our processes supporting each other to continuously strive towards our vision.</a:t>
            </a:r>
          </a:p>
        </p:txBody>
      </p:sp>
      <p:sp>
        <p:nvSpPr>
          <p:cNvPr id="6" name="TextBox 5">
            <a:extLst>
              <a:ext uri="{FF2B5EF4-FFF2-40B4-BE49-F238E27FC236}">
                <a16:creationId xmlns:a16="http://schemas.microsoft.com/office/drawing/2014/main" id="{8F07EA55-8AE0-6C76-CAAD-032F978514A1}"/>
              </a:ext>
            </a:extLst>
          </p:cNvPr>
          <p:cNvSpPr txBox="1"/>
          <p:nvPr/>
        </p:nvSpPr>
        <p:spPr>
          <a:xfrm>
            <a:off x="6384848" y="5992615"/>
            <a:ext cx="1960076" cy="784830"/>
          </a:xfrm>
          <a:prstGeom prst="rect">
            <a:avLst/>
          </a:prstGeom>
          <a:noFill/>
        </p:spPr>
        <p:txBody>
          <a:bodyPr wrap="square" lIns="91440" tIns="45720" rIns="91440" bIns="45720" rtlCol="0" anchor="t">
            <a:spAutoFit/>
          </a:bodyPr>
          <a:lstStyle/>
          <a:p>
            <a:pPr algn="ctr"/>
            <a:r>
              <a:rPr lang="en-GB" sz="900"/>
              <a:t>We seek feedback from all stakeholders, in order to develop our school improvement plan, ensuring targets meet the needs of our school and learners.</a:t>
            </a:r>
            <a:endParaRPr lang="en-GB" sz="900">
              <a:cs typeface="Calibri"/>
            </a:endParaRPr>
          </a:p>
        </p:txBody>
      </p:sp>
      <p:pic>
        <p:nvPicPr>
          <p:cNvPr id="7" name="Picture 7" descr="A picture containing text, jar, tableware&#10;&#10;Description automatically generated">
            <a:extLst>
              <a:ext uri="{FF2B5EF4-FFF2-40B4-BE49-F238E27FC236}">
                <a16:creationId xmlns:a16="http://schemas.microsoft.com/office/drawing/2014/main" id="{41861593-8870-9E7C-8895-B26582AF6F08}"/>
              </a:ext>
            </a:extLst>
          </p:cNvPr>
          <p:cNvPicPr>
            <a:picLocks noChangeAspect="1"/>
          </p:cNvPicPr>
          <p:nvPr/>
        </p:nvPicPr>
        <p:blipFill>
          <a:blip r:embed="rId3"/>
          <a:stretch>
            <a:fillRect/>
          </a:stretch>
        </p:blipFill>
        <p:spPr>
          <a:xfrm>
            <a:off x="2656203" y="5997341"/>
            <a:ext cx="371755" cy="379999"/>
          </a:xfrm>
          <a:prstGeom prst="rect">
            <a:avLst/>
          </a:prstGeom>
        </p:spPr>
      </p:pic>
      <p:pic>
        <p:nvPicPr>
          <p:cNvPr id="9" name="Picture 9" descr="A picture containing graphical user interface&#10;&#10;Description automatically generated">
            <a:extLst>
              <a:ext uri="{FF2B5EF4-FFF2-40B4-BE49-F238E27FC236}">
                <a16:creationId xmlns:a16="http://schemas.microsoft.com/office/drawing/2014/main" id="{17BB6D76-BE3B-25D3-F0FB-F780E0889B74}"/>
              </a:ext>
            </a:extLst>
          </p:cNvPr>
          <p:cNvPicPr>
            <a:picLocks noChangeAspect="1"/>
          </p:cNvPicPr>
          <p:nvPr/>
        </p:nvPicPr>
        <p:blipFill>
          <a:blip r:embed="rId4"/>
          <a:stretch>
            <a:fillRect/>
          </a:stretch>
        </p:blipFill>
        <p:spPr>
          <a:xfrm>
            <a:off x="5488651" y="1087012"/>
            <a:ext cx="1691101" cy="688552"/>
          </a:xfrm>
          <a:prstGeom prst="rect">
            <a:avLst/>
          </a:prstGeom>
        </p:spPr>
      </p:pic>
      <p:pic>
        <p:nvPicPr>
          <p:cNvPr id="10" name="Picture 10">
            <a:extLst>
              <a:ext uri="{FF2B5EF4-FFF2-40B4-BE49-F238E27FC236}">
                <a16:creationId xmlns:a16="http://schemas.microsoft.com/office/drawing/2014/main" id="{504F9282-D7C6-C8B0-355D-B57AE0B65AD8}"/>
              </a:ext>
            </a:extLst>
          </p:cNvPr>
          <p:cNvPicPr>
            <a:picLocks noChangeAspect="1"/>
          </p:cNvPicPr>
          <p:nvPr/>
        </p:nvPicPr>
        <p:blipFill>
          <a:blip r:embed="rId5"/>
          <a:stretch>
            <a:fillRect/>
          </a:stretch>
        </p:blipFill>
        <p:spPr>
          <a:xfrm>
            <a:off x="8564001" y="6385030"/>
            <a:ext cx="3503405" cy="374983"/>
          </a:xfrm>
          <a:prstGeom prst="rect">
            <a:avLst/>
          </a:prstGeom>
        </p:spPr>
      </p:pic>
      <p:pic>
        <p:nvPicPr>
          <p:cNvPr id="11" name="Picture 11">
            <a:extLst>
              <a:ext uri="{FF2B5EF4-FFF2-40B4-BE49-F238E27FC236}">
                <a16:creationId xmlns:a16="http://schemas.microsoft.com/office/drawing/2014/main" id="{5747451E-2A6B-9FE7-2995-9DB5B906F0D7}"/>
              </a:ext>
            </a:extLst>
          </p:cNvPr>
          <p:cNvPicPr>
            <a:picLocks noChangeAspect="1"/>
          </p:cNvPicPr>
          <p:nvPr/>
        </p:nvPicPr>
        <p:blipFill>
          <a:blip r:embed="rId6"/>
          <a:stretch>
            <a:fillRect/>
          </a:stretch>
        </p:blipFill>
        <p:spPr>
          <a:xfrm>
            <a:off x="4613179" y="2764666"/>
            <a:ext cx="642891" cy="920984"/>
          </a:xfrm>
          <a:prstGeom prst="rect">
            <a:avLst/>
          </a:prstGeom>
        </p:spPr>
      </p:pic>
      <p:sp>
        <p:nvSpPr>
          <p:cNvPr id="12" name="TextBox 11">
            <a:extLst>
              <a:ext uri="{FF2B5EF4-FFF2-40B4-BE49-F238E27FC236}">
                <a16:creationId xmlns:a16="http://schemas.microsoft.com/office/drawing/2014/main" id="{08E89DD1-08F2-E12B-0033-647E90CD95BE}"/>
              </a:ext>
            </a:extLst>
          </p:cNvPr>
          <p:cNvSpPr txBox="1"/>
          <p:nvPr/>
        </p:nvSpPr>
        <p:spPr>
          <a:xfrm>
            <a:off x="5166349" y="3046841"/>
            <a:ext cx="2726115" cy="707886"/>
          </a:xfrm>
          <a:prstGeom prst="rect">
            <a:avLst/>
          </a:prstGeom>
          <a:noFill/>
        </p:spPr>
        <p:txBody>
          <a:bodyPr wrap="square" lIns="91440" tIns="45720" rIns="91440" bIns="45720" rtlCol="0" anchor="t">
            <a:spAutoFit/>
          </a:bodyPr>
          <a:lstStyle/>
          <a:p>
            <a:pPr algn="ctr"/>
            <a:r>
              <a:rPr lang="en-GB" sz="1000">
                <a:ea typeface="+mn-lt"/>
                <a:cs typeface="+mn-lt"/>
              </a:rPr>
              <a:t>Our vision is encapsulated in Article 29 – </a:t>
            </a:r>
            <a:endParaRPr lang="en-GB" sz="1000">
              <a:cs typeface="Calibri"/>
            </a:endParaRPr>
          </a:p>
          <a:p>
            <a:pPr algn="ctr"/>
            <a:r>
              <a:rPr lang="en-GB" sz="1000" b="1">
                <a:ea typeface="+mn-lt"/>
                <a:cs typeface="+mn-lt"/>
              </a:rPr>
              <a:t>‘Your Right to be the best you can be.’ </a:t>
            </a:r>
            <a:endParaRPr lang="en-GB" sz="1000" b="1">
              <a:cs typeface="Calibri"/>
            </a:endParaRPr>
          </a:p>
          <a:p>
            <a:pPr algn="ctr"/>
            <a:r>
              <a:rPr lang="en-GB" sz="1000">
                <a:ea typeface="+mn-lt"/>
                <a:cs typeface="+mn-lt"/>
              </a:rPr>
              <a:t>In Morriston Primary School we aim to provide a broad, balanced and rich curriculum. </a:t>
            </a:r>
            <a:endParaRPr lang="en-GB" sz="1000">
              <a:cs typeface="Calibri"/>
            </a:endParaRPr>
          </a:p>
        </p:txBody>
      </p:sp>
      <p:sp>
        <p:nvSpPr>
          <p:cNvPr id="13" name="TextBox 12">
            <a:extLst>
              <a:ext uri="{FF2B5EF4-FFF2-40B4-BE49-F238E27FC236}">
                <a16:creationId xmlns:a16="http://schemas.microsoft.com/office/drawing/2014/main" id="{85019EB3-3892-57B8-02D0-2E68B1B673B3}"/>
              </a:ext>
            </a:extLst>
          </p:cNvPr>
          <p:cNvSpPr txBox="1"/>
          <p:nvPr/>
        </p:nvSpPr>
        <p:spPr>
          <a:xfrm>
            <a:off x="5358945" y="2507246"/>
            <a:ext cx="184731" cy="369332"/>
          </a:xfrm>
          <a:prstGeom prst="rect">
            <a:avLst/>
          </a:prstGeom>
          <a:noFill/>
        </p:spPr>
        <p:txBody>
          <a:bodyPr wrap="none" lIns="91440" tIns="45720" rIns="91440" bIns="45720" rtlCol="0" anchor="t">
            <a:spAutoFit/>
          </a:bodyPr>
          <a:lstStyle/>
          <a:p>
            <a:endParaRPr lang="en-GB" b="1">
              <a:cs typeface="Calibri"/>
            </a:endParaRPr>
          </a:p>
        </p:txBody>
      </p:sp>
      <p:sp>
        <p:nvSpPr>
          <p:cNvPr id="14" name="TextBox 13">
            <a:extLst>
              <a:ext uri="{FF2B5EF4-FFF2-40B4-BE49-F238E27FC236}">
                <a16:creationId xmlns:a16="http://schemas.microsoft.com/office/drawing/2014/main" id="{F159F762-C15A-E57A-21BE-41D0A0A04634}"/>
              </a:ext>
            </a:extLst>
          </p:cNvPr>
          <p:cNvSpPr txBox="1"/>
          <p:nvPr/>
        </p:nvSpPr>
        <p:spPr>
          <a:xfrm>
            <a:off x="5287338" y="2690643"/>
            <a:ext cx="3009783" cy="461665"/>
          </a:xfrm>
          <a:prstGeom prst="rect">
            <a:avLst/>
          </a:prstGeom>
          <a:noFill/>
        </p:spPr>
        <p:txBody>
          <a:bodyPr wrap="square" lIns="91440" tIns="45720" rIns="91440" bIns="45720" rtlCol="0" anchor="t">
            <a:spAutoFit/>
          </a:bodyPr>
          <a:lstStyle/>
          <a:p>
            <a:r>
              <a:rPr lang="en-GB" sz="2400" b="1">
                <a:cs typeface="Calibri"/>
              </a:rPr>
              <a:t>Our School Vision</a:t>
            </a:r>
          </a:p>
        </p:txBody>
      </p:sp>
      <p:sp>
        <p:nvSpPr>
          <p:cNvPr id="62" name="TextBox 61"/>
          <p:cNvSpPr txBox="1"/>
          <p:nvPr/>
        </p:nvSpPr>
        <p:spPr>
          <a:xfrm>
            <a:off x="4539012" y="3695099"/>
            <a:ext cx="3558427" cy="1015663"/>
          </a:xfrm>
          <a:prstGeom prst="rect">
            <a:avLst/>
          </a:prstGeom>
          <a:noFill/>
        </p:spPr>
        <p:txBody>
          <a:bodyPr wrap="square" rtlCol="0">
            <a:spAutoFit/>
          </a:bodyPr>
          <a:lstStyle/>
          <a:p>
            <a:r>
              <a:rPr lang="en-GB" sz="1000">
                <a:ea typeface="+mn-lt"/>
                <a:cs typeface="+mn-lt"/>
              </a:rPr>
              <a:t>We offer an inclusive environment where pupils are encouraged to be healthy, happy, digitally competent, creative, confident and resilient learners.  We challenge our pupils to reach their full potential, equipping them with the skills necessary to continue on their journey of life-long learning. </a:t>
            </a:r>
            <a:endParaRPr lang="en-GB" sz="1000"/>
          </a:p>
          <a:p>
            <a:endParaRPr lang="en-GB" sz="1000"/>
          </a:p>
        </p:txBody>
      </p:sp>
      <p:sp>
        <p:nvSpPr>
          <p:cNvPr id="8" name="TextBox 7">
            <a:extLst>
              <a:ext uri="{FF2B5EF4-FFF2-40B4-BE49-F238E27FC236}">
                <a16:creationId xmlns:a16="http://schemas.microsoft.com/office/drawing/2014/main" id="{880D5CDD-400E-693F-70B0-0331A981D892}"/>
              </a:ext>
            </a:extLst>
          </p:cNvPr>
          <p:cNvSpPr txBox="1"/>
          <p:nvPr/>
        </p:nvSpPr>
        <p:spPr>
          <a:xfrm>
            <a:off x="7078146" y="1685622"/>
            <a:ext cx="1245626" cy="721254"/>
          </a:xfrm>
          <a:prstGeom prst="rect">
            <a:avLst/>
          </a:prstGeom>
          <a:noFill/>
        </p:spPr>
        <p:txBody>
          <a:bodyPr wrap="square" lIns="91440" tIns="45720" rIns="91440" bIns="45720" rtlCol="0" anchor="t">
            <a:spAutoFit/>
          </a:bodyPr>
          <a:lstStyle/>
          <a:p>
            <a:pPr algn="ctr"/>
            <a:r>
              <a:rPr lang="en-GB" sz="1000"/>
              <a:t>Staff refer to our Teacher Charter as a cornerstone of our practice. </a:t>
            </a:r>
            <a:endParaRPr lang="en-GB" sz="1000">
              <a:cs typeface="Calibri"/>
            </a:endParaRPr>
          </a:p>
        </p:txBody>
      </p:sp>
      <p:sp>
        <p:nvSpPr>
          <p:cNvPr id="15" name="TextBox 14">
            <a:extLst>
              <a:ext uri="{FF2B5EF4-FFF2-40B4-BE49-F238E27FC236}">
                <a16:creationId xmlns:a16="http://schemas.microsoft.com/office/drawing/2014/main" id="{C22E1291-A14F-F24D-C766-B12A9F3E7741}"/>
              </a:ext>
            </a:extLst>
          </p:cNvPr>
          <p:cNvSpPr txBox="1"/>
          <p:nvPr/>
        </p:nvSpPr>
        <p:spPr>
          <a:xfrm>
            <a:off x="1822744" y="4382518"/>
            <a:ext cx="2309833" cy="507831"/>
          </a:xfrm>
          <a:prstGeom prst="rect">
            <a:avLst/>
          </a:prstGeom>
          <a:noFill/>
        </p:spPr>
        <p:txBody>
          <a:bodyPr wrap="square" lIns="91440" tIns="45720" rIns="91440" bIns="45720" rtlCol="0" anchor="t">
            <a:spAutoFit/>
          </a:bodyPr>
          <a:lstStyle/>
          <a:p>
            <a:pPr algn="ctr"/>
            <a:r>
              <a:rPr lang="en-GB" sz="900" dirty="0"/>
              <a:t>Health and Well-being is at the heart of everything we do. The Thrive approach is used across the school to reinforce this.</a:t>
            </a:r>
            <a:endParaRPr lang="en-GB" sz="900" dirty="0">
              <a:cs typeface="Calibri"/>
            </a:endParaRPr>
          </a:p>
        </p:txBody>
      </p:sp>
    </p:spTree>
    <p:extLst>
      <p:ext uri="{BB962C8B-B14F-4D97-AF65-F5344CB8AC3E}">
        <p14:creationId xmlns:p14="http://schemas.microsoft.com/office/powerpoint/2010/main" val="23260627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eamsChannelId xmlns="2ceb9879-2d13-463d-bc05-e793f7fa949e" xsi:nil="true"/>
    <DefaultSectionNames xmlns="2ceb9879-2d13-463d-bc05-e793f7fa949e" xsi:nil="true"/>
    <Templates xmlns="2ceb9879-2d13-463d-bc05-e793f7fa949e" xsi:nil="true"/>
    <Self_Registration_Enabled xmlns="2ceb9879-2d13-463d-bc05-e793f7fa949e" xsi:nil="true"/>
    <Has_Leaders_Only_SectionGroup xmlns="2ceb9879-2d13-463d-bc05-e793f7fa949e" xsi:nil="true"/>
    <Leaders xmlns="2ceb9879-2d13-463d-bc05-e793f7fa949e">
      <UserInfo>
        <DisplayName/>
        <AccountId xsi:nil="true"/>
        <AccountType/>
      </UserInfo>
    </Leaders>
    <Invited_Leaders xmlns="2ceb9879-2d13-463d-bc05-e793f7fa949e" xsi:nil="true"/>
    <Is_Collaboration_Space_Locked xmlns="2ceb9879-2d13-463d-bc05-e793f7fa949e" xsi:nil="true"/>
    <Math_Settings xmlns="2ceb9879-2d13-463d-bc05-e793f7fa949e" xsi:nil="true"/>
    <NotebookType xmlns="2ceb9879-2d13-463d-bc05-e793f7fa949e" xsi:nil="true"/>
    <lcf76f155ced4ddcb4097134ff3c332f xmlns="2ceb9879-2d13-463d-bc05-e793f7fa949e">
      <Terms xmlns="http://schemas.microsoft.com/office/infopath/2007/PartnerControls"/>
    </lcf76f155ced4ddcb4097134ff3c332f>
    <AppVersion xmlns="2ceb9879-2d13-463d-bc05-e793f7fa949e" xsi:nil="true"/>
    <LMS_Mappings xmlns="2ceb9879-2d13-463d-bc05-e793f7fa949e" xsi:nil="true"/>
    <IsNotebookLocked xmlns="2ceb9879-2d13-463d-bc05-e793f7fa949e" xsi:nil="true"/>
    <Members xmlns="2ceb9879-2d13-463d-bc05-e793f7fa949e">
      <UserInfo>
        <DisplayName/>
        <AccountId xsi:nil="true"/>
        <AccountType/>
      </UserInfo>
    </Members>
    <Member_Groups xmlns="2ceb9879-2d13-463d-bc05-e793f7fa949e">
      <UserInfo>
        <DisplayName/>
        <AccountId xsi:nil="true"/>
        <AccountType/>
      </UserInfo>
    </Member_Groups>
    <Owner xmlns="2ceb9879-2d13-463d-bc05-e793f7fa949e">
      <UserInfo>
        <DisplayName/>
        <AccountId xsi:nil="true"/>
        <AccountType/>
      </UserInfo>
    </Owner>
    <Distribution_Groups xmlns="2ceb9879-2d13-463d-bc05-e793f7fa949e" xsi:nil="true"/>
    <Invited_Members xmlns="2ceb9879-2d13-463d-bc05-e793f7fa949e" xsi:nil="true"/>
    <TaxCatchAll xmlns="002ce336-bbd4-48ed-a055-99936e8aa4d6" xsi:nil="true"/>
    <FolderType xmlns="2ceb9879-2d13-463d-bc05-e793f7fa949e" xsi:nil="true"/>
    <CultureName xmlns="2ceb9879-2d13-463d-bc05-e793f7fa949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D2AF3724125F54BB5A8BADFC7366EA3" ma:contentTypeVersion="39" ma:contentTypeDescription="Create a new document." ma:contentTypeScope="" ma:versionID="ab3d5251f8750d408824654d4fb5c2de">
  <xsd:schema xmlns:xsd="http://www.w3.org/2001/XMLSchema" xmlns:xs="http://www.w3.org/2001/XMLSchema" xmlns:p="http://schemas.microsoft.com/office/2006/metadata/properties" xmlns:ns2="2ceb9879-2d13-463d-bc05-e793f7fa949e" xmlns:ns3="002ce336-bbd4-48ed-a055-99936e8aa4d6" targetNamespace="http://schemas.microsoft.com/office/2006/metadata/properties" ma:root="true" ma:fieldsID="a48dcf75aef6575995f339e488122e64" ns2:_="" ns3:_="">
    <xsd:import namespace="2ceb9879-2d13-463d-bc05-e793f7fa949e"/>
    <xsd:import namespace="002ce336-bbd4-48ed-a055-99936e8aa4d6"/>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eb9879-2d13-463d-bc05-e793f7fa949e"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0" nillable="true" ma:displayName="MediaServiceAutoKeyPoints" ma:hidden="true" ma:internalName="MediaServiceAutoKeyPoints" ma:readOnly="true">
      <xsd:simpleType>
        <xsd:restriction base="dms:Note"/>
      </xsd:simpleType>
    </xsd:element>
    <xsd:element name="MediaServiceKeyPoints" ma:index="31" nillable="true" ma:displayName="KeyPoints" ma:internalName="MediaServiceKeyPoints" ma:readOnly="true">
      <xsd:simpleType>
        <xsd:restriction base="dms:Note">
          <xsd:maxLength value="255"/>
        </xsd:restriction>
      </xsd:simpleType>
    </xsd:element>
    <xsd:element name="MediaServiceDateTaken" ma:index="32" nillable="true" ma:displayName="MediaServiceDateTaken" ma:hidden="true" ma:internalName="MediaServiceDateTaken" ma:readOnly="true">
      <xsd:simpleType>
        <xsd:restriction base="dms:Text"/>
      </xsd:simpleType>
    </xsd:element>
    <xsd:element name="MediaServiceAutoTags" ma:index="33" nillable="true" ma:displayName="Tags" ma:internalName="MediaServiceAutoTags"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GenerationTime" ma:index="35" nillable="true" ma:displayName="MediaServiceGenerationTime" ma:hidden="true" ma:internalName="MediaServiceGenerationTime" ma:readOnly="true">
      <xsd:simpleType>
        <xsd:restriction base="dms:Text"/>
      </xsd:simpleType>
    </xsd:element>
    <xsd:element name="MediaServiceEventHashCode" ma:index="36" nillable="true" ma:displayName="MediaServiceEventHashCode" ma:hidden="true" ma:internalName="MediaServiceEventHashCode" ma:readOnly="true">
      <xsd:simpleType>
        <xsd:restriction base="dms:Text"/>
      </xsd:simpleType>
    </xsd:element>
    <xsd:element name="MediaLengthInSeconds" ma:index="39" nillable="true" ma:displayName="Length (seconds)" ma:internalName="MediaLengthInSeconds" ma:readOnly="true">
      <xsd:simpleType>
        <xsd:restriction base="dms:Unknown"/>
      </xsd:simpleType>
    </xsd:element>
    <xsd:element name="MediaServiceLocation" ma:index="40"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44" nillable="true" ma:displayName="MediaServiceObjectDetectorVersions"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MediaServiceBillingMetadata" ma:index="4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02ce336-bbd4-48ed-a055-99936e8aa4d6" elementFormDefault="qualified">
    <xsd:import namespace="http://schemas.microsoft.com/office/2006/documentManagement/types"/>
    <xsd:import namespace="http://schemas.microsoft.com/office/infopath/2007/PartnerControls"/>
    <xsd:element name="SharedWithUsers" ma:index="3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8"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7a6dd609-1124-4723-94ae-c43ca552eddb}" ma:internalName="TaxCatchAll" ma:showField="CatchAllData" ma:web="002ce336-bbd4-48ed-a055-99936e8aa4d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512BDFC-746B-4E14-BF88-F0022EBFB102}">
  <ds:schemaRefs>
    <ds:schemaRef ds:uri="002ce336-bbd4-48ed-a055-99936e8aa4d6"/>
    <ds:schemaRef ds:uri="2ceb9879-2d13-463d-bc05-e793f7fa949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7D02C6BB-E5D5-4D57-90F8-287DADA71CD8}"/>
</file>

<file path=customXml/itemProps3.xml><?xml version="1.0" encoding="utf-8"?>
<ds:datastoreItem xmlns:ds="http://schemas.openxmlformats.org/officeDocument/2006/customXml" ds:itemID="{6421AC36-B034-4485-8B70-E719DAD873A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 BENDLE (Morriston Primary School)</dc:creator>
  <cp:revision>66</cp:revision>
  <dcterms:created xsi:type="dcterms:W3CDTF">2022-12-12T15:08:03Z</dcterms:created>
  <dcterms:modified xsi:type="dcterms:W3CDTF">2023-02-07T17:04:39Z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0x0101002D2AF3724125F54BB5A8BADFC7366EA3</vt:lpwstr>
  </property>
  <property fmtid="{D5CDD505-2E9C-101B-9397-08002B2CF9AE}" pid="3" name="MediaServiceImageTags">
    <vt:lpwstr/>
  </property>
</Properties>
</file>