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68" r:id="rId3"/>
    <p:sldId id="269" r:id="rId4"/>
    <p:sldId id="257" r:id="rId5"/>
    <p:sldId id="270" r:id="rId6"/>
    <p:sldId id="258" r:id="rId7"/>
    <p:sldId id="271" r:id="rId8"/>
    <p:sldId id="259" r:id="rId9"/>
    <p:sldId id="260" r:id="rId10"/>
    <p:sldId id="262" r:id="rId11"/>
    <p:sldId id="272" r:id="rId12"/>
    <p:sldId id="265" r:id="rId13"/>
    <p:sldId id="27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8C585E-95CE-23BE-1E2F-4DF09AF67254}" v="2127" dt="2021-11-29T16:39:27.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7763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945521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3883964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0076FA-EBC3-4DB3-8C3A-89F205046CD0}"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3655522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0076FA-EBC3-4DB3-8C3A-89F205046CD0}" type="datetimeFigureOut">
              <a:rPr lang="en-GB" smtClean="0"/>
              <a:t>09/11/2022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666169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0076FA-EBC3-4DB3-8C3A-89F205046CD0}" type="datetimeFigureOut">
              <a:rPr lang="en-GB" smtClean="0"/>
              <a:t>09/11/2022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201158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0076FA-EBC3-4DB3-8C3A-89F205046CD0}" type="datetimeFigureOut">
              <a:rPr lang="en-GB" smtClean="0"/>
              <a:t>09/11/2022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12559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076FA-EBC3-4DB3-8C3A-89F205046CD0}"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647552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076FA-EBC3-4DB3-8C3A-89F205046CD0}"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7651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10076FA-EBC3-4DB3-8C3A-89F205046CD0}" type="datetimeFigureOut">
              <a:rPr lang="en-GB" smtClean="0"/>
              <a:t>09/11/2022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3894814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2926480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9648055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3087358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10076FA-EBC3-4DB3-8C3A-89F205046CD0}" type="datetimeFigureOut">
              <a:rPr lang="en-GB" smtClean="0"/>
              <a:t>09/11/2022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9886250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10076FA-EBC3-4DB3-8C3A-89F205046CD0}" type="datetimeFigureOut">
              <a:rPr lang="en-GB" smtClean="0"/>
              <a:t>09/11/2022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40595543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24826231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10076FA-EBC3-4DB3-8C3A-89F205046CD0}" type="datetimeFigureOut">
              <a:rPr lang="en-GB" smtClean="0"/>
              <a:t>09/11/2022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A5CEB37-2194-45B2-936F-5A86E8336B01}" type="slidenum">
              <a:rPr lang="en-GB" smtClean="0"/>
              <a:t>‹#›</a:t>
            </a:fld>
            <a:endParaRPr lang="en-GB"/>
          </a:p>
        </p:txBody>
      </p:sp>
    </p:spTree>
    <p:extLst>
      <p:ext uri="{BB962C8B-B14F-4D97-AF65-F5344CB8AC3E}">
        <p14:creationId xmlns:p14="http://schemas.microsoft.com/office/powerpoint/2010/main" val="1623495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10076FA-EBC3-4DB3-8C3A-89F205046CD0}" type="datetimeFigureOut">
              <a:rPr lang="en-GB" smtClean="0"/>
              <a:t>09/11/2022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A5CEB37-2194-45B2-936F-5A86E8336B01}" type="slidenum">
              <a:rPr lang="en-GB" smtClean="0"/>
              <a:t>‹#›</a:t>
            </a:fld>
            <a:endParaRPr lang="en-GB"/>
          </a:p>
        </p:txBody>
      </p:sp>
    </p:spTree>
    <p:extLst>
      <p:ext uri="{BB962C8B-B14F-4D97-AF65-F5344CB8AC3E}">
        <p14:creationId xmlns:p14="http://schemas.microsoft.com/office/powerpoint/2010/main" val="45226908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3.jpeg"/><Relationship Id="rId7" Type="http://schemas.openxmlformats.org/officeDocument/2006/relationships/image" Target="../media/image17.jp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jpg"/><Relationship Id="rId7" Type="http://schemas.openxmlformats.org/officeDocument/2006/relationships/image" Target="../media/image25.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g"/><Relationship Id="rId7" Type="http://schemas.openxmlformats.org/officeDocument/2006/relationships/image" Target="../media/image32.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 Id="rId5" Type="http://schemas.openxmlformats.org/officeDocument/2006/relationships/image" Target="../media/image39.jpg"/><Relationship Id="rId4" Type="http://schemas.openxmlformats.org/officeDocument/2006/relationships/image" Target="../media/image3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7927"/>
            <a:ext cx="9144000" cy="3122036"/>
          </a:xfrm>
        </p:spPr>
        <p:txBody>
          <a:bodyPr>
            <a:normAutofit fontScale="90000"/>
          </a:bodyPr>
          <a:lstStyle/>
          <a:p>
            <a:r>
              <a:rPr lang="en-GB" b="1" dirty="0"/>
              <a:t>Erasmus+ Outdoor Education and Teaching Methodology</a:t>
            </a:r>
            <a:r>
              <a:rPr lang="en-GB" dirty="0"/>
              <a:t/>
            </a:r>
            <a:br>
              <a:rPr lang="en-GB" dirty="0"/>
            </a:br>
            <a:r>
              <a:rPr lang="en-GB" b="1" dirty="0" err="1"/>
              <a:t>Livadia</a:t>
            </a:r>
            <a:r>
              <a:rPr lang="en-GB" b="1" dirty="0"/>
              <a:t>, Greece</a:t>
            </a:r>
            <a:endParaRPr lang="en-GB" dirty="0"/>
          </a:p>
        </p:txBody>
      </p:sp>
      <p:sp>
        <p:nvSpPr>
          <p:cNvPr id="3" name="Subtitle 2"/>
          <p:cNvSpPr>
            <a:spLocks noGrp="1"/>
          </p:cNvSpPr>
          <p:nvPr>
            <p:ph type="subTitle" idx="1"/>
          </p:nvPr>
        </p:nvSpPr>
        <p:spPr>
          <a:xfrm>
            <a:off x="1228846" y="3753090"/>
            <a:ext cx="8825658" cy="861420"/>
          </a:xfrm>
        </p:spPr>
        <p:txBody>
          <a:bodyPr/>
          <a:lstStyle/>
          <a:p>
            <a:endParaRPr lang="en-GB" dirty="0"/>
          </a:p>
          <a:p>
            <a:r>
              <a:rPr lang="en-GB" dirty="0" smtClean="0"/>
              <a:t>Sunday 16</a:t>
            </a:r>
            <a:r>
              <a:rPr lang="en-GB" baseline="30000" dirty="0" smtClean="0"/>
              <a:t>th</a:t>
            </a:r>
            <a:r>
              <a:rPr lang="en-GB" dirty="0" smtClean="0"/>
              <a:t> October </a:t>
            </a:r>
            <a:r>
              <a:rPr lang="en-GB" dirty="0"/>
              <a:t>– Friday </a:t>
            </a:r>
            <a:r>
              <a:rPr lang="en-GB" dirty="0" smtClean="0"/>
              <a:t>20</a:t>
            </a:r>
            <a:r>
              <a:rPr lang="en-GB" baseline="30000" dirty="0" smtClean="0"/>
              <a:t>th</a:t>
            </a:r>
            <a:r>
              <a:rPr lang="en-GB" dirty="0" smtClean="0"/>
              <a:t> October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9418" y="5491604"/>
            <a:ext cx="4756727" cy="108887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4291" y="3335627"/>
            <a:ext cx="2336800" cy="3244850"/>
          </a:xfrm>
          <a:prstGeom prst="rect">
            <a:avLst/>
          </a:prstGeom>
        </p:spPr>
      </p:pic>
    </p:spTree>
    <p:extLst>
      <p:ext uri="{BB962C8B-B14F-4D97-AF65-F5344CB8AC3E}">
        <p14:creationId xmlns:p14="http://schemas.microsoft.com/office/powerpoint/2010/main" val="5501331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Outdoor </a:t>
            </a:r>
            <a:r>
              <a:rPr lang="en-GB" dirty="0"/>
              <a:t>Education &amp; Teaching Methodology</a:t>
            </a:r>
          </a:p>
        </p:txBody>
      </p:sp>
      <p:pic>
        <p:nvPicPr>
          <p:cNvPr id="4" name="Content Placeholder 3"/>
          <p:cNvPicPr>
            <a:picLocks noGrp="1" noChangeAspect="1"/>
          </p:cNvPicPr>
          <p:nvPr>
            <p:ph idx="1"/>
          </p:nvPr>
        </p:nvPicPr>
        <p:blipFill>
          <a:blip r:embed="rId2"/>
          <a:stretch>
            <a:fillRect/>
          </a:stretch>
        </p:blipFill>
        <p:spPr>
          <a:xfrm>
            <a:off x="683491" y="2572528"/>
            <a:ext cx="2885910" cy="1929553"/>
          </a:xfrm>
          <a:prstGeom prst="rect">
            <a:avLst/>
          </a:prstGeom>
        </p:spPr>
      </p:pic>
      <p:pic>
        <p:nvPicPr>
          <p:cNvPr id="5" name="Picture 4"/>
          <p:cNvPicPr>
            <a:picLocks noChangeAspect="1"/>
          </p:cNvPicPr>
          <p:nvPr/>
        </p:nvPicPr>
        <p:blipFill>
          <a:blip r:embed="rId3"/>
          <a:stretch>
            <a:fillRect/>
          </a:stretch>
        </p:blipFill>
        <p:spPr>
          <a:xfrm>
            <a:off x="4284317" y="2572528"/>
            <a:ext cx="3290799" cy="198414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545" y="5343823"/>
            <a:ext cx="4756727" cy="1088873"/>
          </a:xfrm>
          <a:prstGeom prst="rect">
            <a:avLst/>
          </a:prstGeom>
        </p:spPr>
      </p:pic>
      <p:pic>
        <p:nvPicPr>
          <p:cNvPr id="7" name="Picture 6"/>
          <p:cNvPicPr>
            <a:picLocks noChangeAspect="1"/>
          </p:cNvPicPr>
          <p:nvPr/>
        </p:nvPicPr>
        <p:blipFill>
          <a:blip r:embed="rId5"/>
          <a:stretch>
            <a:fillRect/>
          </a:stretch>
        </p:blipFill>
        <p:spPr>
          <a:xfrm>
            <a:off x="8053745" y="2572528"/>
            <a:ext cx="3544530" cy="1984140"/>
          </a:xfrm>
          <a:prstGeom prst="rect">
            <a:avLst/>
          </a:prstGeom>
        </p:spPr>
      </p:pic>
    </p:spTree>
    <p:extLst>
      <p:ext uri="{BB962C8B-B14F-4D97-AF65-F5344CB8AC3E}">
        <p14:creationId xmlns:p14="http://schemas.microsoft.com/office/powerpoint/2010/main" val="32973662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project </a:t>
            </a:r>
            <a:endParaRPr lang="en-GB" dirty="0"/>
          </a:p>
        </p:txBody>
      </p:sp>
      <p:sp>
        <p:nvSpPr>
          <p:cNvPr id="3" name="TextBox 2"/>
          <p:cNvSpPr txBox="1"/>
          <p:nvPr/>
        </p:nvSpPr>
        <p:spPr>
          <a:xfrm>
            <a:off x="1267097" y="2913017"/>
            <a:ext cx="184731" cy="369332"/>
          </a:xfrm>
          <a:prstGeom prst="rect">
            <a:avLst/>
          </a:prstGeom>
          <a:noFill/>
        </p:spPr>
        <p:txBody>
          <a:bodyPr wrap="none" rtlCol="0">
            <a:spAutoFit/>
          </a:bodyPr>
          <a:lstStyle/>
          <a:p>
            <a:endParaRPr lang="en-GB" dirty="0"/>
          </a:p>
        </p:txBody>
      </p:sp>
      <p:sp>
        <p:nvSpPr>
          <p:cNvPr id="7" name="TextBox 6"/>
          <p:cNvSpPr txBox="1"/>
          <p:nvPr/>
        </p:nvSpPr>
        <p:spPr>
          <a:xfrm>
            <a:off x="1267097" y="2677886"/>
            <a:ext cx="9196252" cy="3139321"/>
          </a:xfrm>
          <a:prstGeom prst="rect">
            <a:avLst/>
          </a:prstGeom>
          <a:noFill/>
        </p:spPr>
        <p:txBody>
          <a:bodyPr wrap="square" rtlCol="0">
            <a:spAutoFit/>
          </a:bodyPr>
          <a:lstStyle/>
          <a:p>
            <a:pPr marL="285750" indent="-285750">
              <a:buFont typeface="Arial" panose="020B0604020202020204" pitchFamily="34" charset="0"/>
              <a:buChar char="•"/>
            </a:pPr>
            <a:r>
              <a:rPr lang="en-GB" dirty="0" smtClean="0">
                <a:latin typeface="Comic Sans MS" panose="030F0702030302020204" pitchFamily="66" charset="0"/>
              </a:rPr>
              <a:t>Provide teachers with good examples, methods, techniques and tools for developing the use of outdoors.</a:t>
            </a:r>
          </a:p>
          <a:p>
            <a:endParaRPr lang="en-GB" dirty="0" smtClean="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To offer teaching staff an approach to promote multi-disciplinary connections.</a:t>
            </a:r>
          </a:p>
          <a:p>
            <a:endParaRPr lang="en-GB" dirty="0" smtClean="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To develop attitudes of cooperation and intercultural dialogue between staff and students to support civil society in an integrated Europe. </a:t>
            </a:r>
          </a:p>
          <a:p>
            <a:endParaRPr lang="en-GB" dirty="0" smtClean="0">
              <a:latin typeface="Comic Sans MS" panose="030F0702030302020204" pitchFamily="66" charset="0"/>
            </a:endParaRPr>
          </a:p>
          <a:p>
            <a:pPr marL="285750" indent="-285750">
              <a:buFont typeface="Arial" panose="020B0604020202020204" pitchFamily="34" charset="0"/>
              <a:buChar char="•"/>
            </a:pPr>
            <a:r>
              <a:rPr lang="en-GB" dirty="0" smtClean="0">
                <a:latin typeface="Comic Sans MS" panose="030F0702030302020204" pitchFamily="66" charset="0"/>
              </a:rPr>
              <a:t>To support whole school development, particularly when using the outdoors and natural resources to enhance students learning and more importantly their appreciation of the outdoors! </a:t>
            </a:r>
            <a:endParaRPr lang="en-GB" dirty="0">
              <a:latin typeface="Comic Sans MS" panose="030F0702030302020204" pitchFamily="66" charset="0"/>
            </a:endParaRPr>
          </a:p>
        </p:txBody>
      </p:sp>
    </p:spTree>
    <p:extLst>
      <p:ext uri="{BB962C8B-B14F-4D97-AF65-F5344CB8AC3E}">
        <p14:creationId xmlns:p14="http://schemas.microsoft.com/office/powerpoint/2010/main" val="39338243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About the project  </a:t>
            </a:r>
          </a:p>
        </p:txBody>
      </p:sp>
      <p:sp>
        <p:nvSpPr>
          <p:cNvPr id="3" name="Content Placeholder 2"/>
          <p:cNvSpPr>
            <a:spLocks noGrp="1"/>
          </p:cNvSpPr>
          <p:nvPr>
            <p:ph idx="1"/>
          </p:nvPr>
        </p:nvSpPr>
        <p:spPr>
          <a:xfrm>
            <a:off x="1154954" y="2512060"/>
            <a:ext cx="8825659" cy="3416300"/>
          </a:xfrm>
        </p:spPr>
        <p:txBody>
          <a:bodyPr vert="horz" lIns="91440" tIns="45720" rIns="91440" bIns="45720" rtlCol="0" anchor="t">
            <a:normAutofit/>
          </a:bodyPr>
          <a:lstStyle/>
          <a:p>
            <a:r>
              <a:rPr lang="en-GB" dirty="0" smtClean="0">
                <a:latin typeface="Comic Sans MS" panose="030F0702030302020204" pitchFamily="66" charset="0"/>
              </a:rPr>
              <a:t>Teachers had previously visited the area, however, due to </a:t>
            </a:r>
            <a:r>
              <a:rPr lang="en-GB" dirty="0" err="1" smtClean="0">
                <a:latin typeface="Comic Sans MS" panose="030F0702030302020204" pitchFamily="66" charset="0"/>
              </a:rPr>
              <a:t>Covid</a:t>
            </a:r>
            <a:r>
              <a:rPr lang="en-GB" dirty="0" smtClean="0">
                <a:latin typeface="Comic Sans MS" panose="030F0702030302020204" pitchFamily="66" charset="0"/>
              </a:rPr>
              <a:t> restrictions we were unable to visit any schools.</a:t>
            </a:r>
          </a:p>
          <a:p>
            <a:r>
              <a:rPr lang="en-GB" dirty="0" smtClean="0">
                <a:latin typeface="Comic Sans MS" panose="030F0702030302020204" pitchFamily="66" charset="0"/>
              </a:rPr>
              <a:t>The opportunity was then aimed at networking for future mobilities and an opportunity to visit some of the local areas in which we may take children on the next visit to </a:t>
            </a:r>
            <a:r>
              <a:rPr lang="en-GB" dirty="0" err="1" smtClean="0">
                <a:latin typeface="Comic Sans MS" panose="030F0702030302020204" pitchFamily="66" charset="0"/>
              </a:rPr>
              <a:t>Livadia</a:t>
            </a:r>
            <a:r>
              <a:rPr lang="en-GB" dirty="0" smtClean="0">
                <a:latin typeface="Comic Sans MS" panose="030F0702030302020204" pitchFamily="66" charset="0"/>
              </a:rPr>
              <a:t>.</a:t>
            </a:r>
          </a:p>
          <a:p>
            <a:r>
              <a:rPr lang="en-GB" dirty="0" smtClean="0">
                <a:latin typeface="Comic Sans MS" panose="030F0702030302020204" pitchFamily="66" charset="0"/>
              </a:rPr>
              <a:t>This was the first mobility in which we were able to take students and could now visit the schools. The itinerary was carefully planned around school visits, experiencing outdoor activities and enjoying the local areas.</a:t>
            </a:r>
            <a:endParaRPr lang="en-GB" dirty="0">
              <a:latin typeface="Comic Sans MS" panose="030F0702030302020204" pitchFamily="66" charset="0"/>
            </a:endParaRP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45" y="5630150"/>
            <a:ext cx="4756727" cy="1088873"/>
          </a:xfrm>
          <a:prstGeom prst="rect">
            <a:avLst/>
          </a:prstGeom>
        </p:spPr>
      </p:pic>
    </p:spTree>
    <p:extLst>
      <p:ext uri="{BB962C8B-B14F-4D97-AF65-F5344CB8AC3E}">
        <p14:creationId xmlns:p14="http://schemas.microsoft.com/office/powerpoint/2010/main" val="2904753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our way! </a:t>
            </a:r>
            <a:endParaRPr lang="en-GB"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814249" y="2377439"/>
            <a:ext cx="2447109" cy="1835332"/>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6941" y="2377438"/>
            <a:ext cx="2442023" cy="1835333"/>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526778" y="2485208"/>
            <a:ext cx="1835334" cy="1619795"/>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2969032" y="4629196"/>
            <a:ext cx="2338614" cy="175396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757264" y="4629198"/>
            <a:ext cx="2338616" cy="1753962"/>
          </a:xfrm>
          <a:prstGeom prst="rect">
            <a:avLst/>
          </a:prstGeom>
        </p:spPr>
      </p:pic>
    </p:spTree>
    <p:extLst>
      <p:ext uri="{BB962C8B-B14F-4D97-AF65-F5344CB8AC3E}">
        <p14:creationId xmlns:p14="http://schemas.microsoft.com/office/powerpoint/2010/main" val="39704972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ECC65-E829-49C7-892C-432280B5C367}"/>
              </a:ext>
            </a:extLst>
          </p:cNvPr>
          <p:cNvSpPr>
            <a:spLocks noGrp="1"/>
          </p:cNvSpPr>
          <p:nvPr>
            <p:ph type="title"/>
          </p:nvPr>
        </p:nvSpPr>
        <p:spPr>
          <a:xfrm>
            <a:off x="1154954" y="833849"/>
            <a:ext cx="8761413" cy="893869"/>
          </a:xfrm>
        </p:spPr>
        <p:txBody>
          <a:bodyPr/>
          <a:lstStyle/>
          <a:p>
            <a:r>
              <a:rPr lang="en-US" dirty="0"/>
              <a:t>Day </a:t>
            </a:r>
            <a:r>
              <a:rPr lang="en-US" dirty="0" smtClean="0"/>
              <a:t>1</a:t>
            </a:r>
            <a:endParaRPr lang="en-US" dirty="0"/>
          </a:p>
        </p:txBody>
      </p:sp>
      <p:sp>
        <p:nvSpPr>
          <p:cNvPr id="3" name="Content Placeholder 2">
            <a:extLst>
              <a:ext uri="{FF2B5EF4-FFF2-40B4-BE49-F238E27FC236}">
                <a16:creationId xmlns:a16="http://schemas.microsoft.com/office/drawing/2014/main" id="{08BDE999-F37E-4718-AF59-055938C65113}"/>
              </a:ext>
            </a:extLst>
          </p:cNvPr>
          <p:cNvSpPr>
            <a:spLocks noGrp="1"/>
          </p:cNvSpPr>
          <p:nvPr>
            <p:ph idx="1"/>
          </p:nvPr>
        </p:nvSpPr>
        <p:spPr>
          <a:xfrm>
            <a:off x="1154954" y="2315953"/>
            <a:ext cx="8825659" cy="3416300"/>
          </a:xfrm>
        </p:spPr>
        <p:txBody>
          <a:bodyPr vert="horz" lIns="91440" tIns="45720" rIns="91440" bIns="45720" rtlCol="0" anchor="t">
            <a:normAutofit/>
          </a:bodyPr>
          <a:lstStyle/>
          <a:p>
            <a:r>
              <a:rPr lang="en-US" dirty="0" smtClean="0"/>
              <a:t>Official meeting with all school staff and students.</a:t>
            </a:r>
            <a:endParaRPr lang="en-US" dirty="0"/>
          </a:p>
          <a:p>
            <a:r>
              <a:rPr lang="en-US" dirty="0" smtClean="0"/>
              <a:t>Delegates walked to 8</a:t>
            </a:r>
            <a:r>
              <a:rPr lang="en-US" baseline="30000" dirty="0" smtClean="0"/>
              <a:t>th</a:t>
            </a:r>
            <a:r>
              <a:rPr lang="en-US" dirty="0" smtClean="0"/>
              <a:t> Primary School where we had a tour of the school. </a:t>
            </a:r>
            <a:endParaRPr lang="en-US" dirty="0"/>
          </a:p>
          <a:p>
            <a:r>
              <a:rPr lang="en-US" dirty="0" smtClean="0"/>
              <a:t>Ice breaker activities at the school. </a:t>
            </a:r>
            <a:r>
              <a:rPr lang="en-US" dirty="0"/>
              <a:t> </a:t>
            </a:r>
            <a:endParaRPr lang="en-US" dirty="0" smtClean="0"/>
          </a:p>
          <a:p>
            <a:r>
              <a:rPr lang="en-US" dirty="0" smtClean="0"/>
              <a:t>A trip to the forest.</a:t>
            </a:r>
            <a:endParaRPr lang="en-US" dirty="0"/>
          </a:p>
          <a:p>
            <a:r>
              <a:rPr lang="en-US" dirty="0" smtClean="0"/>
              <a:t>A guided walk along River </a:t>
            </a:r>
            <a:r>
              <a:rPr lang="en-US" dirty="0" err="1" smtClean="0"/>
              <a:t>Erkina</a:t>
            </a:r>
            <a:r>
              <a:rPr lang="en-US" dirty="0" smtClean="0"/>
              <a:t> to learn about the history of the area.</a:t>
            </a:r>
            <a:endParaRPr lang="en-US" dirty="0"/>
          </a:p>
        </p:txBody>
      </p:sp>
      <p:pic>
        <p:nvPicPr>
          <p:cNvPr id="5" name="Picture 4" descr="A picture containing text, clipart&#10;&#10;Description automatically generated">
            <a:extLst>
              <a:ext uri="{FF2B5EF4-FFF2-40B4-BE49-F238E27FC236}">
                <a16:creationId xmlns:a16="http://schemas.microsoft.com/office/drawing/2014/main" id="{C53A307C-FFBE-46A0-9604-5FD35BC457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45" y="5630150"/>
            <a:ext cx="3520275" cy="108887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0613" y="1550161"/>
            <a:ext cx="2042110" cy="153158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80613" y="3112750"/>
            <a:ext cx="2042110" cy="1531583"/>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5464" y="4361616"/>
            <a:ext cx="2564015" cy="1927017"/>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4097020" y="4027682"/>
            <a:ext cx="1927018" cy="2594888"/>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06194" y="4346322"/>
            <a:ext cx="2233748" cy="1942311"/>
          </a:xfrm>
          <a:prstGeom prst="rect">
            <a:avLst/>
          </a:prstGeom>
        </p:spPr>
      </p:pic>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5400000">
            <a:off x="10188994" y="4552758"/>
            <a:ext cx="1625345" cy="2042111"/>
          </a:xfrm>
          <a:prstGeom prst="rect">
            <a:avLst/>
          </a:prstGeom>
        </p:spPr>
      </p:pic>
    </p:spTree>
    <p:extLst>
      <p:ext uri="{BB962C8B-B14F-4D97-AF65-F5344CB8AC3E}">
        <p14:creationId xmlns:p14="http://schemas.microsoft.com/office/powerpoint/2010/main" val="20413020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Day 1</a:t>
            </a:r>
            <a:endParaRPr lang="en-GB" dirty="0"/>
          </a:p>
        </p:txBody>
      </p:sp>
      <p:pic>
        <p:nvPicPr>
          <p:cNvPr id="10" name="Content Placeholder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0099" y="2462575"/>
            <a:ext cx="6096000" cy="2809875"/>
          </a:xfr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2397" y="2462575"/>
            <a:ext cx="5287054" cy="2835941"/>
          </a:xfrm>
          <a:prstGeom prst="rect">
            <a:avLst/>
          </a:prstGeom>
        </p:spPr>
      </p:pic>
    </p:spTree>
    <p:extLst>
      <p:ext uri="{BB962C8B-B14F-4D97-AF65-F5344CB8AC3E}">
        <p14:creationId xmlns:p14="http://schemas.microsoft.com/office/powerpoint/2010/main" val="17106698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2D34A-4F0B-473E-8652-91E250B16046}"/>
              </a:ext>
            </a:extLst>
          </p:cNvPr>
          <p:cNvSpPr>
            <a:spLocks noGrp="1"/>
          </p:cNvSpPr>
          <p:nvPr>
            <p:ph type="title"/>
          </p:nvPr>
        </p:nvSpPr>
        <p:spPr/>
        <p:txBody>
          <a:bodyPr/>
          <a:lstStyle/>
          <a:p>
            <a:r>
              <a:rPr lang="en-US" dirty="0"/>
              <a:t>Day </a:t>
            </a:r>
            <a:r>
              <a:rPr lang="en-US" dirty="0" smtClean="0"/>
              <a:t>2</a:t>
            </a:r>
            <a:endParaRPr lang="en-US" dirty="0"/>
          </a:p>
        </p:txBody>
      </p:sp>
      <p:sp>
        <p:nvSpPr>
          <p:cNvPr id="3" name="Content Placeholder 2">
            <a:extLst>
              <a:ext uri="{FF2B5EF4-FFF2-40B4-BE49-F238E27FC236}">
                <a16:creationId xmlns:a16="http://schemas.microsoft.com/office/drawing/2014/main" id="{7FB150D5-C5A9-4557-8A21-535DA547913E}"/>
              </a:ext>
            </a:extLst>
          </p:cNvPr>
          <p:cNvSpPr>
            <a:spLocks noGrp="1"/>
          </p:cNvSpPr>
          <p:nvPr>
            <p:ph idx="1"/>
          </p:nvPr>
        </p:nvSpPr>
        <p:spPr>
          <a:xfrm>
            <a:off x="1154954" y="2215312"/>
            <a:ext cx="8796905" cy="3488186"/>
          </a:xfrm>
        </p:spPr>
        <p:txBody>
          <a:bodyPr vert="horz" lIns="91440" tIns="45720" rIns="91440" bIns="45720" rtlCol="0" anchor="t">
            <a:normAutofit/>
          </a:bodyPr>
          <a:lstStyle/>
          <a:p>
            <a:r>
              <a:rPr lang="en-US" dirty="0" smtClean="0"/>
              <a:t>A visit to a second primary school in </a:t>
            </a:r>
            <a:r>
              <a:rPr lang="en-US" dirty="0" err="1" smtClean="0"/>
              <a:t>Aspra</a:t>
            </a:r>
            <a:r>
              <a:rPr lang="en-US" dirty="0" smtClean="0"/>
              <a:t> </a:t>
            </a:r>
            <a:r>
              <a:rPr lang="en-US" dirty="0" err="1" smtClean="0"/>
              <a:t>Spitia</a:t>
            </a:r>
            <a:r>
              <a:rPr lang="en-US" dirty="0" smtClean="0"/>
              <a:t> </a:t>
            </a:r>
            <a:endParaRPr lang="en-US" dirty="0"/>
          </a:p>
          <a:p>
            <a:r>
              <a:rPr lang="en-US" dirty="0" smtClean="0"/>
              <a:t>A presentation of the school </a:t>
            </a:r>
            <a:endParaRPr lang="en-US" dirty="0"/>
          </a:p>
          <a:p>
            <a:r>
              <a:rPr lang="en-US" dirty="0" smtClean="0"/>
              <a:t>Beach activities</a:t>
            </a:r>
            <a:endParaRPr lang="en-US" dirty="0"/>
          </a:p>
        </p:txBody>
      </p:sp>
      <p:pic>
        <p:nvPicPr>
          <p:cNvPr id="5" name="Picture 4" descr="A picture containing text, clipart&#10;&#10;Description automatically generated">
            <a:extLst>
              <a:ext uri="{FF2B5EF4-FFF2-40B4-BE49-F238E27FC236}">
                <a16:creationId xmlns:a16="http://schemas.microsoft.com/office/drawing/2014/main" id="{5741A979-8839-4000-AB9A-31A8D05612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45" y="5630150"/>
            <a:ext cx="3520275" cy="108887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790" y="1199787"/>
            <a:ext cx="2694090" cy="202477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0374" y="3698667"/>
            <a:ext cx="1823682" cy="136776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1170" y="3484124"/>
            <a:ext cx="2694089" cy="184707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3569" y="3484124"/>
            <a:ext cx="1733415" cy="2306415"/>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07234" y="3450684"/>
            <a:ext cx="1733415" cy="2306415"/>
          </a:xfrm>
          <a:prstGeom prst="rect">
            <a:avLst/>
          </a:prstGeom>
        </p:spPr>
      </p:pic>
      <p:pic>
        <p:nvPicPr>
          <p:cNvPr id="17" name="Picture 16"/>
          <p:cNvPicPr>
            <a:picLocks noChangeAspect="1"/>
          </p:cNvPicPr>
          <p:nvPr/>
        </p:nvPicPr>
        <p:blipFill rotWithShape="1">
          <a:blip r:embed="rId8">
            <a:extLst>
              <a:ext uri="{28A0092B-C50C-407E-A947-70E740481C1C}">
                <a14:useLocalDpi xmlns:a14="http://schemas.microsoft.com/office/drawing/2010/main" val="0"/>
              </a:ext>
            </a:extLst>
          </a:blip>
          <a:srcRect l="1435" t="12541" r="958" b="14419"/>
          <a:stretch/>
        </p:blipFill>
        <p:spPr>
          <a:xfrm>
            <a:off x="9874254" y="3470707"/>
            <a:ext cx="1667933" cy="2306415"/>
          </a:xfrm>
          <a:prstGeom prst="rect">
            <a:avLst/>
          </a:prstGeom>
        </p:spPr>
      </p:pic>
    </p:spTree>
    <p:extLst>
      <p:ext uri="{BB962C8B-B14F-4D97-AF65-F5344CB8AC3E}">
        <p14:creationId xmlns:p14="http://schemas.microsoft.com/office/powerpoint/2010/main" val="24815699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27B5B-0400-4F3A-B1A2-500850A6A1C7}"/>
              </a:ext>
            </a:extLst>
          </p:cNvPr>
          <p:cNvSpPr>
            <a:spLocks noGrp="1"/>
          </p:cNvSpPr>
          <p:nvPr>
            <p:ph type="title"/>
          </p:nvPr>
        </p:nvSpPr>
        <p:spPr/>
        <p:txBody>
          <a:bodyPr/>
          <a:lstStyle/>
          <a:p>
            <a:r>
              <a:rPr lang="en-US" dirty="0"/>
              <a:t>Day 3 </a:t>
            </a:r>
          </a:p>
        </p:txBody>
      </p:sp>
      <p:sp>
        <p:nvSpPr>
          <p:cNvPr id="3" name="Content Placeholder 2">
            <a:extLst>
              <a:ext uri="{FF2B5EF4-FFF2-40B4-BE49-F238E27FC236}">
                <a16:creationId xmlns:a16="http://schemas.microsoft.com/office/drawing/2014/main" id="{E83393FB-02A0-4488-8545-2CA666CFDEF0}"/>
              </a:ext>
            </a:extLst>
          </p:cNvPr>
          <p:cNvSpPr>
            <a:spLocks noGrp="1"/>
          </p:cNvSpPr>
          <p:nvPr>
            <p:ph idx="1"/>
          </p:nvPr>
        </p:nvSpPr>
        <p:spPr/>
        <p:txBody>
          <a:bodyPr vert="horz" lIns="91440" tIns="45720" rIns="91440" bIns="45720" rtlCol="0" anchor="t">
            <a:normAutofit/>
          </a:bodyPr>
          <a:lstStyle/>
          <a:p>
            <a:r>
              <a:rPr lang="en-US" dirty="0" smtClean="0"/>
              <a:t>Cultural visit to Delphi</a:t>
            </a:r>
          </a:p>
          <a:p>
            <a:r>
              <a:rPr lang="en-US" dirty="0" smtClean="0"/>
              <a:t>Delphi Museum </a:t>
            </a:r>
            <a:endParaRPr lang="en-US" dirty="0"/>
          </a:p>
          <a:p>
            <a:r>
              <a:rPr lang="en-US" dirty="0" smtClean="0"/>
              <a:t>A shopping trip to Arachova</a:t>
            </a:r>
            <a:endParaRPr lang="en-US" dirty="0"/>
          </a:p>
          <a:p>
            <a:pPr marL="0" indent="0">
              <a:buNone/>
            </a:pP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8549" y="1789611"/>
            <a:ext cx="5031377" cy="5031377"/>
          </a:xfrm>
          <a:prstGeom prst="rect">
            <a:avLst/>
          </a:prstGeom>
        </p:spPr>
      </p:pic>
    </p:spTree>
    <p:extLst>
      <p:ext uri="{BB962C8B-B14F-4D97-AF65-F5344CB8AC3E}">
        <p14:creationId xmlns:p14="http://schemas.microsoft.com/office/powerpoint/2010/main" val="31969968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3EE1B-E038-4BCB-92FF-8412763EEAA9}"/>
              </a:ext>
            </a:extLst>
          </p:cNvPr>
          <p:cNvSpPr>
            <a:spLocks noGrp="1"/>
          </p:cNvSpPr>
          <p:nvPr>
            <p:ph type="title"/>
          </p:nvPr>
        </p:nvSpPr>
        <p:spPr/>
        <p:txBody>
          <a:bodyPr/>
          <a:lstStyle/>
          <a:p>
            <a:r>
              <a:rPr lang="en-US" dirty="0"/>
              <a:t>Day 4  </a:t>
            </a:r>
          </a:p>
        </p:txBody>
      </p:sp>
      <p:sp>
        <p:nvSpPr>
          <p:cNvPr id="3" name="Content Placeholder 2">
            <a:extLst>
              <a:ext uri="{FF2B5EF4-FFF2-40B4-BE49-F238E27FC236}">
                <a16:creationId xmlns:a16="http://schemas.microsoft.com/office/drawing/2014/main" id="{0A2CB970-FC33-4BA1-843E-D10328B0E579}"/>
              </a:ext>
            </a:extLst>
          </p:cNvPr>
          <p:cNvSpPr>
            <a:spLocks noGrp="1"/>
          </p:cNvSpPr>
          <p:nvPr>
            <p:ph idx="1"/>
          </p:nvPr>
        </p:nvSpPr>
        <p:spPr>
          <a:xfrm>
            <a:off x="1122830" y="2213850"/>
            <a:ext cx="8825659" cy="3416300"/>
          </a:xfrm>
        </p:spPr>
        <p:txBody>
          <a:bodyPr vert="horz" lIns="91440" tIns="45720" rIns="91440" bIns="45720" rtlCol="0" anchor="t">
            <a:normAutofit/>
          </a:bodyPr>
          <a:lstStyle/>
          <a:p>
            <a:r>
              <a:rPr lang="en-US" dirty="0" smtClean="0"/>
              <a:t>A visit to the third primary school – 4</a:t>
            </a:r>
            <a:r>
              <a:rPr lang="en-US" baseline="30000" dirty="0" smtClean="0"/>
              <a:t>th</a:t>
            </a:r>
            <a:r>
              <a:rPr lang="en-US" dirty="0" smtClean="0"/>
              <a:t> Gymnasium of </a:t>
            </a:r>
            <a:r>
              <a:rPr lang="en-US" dirty="0" err="1" smtClean="0"/>
              <a:t>Levadia</a:t>
            </a:r>
            <a:endParaRPr lang="en-US" dirty="0" smtClean="0"/>
          </a:p>
          <a:p>
            <a:r>
              <a:rPr lang="en-US" dirty="0" smtClean="0"/>
              <a:t>Presentations of the school</a:t>
            </a:r>
          </a:p>
          <a:p>
            <a:r>
              <a:rPr lang="en-US" dirty="0" smtClean="0"/>
              <a:t>Outdoor learning activities </a:t>
            </a:r>
          </a:p>
          <a:p>
            <a:r>
              <a:rPr lang="en-US" dirty="0" smtClean="0"/>
              <a:t>Treasure hunt around the city </a:t>
            </a:r>
            <a:endParaRPr lang="en-US" dirty="0"/>
          </a:p>
        </p:txBody>
      </p:sp>
      <p:pic>
        <p:nvPicPr>
          <p:cNvPr id="5" name="Picture 4" descr="A picture containing text, clipart&#10;&#10;Description automatically generated">
            <a:extLst>
              <a:ext uri="{FF2B5EF4-FFF2-40B4-BE49-F238E27FC236}">
                <a16:creationId xmlns:a16="http://schemas.microsoft.com/office/drawing/2014/main" id="{44E58B81-D37B-4214-82FF-518B23656A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45" y="5630150"/>
            <a:ext cx="3520275" cy="108887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5665" y="1128920"/>
            <a:ext cx="2099174" cy="2793080"/>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45" y="3715142"/>
            <a:ext cx="4601821" cy="2400438"/>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41274" y="3715142"/>
            <a:ext cx="3966754" cy="3142858"/>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08028" y="3715142"/>
            <a:ext cx="2208339" cy="1688521"/>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916367" y="3715142"/>
            <a:ext cx="1957770" cy="1688521"/>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96547" y="5425455"/>
            <a:ext cx="2639639" cy="1454337"/>
          </a:xfrm>
          <a:prstGeom prst="rect">
            <a:avLst/>
          </a:prstGeom>
        </p:spPr>
      </p:pic>
    </p:spTree>
    <p:extLst>
      <p:ext uri="{BB962C8B-B14F-4D97-AF65-F5344CB8AC3E}">
        <p14:creationId xmlns:p14="http://schemas.microsoft.com/office/powerpoint/2010/main" val="26041422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Day 5</a:t>
            </a:r>
            <a:endParaRPr lang="en-GB" dirty="0"/>
          </a:p>
        </p:txBody>
      </p:sp>
      <p:sp>
        <p:nvSpPr>
          <p:cNvPr id="3" name="Content Placeholder 2"/>
          <p:cNvSpPr>
            <a:spLocks noGrp="1"/>
          </p:cNvSpPr>
          <p:nvPr>
            <p:ph idx="1"/>
          </p:nvPr>
        </p:nvSpPr>
        <p:spPr/>
        <p:txBody>
          <a:bodyPr/>
          <a:lstStyle/>
          <a:p>
            <a:r>
              <a:rPr lang="en-GB" dirty="0" smtClean="0"/>
              <a:t>The long journey home! </a:t>
            </a:r>
          </a:p>
          <a:p>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3009" y="3088323"/>
            <a:ext cx="2647814" cy="322760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259282" y="3438844"/>
            <a:ext cx="3235236" cy="2534195"/>
          </a:xfrm>
          <a:prstGeom prst="rect">
            <a:avLst/>
          </a:prstGeom>
        </p:spPr>
      </p:pic>
    </p:spTree>
    <p:extLst>
      <p:ext uri="{BB962C8B-B14F-4D97-AF65-F5344CB8AC3E}">
        <p14:creationId xmlns:p14="http://schemas.microsoft.com/office/powerpoint/2010/main" val="3029417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C9FC3-8D13-4877-996E-54F0A870C6EA}"/>
              </a:ext>
            </a:extLst>
          </p:cNvPr>
          <p:cNvSpPr>
            <a:spLocks noGrp="1"/>
          </p:cNvSpPr>
          <p:nvPr>
            <p:ph type="title"/>
          </p:nvPr>
        </p:nvSpPr>
        <p:spPr/>
        <p:txBody>
          <a:bodyPr/>
          <a:lstStyle/>
          <a:p>
            <a:r>
              <a:rPr lang="en-US" dirty="0"/>
              <a:t>Future plans </a:t>
            </a:r>
          </a:p>
        </p:txBody>
      </p:sp>
      <p:sp>
        <p:nvSpPr>
          <p:cNvPr id="3" name="Content Placeholder 2">
            <a:extLst>
              <a:ext uri="{FF2B5EF4-FFF2-40B4-BE49-F238E27FC236}">
                <a16:creationId xmlns:a16="http://schemas.microsoft.com/office/drawing/2014/main" id="{07BE20E3-9D56-4AFD-8E9C-DC26F9FA6CD1}"/>
              </a:ext>
            </a:extLst>
          </p:cNvPr>
          <p:cNvSpPr>
            <a:spLocks noGrp="1"/>
          </p:cNvSpPr>
          <p:nvPr>
            <p:ph idx="1"/>
          </p:nvPr>
        </p:nvSpPr>
        <p:spPr>
          <a:xfrm>
            <a:off x="1154955" y="2603500"/>
            <a:ext cx="8171926" cy="1837871"/>
          </a:xfrm>
        </p:spPr>
        <p:txBody>
          <a:bodyPr vert="horz" lIns="91440" tIns="45720" rIns="91440" bIns="45720" rtlCol="0" anchor="t">
            <a:normAutofit/>
          </a:bodyPr>
          <a:lstStyle/>
          <a:p>
            <a:r>
              <a:rPr lang="en-US" dirty="0" smtClean="0"/>
              <a:t>Greek and Welsh delegates mobility to Romania 5</a:t>
            </a:r>
            <a:r>
              <a:rPr lang="en-US" baseline="30000" dirty="0" smtClean="0"/>
              <a:t>th</a:t>
            </a:r>
            <a:r>
              <a:rPr lang="en-US" dirty="0" smtClean="0"/>
              <a:t> – 10</a:t>
            </a:r>
            <a:r>
              <a:rPr lang="en-US" baseline="30000" dirty="0" smtClean="0"/>
              <a:t>th</a:t>
            </a:r>
            <a:r>
              <a:rPr lang="en-US" dirty="0" smtClean="0"/>
              <a:t> March</a:t>
            </a:r>
          </a:p>
          <a:p>
            <a:r>
              <a:rPr lang="en-US" dirty="0" smtClean="0"/>
              <a:t>Greek and Romanian delegates mobility to Wales 7</a:t>
            </a:r>
            <a:r>
              <a:rPr lang="en-US" baseline="30000" dirty="0" smtClean="0"/>
              <a:t>th</a:t>
            </a:r>
            <a:r>
              <a:rPr lang="en-US" dirty="0" smtClean="0"/>
              <a:t> – 12</a:t>
            </a:r>
            <a:r>
              <a:rPr lang="en-US" baseline="30000" dirty="0" smtClean="0"/>
              <a:t>th</a:t>
            </a:r>
            <a:r>
              <a:rPr lang="en-US" dirty="0" smtClean="0"/>
              <a:t> May</a:t>
            </a:r>
          </a:p>
          <a:p>
            <a:r>
              <a:rPr lang="en-US" dirty="0" smtClean="0"/>
              <a:t>Both trips will also include students from each school</a:t>
            </a:r>
            <a:endParaRPr lang="en-US" dirty="0"/>
          </a:p>
        </p:txBody>
      </p:sp>
      <p:pic>
        <p:nvPicPr>
          <p:cNvPr id="5" name="Picture 4" descr="A picture containing text, clipart&#10;&#10;Description automatically generated">
            <a:extLst>
              <a:ext uri="{FF2B5EF4-FFF2-40B4-BE49-F238E27FC236}">
                <a16:creationId xmlns:a16="http://schemas.microsoft.com/office/drawing/2014/main" id="{E9DCA7C6-7307-4265-AF24-C42BBC60DE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745" y="5630150"/>
            <a:ext cx="3520275" cy="1088873"/>
          </a:xfrm>
          <a:prstGeom prst="rect">
            <a:avLst/>
          </a:prstGeom>
        </p:spPr>
      </p:pic>
    </p:spTree>
    <p:extLst>
      <p:ext uri="{BB962C8B-B14F-4D97-AF65-F5344CB8AC3E}">
        <p14:creationId xmlns:p14="http://schemas.microsoft.com/office/powerpoint/2010/main" val="8260337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Implementing ideas/strategies</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24" y="2196735"/>
            <a:ext cx="2501841" cy="364999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0184" y="2196737"/>
            <a:ext cx="2966675" cy="3649996"/>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t="7456" r="-1436"/>
          <a:stretch/>
        </p:blipFill>
        <p:spPr>
          <a:xfrm>
            <a:off x="6100149" y="2196735"/>
            <a:ext cx="2782594" cy="3649997"/>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8680390" y="2652987"/>
            <a:ext cx="3649996" cy="2737497"/>
          </a:xfrm>
          <a:prstGeom prst="rect">
            <a:avLst/>
          </a:prstGeom>
        </p:spPr>
      </p:pic>
      <p:sp>
        <p:nvSpPr>
          <p:cNvPr id="9" name="TextBox 8"/>
          <p:cNvSpPr txBox="1"/>
          <p:nvPr/>
        </p:nvSpPr>
        <p:spPr>
          <a:xfrm>
            <a:off x="163924" y="5846733"/>
            <a:ext cx="2501841" cy="830997"/>
          </a:xfrm>
          <a:prstGeom prst="rect">
            <a:avLst/>
          </a:prstGeom>
          <a:noFill/>
        </p:spPr>
        <p:txBody>
          <a:bodyPr wrap="square" rtlCol="0">
            <a:spAutoFit/>
          </a:bodyPr>
          <a:lstStyle/>
          <a:p>
            <a:r>
              <a:rPr lang="en-GB" sz="1600" dirty="0" smtClean="0"/>
              <a:t>Colour scavenger hunt – matching colours, counting, naming items</a:t>
            </a:r>
            <a:endParaRPr lang="en-GB" sz="1600" dirty="0"/>
          </a:p>
        </p:txBody>
      </p:sp>
      <p:sp>
        <p:nvSpPr>
          <p:cNvPr id="10" name="TextBox 9"/>
          <p:cNvSpPr txBox="1"/>
          <p:nvPr/>
        </p:nvSpPr>
        <p:spPr>
          <a:xfrm>
            <a:off x="2840184" y="5841070"/>
            <a:ext cx="2966675" cy="1077218"/>
          </a:xfrm>
          <a:prstGeom prst="rect">
            <a:avLst/>
          </a:prstGeom>
          <a:noFill/>
        </p:spPr>
        <p:txBody>
          <a:bodyPr wrap="square" rtlCol="0">
            <a:spAutoFit/>
          </a:bodyPr>
          <a:lstStyle/>
          <a:p>
            <a:r>
              <a:rPr lang="en-GB" sz="1600" dirty="0" smtClean="0"/>
              <a:t>Exploring &amp; naming, leaf printing, leaf rubbings &amp; rainbow making – naming colours in English &amp; Welsh</a:t>
            </a:r>
            <a:endParaRPr lang="en-GB" sz="1600" dirty="0"/>
          </a:p>
        </p:txBody>
      </p:sp>
      <p:sp>
        <p:nvSpPr>
          <p:cNvPr id="12" name="TextBox 11"/>
          <p:cNvSpPr txBox="1"/>
          <p:nvPr/>
        </p:nvSpPr>
        <p:spPr>
          <a:xfrm>
            <a:off x="6100149" y="5846733"/>
            <a:ext cx="2743200" cy="830997"/>
          </a:xfrm>
          <a:prstGeom prst="rect">
            <a:avLst/>
          </a:prstGeom>
          <a:noFill/>
        </p:spPr>
        <p:txBody>
          <a:bodyPr wrap="square" rtlCol="0">
            <a:spAutoFit/>
          </a:bodyPr>
          <a:lstStyle/>
          <a:p>
            <a:r>
              <a:rPr lang="en-GB" sz="1600" dirty="0" smtClean="0"/>
              <a:t>Observational drawings – outdoor vocabulary, shapes, art</a:t>
            </a:r>
            <a:endParaRPr lang="en-GB" sz="1600" dirty="0"/>
          </a:p>
        </p:txBody>
      </p:sp>
      <p:sp>
        <p:nvSpPr>
          <p:cNvPr id="13" name="TextBox 12"/>
          <p:cNvSpPr txBox="1"/>
          <p:nvPr/>
        </p:nvSpPr>
        <p:spPr>
          <a:xfrm>
            <a:off x="9136639" y="5846733"/>
            <a:ext cx="2737498" cy="1077218"/>
          </a:xfrm>
          <a:prstGeom prst="rect">
            <a:avLst/>
          </a:prstGeom>
          <a:noFill/>
        </p:spPr>
        <p:txBody>
          <a:bodyPr wrap="square" rtlCol="0">
            <a:spAutoFit/>
          </a:bodyPr>
          <a:lstStyle/>
          <a:p>
            <a:r>
              <a:rPr lang="en-GB" sz="1600" dirty="0" smtClean="0"/>
              <a:t>Autumn wreaths – exploring, using senses, talking about changes &amp; creating</a:t>
            </a:r>
            <a:endParaRPr lang="en-GB" sz="1600" dirty="0"/>
          </a:p>
        </p:txBody>
      </p:sp>
    </p:spTree>
    <p:extLst>
      <p:ext uri="{BB962C8B-B14F-4D97-AF65-F5344CB8AC3E}">
        <p14:creationId xmlns:p14="http://schemas.microsoft.com/office/powerpoint/2010/main" val="76519658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1575</TotalTime>
  <Words>386</Words>
  <Application>Microsoft Office PowerPoint</Application>
  <PresentationFormat>Widescreen</PresentationFormat>
  <Paragraphs>48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Comic Sans MS</vt:lpstr>
      <vt:lpstr>Wingdings 3</vt:lpstr>
      <vt:lpstr>Ion Boardroom</vt:lpstr>
      <vt:lpstr>Erasmus+ Outdoor Education and Teaching Methodology Livadia, Greece</vt:lpstr>
      <vt:lpstr>Outdoor Education &amp; Teaching Methodology</vt:lpstr>
      <vt:lpstr>Aims of the project </vt:lpstr>
      <vt:lpstr>About the project  </vt:lpstr>
      <vt:lpstr>On our way! </vt:lpstr>
      <vt:lpstr>Day 1</vt:lpstr>
      <vt:lpstr>Day 1</vt:lpstr>
      <vt:lpstr>Day 2</vt:lpstr>
      <vt:lpstr>Day 3 </vt:lpstr>
      <vt:lpstr>Day 4  </vt:lpstr>
      <vt:lpstr>Day 5</vt:lpstr>
      <vt:lpstr>Future plans </vt:lpstr>
      <vt:lpstr>Implementing ideas/strategies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Erasmus+ Outdoor Education and Teaching Methodology Livadia, Greece</dc:title>
  <dc:creator>M Bannister (Morriston Primary School)</dc:creator>
  <cp:lastModifiedBy>R Johns (Morriston Primary School)</cp:lastModifiedBy>
  <cp:revision>389</cp:revision>
  <dcterms:created xsi:type="dcterms:W3CDTF">2021-11-26T20:03:00Z</dcterms:created>
  <dcterms:modified xsi:type="dcterms:W3CDTF">2022-11-10T14:37:49Z</dcterms:modified>
</cp:coreProperties>
</file>