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6" r:id="rId1"/>
    <p:sldMasterId id="2147483830" r:id="rId2"/>
  </p:sldMasterIdLst>
  <p:notesMasterIdLst>
    <p:notesMasterId r:id="rId8"/>
  </p:notesMasterIdLst>
  <p:sldIdLst>
    <p:sldId id="545" r:id="rId3"/>
    <p:sldId id="531" r:id="rId4"/>
    <p:sldId id="619" r:id="rId5"/>
    <p:sldId id="694" r:id="rId6"/>
    <p:sldId id="691"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mma Renold" initials="" lastIdx="1" clrIdx="0"/>
  <p:cmAuthor id="1" name="Emma Renold" initials="ER"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A37"/>
    <a:srgbClr val="E888EA"/>
    <a:srgbClr val="FF00F8"/>
    <a:srgbClr val="39D9D6"/>
    <a:srgbClr val="EC94AE"/>
    <a:srgbClr val="FE0079"/>
    <a:srgbClr val="F0E9BF"/>
    <a:srgbClr val="FCDB01"/>
    <a:srgbClr val="ED3560"/>
    <a:srgbClr val="80008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2AD42C-AF94-924B-B414-9D63B55F8C9C}" v="2" dt="2021-01-18T09:43:01.5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80"/>
    <p:restoredTop sz="71531" autoAdjust="0"/>
  </p:normalViewPr>
  <p:slideViewPr>
    <p:cSldViewPr snapToGrid="0" snapToObjects="1">
      <p:cViewPr varScale="1">
        <p:scale>
          <a:sx n="48" d="100"/>
          <a:sy n="48" d="100"/>
        </p:scale>
        <p:origin x="1720"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commentAuthors" Target="commentAuthors.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334152-1F76-8A4C-B94F-E1D0D4682282}" type="datetimeFigureOut">
              <a:rPr lang="en-US" smtClean="0"/>
              <a:t>11/11/2021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F70561-6C5C-F043-82E8-24E8F89CB925}" type="slidenum">
              <a:rPr lang="en-US" smtClean="0"/>
              <a:t>‹#›</a:t>
            </a:fld>
            <a:endParaRPr lang="en-US"/>
          </a:p>
        </p:txBody>
      </p:sp>
    </p:spTree>
    <p:extLst>
      <p:ext uri="{BB962C8B-B14F-4D97-AF65-F5344CB8AC3E}">
        <p14:creationId xmlns:p14="http://schemas.microsoft.com/office/powerpoint/2010/main" val="200897803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A8F70561-6C5C-F043-82E8-24E8F89CB925}" type="slidenum">
              <a:rPr lang="en-US" smtClean="0"/>
              <a:t>1</a:t>
            </a:fld>
            <a:endParaRPr lang="en-US"/>
          </a:p>
        </p:txBody>
      </p:sp>
    </p:spTree>
    <p:extLst>
      <p:ext uri="{BB962C8B-B14F-4D97-AF65-F5344CB8AC3E}">
        <p14:creationId xmlns:p14="http://schemas.microsoft.com/office/powerpoint/2010/main" val="469930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b="1" dirty="0">
                <a:solidFill>
                  <a:srgbClr val="39D9D6"/>
                </a:solidFill>
              </a:rPr>
              <a:t>OK – this may seem all too obvious a starting point, I wanted to begin a discussion of Dev app RSE by re-stating why RSE matters and how </a:t>
            </a:r>
            <a:r>
              <a:rPr lang="en-GB" b="0" baseline="0" dirty="0">
                <a:solidFill>
                  <a:srgbClr val="39D9D6"/>
                </a:solidFill>
              </a:rPr>
              <a:t>children learn about sexuality and relationships long before they start school. </a:t>
            </a:r>
          </a:p>
          <a:p>
            <a:pPr marL="0" marR="0" indent="0" algn="l" defTabSz="457200" rtl="0" eaLnBrk="1" fontAlgn="auto" latinLnBrk="0" hangingPunct="1">
              <a:lnSpc>
                <a:spcPct val="100000"/>
              </a:lnSpc>
              <a:spcBef>
                <a:spcPts val="0"/>
              </a:spcBef>
              <a:spcAft>
                <a:spcPts val="0"/>
              </a:spcAft>
              <a:buClrTx/>
              <a:buSzTx/>
              <a:buFontTx/>
              <a:buNone/>
              <a:tabLst/>
              <a:defRPr/>
            </a:pPr>
            <a:endParaRPr lang="en-GB" b="0" baseline="0" dirty="0">
              <a:solidFill>
                <a:srgbClr val="39D9D6"/>
              </a:solidFill>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b="0" baseline="0" dirty="0">
                <a:solidFill>
                  <a:srgbClr val="39D9D6"/>
                </a:solidFill>
              </a:rPr>
              <a:t>As soon as they enter the social world they will be interacting with complex and often contradictory messages about gender, sexuality and relationships from, for example: advertising, books, music, social media and television and from family members, peers and communities. Even very young children will be negotiating a range of social and cultural norms on these issues that will shape their day to day lives and imagined futures. This knowledge, often termed as the ‘hidden curriculum’ can include misconceptions and misinformation. It can also challenge and exceed adult expectations of what children and young people are learning and experiencing.</a:t>
            </a:r>
          </a:p>
          <a:p>
            <a:pPr marL="0" marR="0" indent="0" algn="l" defTabSz="457200" rtl="0" eaLnBrk="1" fontAlgn="auto" latinLnBrk="0" hangingPunct="1">
              <a:lnSpc>
                <a:spcPct val="100000"/>
              </a:lnSpc>
              <a:spcBef>
                <a:spcPts val="0"/>
              </a:spcBef>
              <a:spcAft>
                <a:spcPts val="0"/>
              </a:spcAft>
              <a:buClrTx/>
              <a:buSzTx/>
              <a:buFontTx/>
              <a:buNone/>
              <a:tabLst/>
              <a:defRPr/>
            </a:pPr>
            <a:endParaRPr lang="en-GB" b="1" dirty="0">
              <a:solidFill>
                <a:srgbClr val="39D9D6"/>
              </a:solidFill>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b="1" dirty="0">
                <a:solidFill>
                  <a:srgbClr val="39D9D6"/>
                </a:solidFill>
              </a:rPr>
              <a:t>RSE in school thus plays a vital role in working with children, young people, parents/carers and communities to create safe and non judgemental environments to explore the information and ethical values about sexualities and relationships that children are already exposed to and often struggling to navigate for themselves</a:t>
            </a:r>
            <a:r>
              <a:rPr lang="en-GB" dirty="0">
                <a:solidFill>
                  <a:srgbClr val="39D9D6"/>
                </a:solidFill>
              </a:rPr>
              <a:t>. And since COVID this informal learning has no doubt rapidly increased.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When we create safe non judgemental spaces, we give children the opportunity to ask questions and we are sometimes surprised about what they already know / the language that they use / the issues that they are aware of/the things they have seen. </a:t>
            </a:r>
            <a:r>
              <a:rPr lang="en-GB" sz="1200" b="0" i="0" u="none" strike="noStrike" kern="1200" baseline="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rPr>
              <a:t>These questions are windows into their worlds. This learning – this experience - must always be our starting point – attuning to this informal learning is at the heart of a relevant and dev app curriculum. </a:t>
            </a:r>
          </a:p>
          <a:p>
            <a:endParaRPr lang="en-GB" sz="1200" b="0" i="0" u="none" strike="noStrike"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By building upon children and young people’s own learning and experience, schools then can become key sites for learning from and responding to children and young people’s questions and needs (e.g. from sexism to sexual consent) and key sites for prevention, protection and change.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 what we are effectively working towards is what we call a ‘living curriculum’ – a living curriculum is a responsive and responsible curriculum – it is experience-near –  which is why the working definition is: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8F70561-6C5C-F043-82E8-24E8F89CB925}" type="slidenum">
              <a:rPr lang="en-US" smtClean="0"/>
              <a:t>2</a:t>
            </a:fld>
            <a:endParaRPr lang="en-US"/>
          </a:p>
        </p:txBody>
      </p:sp>
    </p:spTree>
    <p:extLst>
      <p:ext uri="{BB962C8B-B14F-4D97-AF65-F5344CB8AC3E}">
        <p14:creationId xmlns:p14="http://schemas.microsoft.com/office/powerpoint/2010/main" val="17439392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developmentally appropriate RSE is one that recognises and responds to learners’ own capacities and needs. It will not assume but attune to learners’ evolving knowledge and experience. And these capacities include social, physical, emotional and cognitive – all of which operate together – bodies-minds-world -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However, and if you have read appendix 1 (the summary of DAP from expert panel) – all too often – our curriculum is not experience-near, is not always needs-led –(some topics arrive too late for many people -  and often not flexible enough for schools to make their own in ways that meet learners needs and experiences. Very simply – much RSE provision is out of touch with children’s lived realities and wider learning.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fact, there is a large gap between children and young people’s lived experiences and the content of much RSE</a:t>
            </a:r>
            <a:r>
              <a:rPr lang="en-GB" sz="1200" kern="1200" baseline="0" dirty="0">
                <a:solidFill>
                  <a:schemeClr val="tx1"/>
                </a:solidFill>
                <a:effectLst/>
                <a:latin typeface="+mn-lt"/>
                <a:ea typeface="+mn-ea"/>
                <a:cs typeface="+mn-cs"/>
              </a:rPr>
              <a:t>. Too often, notions of innocence and age appropriateness, that are often steeped in all kinds of assumptions around gender, race, social class, disability, sexuality, religion and so on inform how RSE is provided, or in many cases, avoided. </a:t>
            </a:r>
          </a:p>
          <a:p>
            <a:endParaRPr lang="en-GB" sz="1200" kern="1200" baseline="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This not only makes for a very disempowering experience, but can also lead to mis- information.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Current SRE guidance for schools (Welsh Government 2010, para 2.18, p.10) states that “SRE programmes should be relevant to learners and sensitive to their needs”. However, the guidance also advises schools on the need to develop age-appropriate programmes and avoid answering questions in class that the teacher feels is ‘too old’ for a pupil or ‘inappropriate’ to share with the class.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effectLst/>
              </a:rPr>
              <a:t> </a:t>
            </a:r>
            <a:r>
              <a:rPr lang="en-GB" sz="1200" kern="1200" dirty="0">
                <a:solidFill>
                  <a:schemeClr val="tx1"/>
                </a:solidFill>
                <a:effectLst/>
                <a:latin typeface="+mn-lt"/>
                <a:ea typeface="+mn-ea"/>
                <a:cs typeface="+mn-cs"/>
              </a:rPr>
              <a:t>However, without training, informed by up-to-date empirical research, how are educators expected to confidently differentiate between appropriate and inappropriate knowledge and behaviour (</a:t>
            </a:r>
            <a:r>
              <a:rPr lang="en-GB" sz="1200" kern="1200" dirty="0" err="1">
                <a:solidFill>
                  <a:schemeClr val="tx1"/>
                </a:solidFill>
                <a:effectLst/>
                <a:latin typeface="+mn-lt"/>
                <a:ea typeface="+mn-ea"/>
                <a:cs typeface="+mn-cs"/>
              </a:rPr>
              <a:t>Ey</a:t>
            </a:r>
            <a:r>
              <a:rPr lang="en-GB" sz="1200" kern="1200" dirty="0">
                <a:solidFill>
                  <a:schemeClr val="tx1"/>
                </a:solidFill>
                <a:effectLst/>
                <a:latin typeface="+mn-lt"/>
                <a:ea typeface="+mn-ea"/>
                <a:cs typeface="+mn-cs"/>
              </a:rPr>
              <a:t>, McInnes and Rigney 2017)? </a:t>
            </a:r>
          </a:p>
          <a:p>
            <a:endParaRPr lang="en-GB" dirty="0">
              <a:effectLst/>
            </a:endParaRPr>
          </a:p>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8F70561-6C5C-F043-82E8-24E8F89CB925}" type="slidenum">
              <a:rPr lang="en-US" smtClean="0"/>
              <a:t>3</a:t>
            </a:fld>
            <a:endParaRPr lang="en-US"/>
          </a:p>
        </p:txBody>
      </p:sp>
    </p:spTree>
    <p:extLst>
      <p:ext uri="{BB962C8B-B14F-4D97-AF65-F5344CB8AC3E}">
        <p14:creationId xmlns:p14="http://schemas.microsoft.com/office/powerpoint/2010/main" val="1450923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lived reality of children and young people’s own learning and experience on RSE issues often blurs and complicates many of the age and stage models in current SRE guidance around what children should or shouldn’t know, learn and experience (Epstein et al. 2012). </a:t>
            </a:r>
          </a:p>
          <a:p>
            <a:endParaRPr lang="en-GB" sz="1200" kern="1200" dirty="0">
              <a:solidFill>
                <a:schemeClr val="tx1"/>
              </a:solidFill>
              <a:effectLst/>
              <a:latin typeface="+mn-lt"/>
              <a:ea typeface="+mn-ea"/>
              <a:cs typeface="+mn-cs"/>
            </a:endParaRPr>
          </a:p>
          <a:p>
            <a:r>
              <a:rPr lang="en-US" dirty="0"/>
              <a:t>And one of the reasons why we include the research crush cards in your workshops, is not just to ensure that young people’s voices are in the room with us as we make decisions often on their behalf about what is included in the content of our new RSE curriculum. They are there because the learning and experience that children bring into  school with them (and of course the learning and experience that goes on in school, because schools are social sites too) can sometimes crush and overturn our assumptions about what we think matters to children and young people. </a:t>
            </a:r>
          </a:p>
          <a:p>
            <a:endParaRPr lang="en-US" dirty="0"/>
          </a:p>
        </p:txBody>
      </p:sp>
      <p:sp>
        <p:nvSpPr>
          <p:cNvPr id="4" name="Slide Number Placeholder 3"/>
          <p:cNvSpPr>
            <a:spLocks noGrp="1"/>
          </p:cNvSpPr>
          <p:nvPr>
            <p:ph type="sldNum" sz="quarter" idx="5"/>
          </p:nvPr>
        </p:nvSpPr>
        <p:spPr/>
        <p:txBody>
          <a:bodyPr/>
          <a:lstStyle/>
          <a:p>
            <a:fld id="{A8F70561-6C5C-F043-82E8-24E8F89CB925}" type="slidenum">
              <a:rPr lang="en-US" smtClean="0"/>
              <a:t>4</a:t>
            </a:fld>
            <a:endParaRPr lang="en-US"/>
          </a:p>
        </p:txBody>
      </p:sp>
    </p:spTree>
    <p:extLst>
      <p:ext uri="{BB962C8B-B14F-4D97-AF65-F5344CB8AC3E}">
        <p14:creationId xmlns:p14="http://schemas.microsoft.com/office/powerpoint/2010/main" val="992029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34023926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2369180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2088199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51A0C47-018D-4460-B945-BFF7981B6CA6}" type="datetimeFigureOut">
              <a:rPr lang="en-US" smtClean="0"/>
              <a:t>11/11/2021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1762286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51A0C47-018D-4460-B945-BFF7981B6CA6}" type="datetimeFigureOut">
              <a:rPr lang="en-US" smtClean="0"/>
              <a:t>11/11/2021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1602785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51A0C47-018D-4460-B945-BFF7981B6CA6}" type="datetimeFigureOut">
              <a:rPr lang="en-US" smtClean="0"/>
              <a:t>11/11/2021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36207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1A0C47-018D-4460-B945-BFF7981B6CA6}" type="datetimeFigureOut">
              <a:rPr lang="en-US" smtClean="0"/>
              <a:t>11/11/2021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719707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51A0C47-018D-4460-B945-BFF7981B6CA6}" type="datetimeFigureOut">
              <a:rPr lang="en-US" smtClean="0"/>
              <a:t>11/11/2021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2405138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51A0C47-018D-4460-B945-BFF7981B6CA6}" type="datetimeFigureOut">
              <a:rPr lang="en-US" smtClean="0"/>
              <a:t>11/11/2021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1047600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2531653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1076367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3697027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6441859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3392059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51A0C47-018D-4460-B945-BFF7981B6CA6}" type="datetimeFigureOut">
              <a:rPr lang="en-US" smtClean="0"/>
              <a:t>11/11/2021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9073854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51A0C47-018D-4460-B945-BFF7981B6CA6}" type="datetimeFigureOut">
              <a:rPr lang="en-US" smtClean="0"/>
              <a:t>11/11/2021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42741975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51A0C47-018D-4460-B945-BFF7981B6CA6}" type="datetimeFigureOut">
              <a:rPr lang="en-US" smtClean="0"/>
              <a:t>11/11/2021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1182889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1A0C47-018D-4460-B945-BFF7981B6CA6}" type="datetimeFigureOut">
              <a:rPr lang="en-US" smtClean="0"/>
              <a:t>11/11/2021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20977414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51A0C47-018D-4460-B945-BFF7981B6CA6}" type="datetimeFigureOut">
              <a:rPr lang="en-US" smtClean="0"/>
              <a:t>11/11/2021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39976815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51A0C47-018D-4460-B945-BFF7981B6CA6}" type="datetimeFigureOut">
              <a:rPr lang="en-US" smtClean="0"/>
              <a:t>11/11/2021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25306091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26843426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51A0C47-018D-4460-B945-BFF7981B6CA6}"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1F5A0A-F6FC-4FFD-9B49-0DA8697211D9}" type="slidenum">
              <a:rPr lang="en-US" smtClean="0"/>
              <a:t>‹#›</a:t>
            </a:fld>
            <a:endParaRPr lang="en-US"/>
          </a:p>
        </p:txBody>
      </p:sp>
    </p:spTree>
    <p:extLst>
      <p:ext uri="{BB962C8B-B14F-4D97-AF65-F5344CB8AC3E}">
        <p14:creationId xmlns:p14="http://schemas.microsoft.com/office/powerpoint/2010/main" val="1163965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1A0C47-018D-4460-B945-BFF7981B6CA6}" type="datetimeFigureOut">
              <a:rPr lang="en-US" smtClean="0"/>
              <a:t>11/11/2021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1F5A0A-F6FC-4FFD-9B49-0DA8697211D9}" type="slidenum">
              <a:rPr lang="en-US" smtClean="0"/>
              <a:t>‹#›</a:t>
            </a:fld>
            <a:endParaRPr lang="en-US"/>
          </a:p>
        </p:txBody>
      </p:sp>
    </p:spTree>
    <p:extLst>
      <p:ext uri="{BB962C8B-B14F-4D97-AF65-F5344CB8AC3E}">
        <p14:creationId xmlns:p14="http://schemas.microsoft.com/office/powerpoint/2010/main" val="4126805359"/>
      </p:ext>
    </p:extLst>
  </p:cSld>
  <p:clrMap bg1="dk1" tx1="lt1" bg2="dk2" tx2="lt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1A0C47-018D-4460-B945-BFF7981B6CA6}" type="datetimeFigureOut">
              <a:rPr lang="en-US" smtClean="0"/>
              <a:t>11/11/2021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1F5A0A-F6FC-4FFD-9B49-0DA8697211D9}" type="slidenum">
              <a:rPr lang="en-US" smtClean="0"/>
              <a:t>‹#›</a:t>
            </a:fld>
            <a:endParaRPr lang="en-US"/>
          </a:p>
        </p:txBody>
      </p:sp>
    </p:spTree>
    <p:extLst>
      <p:ext uri="{BB962C8B-B14F-4D97-AF65-F5344CB8AC3E}">
        <p14:creationId xmlns:p14="http://schemas.microsoft.com/office/powerpoint/2010/main" val="1788887766"/>
      </p:ext>
    </p:extLst>
  </p:cSld>
  <p:clrMap bg1="dk1" tx1="lt1" bg2="dk2" tx2="lt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8BC88F7-7A83-5547-AA2F-3360EC01FC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92906" y="5317240"/>
            <a:ext cx="8408194" cy="744836"/>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3100" b="1">
                <a:solidFill>
                  <a:schemeClr val="tx1">
                    <a:lumMod val="85000"/>
                    <a:lumOff val="15000"/>
                  </a:schemeClr>
                </a:solidFill>
                <a:latin typeface="+mj-lt"/>
                <a:ea typeface="+mj-ea"/>
                <a:cs typeface="+mj-cs"/>
              </a:rPr>
              <a:t>What is developmentally appropriate RSE? </a:t>
            </a:r>
            <a:endParaRPr lang="en-US" sz="3100">
              <a:solidFill>
                <a:schemeClr val="tx1">
                  <a:lumMod val="85000"/>
                  <a:lumOff val="15000"/>
                </a:schemeClr>
              </a:solidFill>
              <a:latin typeface="+mj-lt"/>
              <a:ea typeface="+mj-ea"/>
              <a:cs typeface="+mj-cs"/>
            </a:endParaRP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9215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F9F4C4A-36A1-7A42-806C-CB4215F733D6}"/>
              </a:ext>
            </a:extLst>
          </p:cNvPr>
          <p:cNvSpPr txBox="1"/>
          <p:nvPr/>
        </p:nvSpPr>
        <p:spPr>
          <a:xfrm>
            <a:off x="4885341" y="365125"/>
            <a:ext cx="3630007" cy="1807305"/>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b="1" dirty="0">
                <a:highlight>
                  <a:srgbClr val="FF8A37"/>
                </a:highlight>
                <a:latin typeface="+mj-lt"/>
                <a:ea typeface="+mj-ea"/>
                <a:cs typeface="+mj-cs"/>
              </a:rPr>
              <a:t>WHY DOES RSE MATTER? </a:t>
            </a:r>
          </a:p>
        </p:txBody>
      </p:sp>
      <p:pic>
        <p:nvPicPr>
          <p:cNvPr id="7" name="Picture 6"/>
          <p:cNvPicPr>
            <a:picLocks noChangeAspect="1"/>
          </p:cNvPicPr>
          <p:nvPr/>
        </p:nvPicPr>
        <p:blipFill rotWithShape="1">
          <a:blip r:embed="rId3" cstate="email">
            <a:extLst>
              <a:ext uri="{BEBA8EAE-BF5A-486C-A8C5-ECC9F3942E4B}">
                <a14:imgProps xmlns:a14="http://schemas.microsoft.com/office/drawing/2010/main">
                  <a14:imgLayer r:embed="rId4">
                    <a14:imgEffect>
                      <a14:brightnessContrast bright="32000"/>
                    </a14:imgEffect>
                  </a14:imgLayer>
                </a14:imgProps>
              </a:ext>
              <a:ext uri="{28A0092B-C50C-407E-A947-70E740481C1C}">
                <a14:useLocalDpi xmlns:a14="http://schemas.microsoft.com/office/drawing/2010/main" val="0"/>
              </a:ext>
            </a:extLst>
          </a:blip>
          <a:srcRect l="25128" r="25205" b="1"/>
          <a:stretch/>
        </p:blipFill>
        <p:spPr>
          <a:xfrm>
            <a:off x="20" y="10"/>
            <a:ext cx="4587406"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TextBox 1">
            <a:extLst>
              <a:ext uri="{FF2B5EF4-FFF2-40B4-BE49-F238E27FC236}">
                <a16:creationId xmlns:a16="http://schemas.microsoft.com/office/drawing/2014/main" id="{EF306BD9-0136-6A41-8431-51594DA2C73A}"/>
              </a:ext>
            </a:extLst>
          </p:cNvPr>
          <p:cNvSpPr txBox="1"/>
          <p:nvPr/>
        </p:nvSpPr>
        <p:spPr>
          <a:xfrm>
            <a:off x="4262865" y="2172430"/>
            <a:ext cx="4770662" cy="3843666"/>
          </a:xfrm>
          <a:prstGeom prst="rect">
            <a:avLst/>
          </a:prstGeom>
        </p:spPr>
        <p:txBody>
          <a:bodyPr vert="horz" lIns="91440" tIns="45720" rIns="91440" bIns="45720" rtlCol="0">
            <a:normAutofit lnSpcReduction="10000"/>
          </a:bodyPr>
          <a:lstStyle/>
          <a:p>
            <a:pPr lvl="1" indent="-228600" defTabSz="914400">
              <a:lnSpc>
                <a:spcPct val="90000"/>
              </a:lnSpc>
              <a:spcAft>
                <a:spcPts val="600"/>
              </a:spcAft>
              <a:buFont typeface="Arial" panose="020B0604020202020204" pitchFamily="34" charset="0"/>
              <a:buChar char="•"/>
            </a:pPr>
            <a:r>
              <a:rPr lang="en-US" sz="2400" b="1" dirty="0"/>
              <a:t>RSE starts before children come to school</a:t>
            </a:r>
          </a:p>
          <a:p>
            <a:pPr lvl="1" indent="-228600" defTabSz="914400">
              <a:lnSpc>
                <a:spcPct val="90000"/>
              </a:lnSpc>
              <a:spcAft>
                <a:spcPts val="600"/>
              </a:spcAft>
              <a:buFont typeface="Arial" panose="020B0604020202020204" pitchFamily="34" charset="0"/>
              <a:buChar char="•"/>
            </a:pPr>
            <a:endParaRPr lang="en-US" sz="2400" b="1" dirty="0"/>
          </a:p>
          <a:p>
            <a:pPr lvl="1" indent="-228600" defTabSz="914400">
              <a:lnSpc>
                <a:spcPct val="90000"/>
              </a:lnSpc>
              <a:spcAft>
                <a:spcPts val="600"/>
              </a:spcAft>
              <a:buFont typeface="Arial" panose="020B0604020202020204" pitchFamily="34" charset="0"/>
              <a:buChar char="•"/>
            </a:pPr>
            <a:r>
              <a:rPr lang="en-US" sz="2400" b="1" dirty="0"/>
              <a:t>Shaping daily life and imagined futures </a:t>
            </a:r>
          </a:p>
          <a:p>
            <a:pPr lvl="1" indent="-228600" defTabSz="914400">
              <a:lnSpc>
                <a:spcPct val="90000"/>
              </a:lnSpc>
              <a:spcAft>
                <a:spcPts val="600"/>
              </a:spcAft>
              <a:buFont typeface="Arial" panose="020B0604020202020204" pitchFamily="34" charset="0"/>
              <a:buChar char="•"/>
            </a:pPr>
            <a:endParaRPr lang="en-US" sz="2400" b="1" dirty="0"/>
          </a:p>
          <a:p>
            <a:pPr lvl="1" indent="-228600" defTabSz="914400">
              <a:lnSpc>
                <a:spcPct val="90000"/>
              </a:lnSpc>
              <a:spcAft>
                <a:spcPts val="600"/>
              </a:spcAft>
              <a:buFont typeface="Arial" panose="020B0604020202020204" pitchFamily="34" charset="0"/>
              <a:buChar char="•"/>
            </a:pPr>
            <a:r>
              <a:rPr lang="en-US" sz="2400" b="1" dirty="0"/>
              <a:t>Schools can listen, learn and respond </a:t>
            </a:r>
          </a:p>
          <a:p>
            <a:pPr lvl="1" indent="-228600" defTabSz="914400">
              <a:lnSpc>
                <a:spcPct val="90000"/>
              </a:lnSpc>
              <a:spcAft>
                <a:spcPts val="600"/>
              </a:spcAft>
              <a:buFont typeface="Arial" panose="020B0604020202020204" pitchFamily="34" charset="0"/>
              <a:buChar char="•"/>
            </a:pPr>
            <a:endParaRPr lang="en-US" sz="2400" b="1" dirty="0"/>
          </a:p>
          <a:p>
            <a:pPr lvl="1" indent="-228600" defTabSz="914400">
              <a:lnSpc>
                <a:spcPct val="90000"/>
              </a:lnSpc>
              <a:spcAft>
                <a:spcPts val="600"/>
              </a:spcAft>
              <a:buFont typeface="Arial" panose="020B0604020202020204" pitchFamily="34" charset="0"/>
              <a:buChar char="•"/>
            </a:pPr>
            <a:r>
              <a:rPr lang="en-US" sz="2400" b="1" dirty="0"/>
              <a:t>Co-produce a responsive and responsible ‘living curriculum’</a:t>
            </a:r>
            <a:endParaRPr lang="en-US" sz="2400" dirty="0"/>
          </a:p>
          <a:p>
            <a:pPr indent="-228600" defTabSz="914400">
              <a:lnSpc>
                <a:spcPct val="90000"/>
              </a:lnSpc>
              <a:spcAft>
                <a:spcPts val="600"/>
              </a:spcAft>
              <a:buFont typeface="Arial" panose="020B0604020202020204" pitchFamily="34" charset="0"/>
              <a:buChar char="•"/>
            </a:pPr>
            <a:endParaRPr lang="en-US" sz="1700" dirty="0"/>
          </a:p>
        </p:txBody>
      </p:sp>
    </p:spTree>
    <p:extLst>
      <p:ext uri="{BB962C8B-B14F-4D97-AF65-F5344CB8AC3E}">
        <p14:creationId xmlns:p14="http://schemas.microsoft.com/office/powerpoint/2010/main" val="3090007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193" y="356310"/>
            <a:ext cx="8229600" cy="1143000"/>
          </a:xfrm>
        </p:spPr>
        <p:txBody>
          <a:bodyPr>
            <a:normAutofit fontScale="90000"/>
          </a:bodyPr>
          <a:lstStyle/>
          <a:p>
            <a:r>
              <a:rPr lang="en-US" b="1" dirty="0">
                <a:highlight>
                  <a:srgbClr val="FF8A37"/>
                </a:highlight>
              </a:rPr>
              <a:t>What is Developmentally Appropriate RSE? </a:t>
            </a:r>
            <a:br>
              <a:rPr lang="en-US" b="1" dirty="0"/>
            </a:br>
            <a:endParaRPr lang="en-US" sz="2200" b="1" dirty="0">
              <a:solidFill>
                <a:srgbClr val="92D050"/>
              </a:solidFill>
            </a:endParaRPr>
          </a:p>
        </p:txBody>
      </p:sp>
      <p:pic>
        <p:nvPicPr>
          <p:cNvPr id="7" name="Content Placeholder 6"/>
          <p:cNvPicPr>
            <a:picLocks noGrp="1" noChangeAspect="1"/>
          </p:cNvPicPr>
          <p:nvPr>
            <p:ph idx="1"/>
          </p:nvPr>
        </p:nvPicPr>
        <p:blipFill rotWithShape="1">
          <a:blip r:embed="rId3" cstate="email">
            <a:extLst>
              <a:ext uri="{BEBA8EAE-BF5A-486C-A8C5-ECC9F3942E4B}">
                <a14:imgProps xmlns:a14="http://schemas.microsoft.com/office/drawing/2010/main">
                  <a14:imgLayer r:embed="rId4">
                    <a14:imgEffect>
                      <a14:brightnessContrast bright="32000"/>
                    </a14:imgEffect>
                  </a14:imgLayer>
                </a14:imgProps>
              </a:ext>
              <a:ext uri="{28A0092B-C50C-407E-A947-70E740481C1C}">
                <a14:useLocalDpi xmlns:a14="http://schemas.microsoft.com/office/drawing/2010/main" val="0"/>
              </a:ext>
            </a:extLst>
          </a:blip>
          <a:srcRect l="7039" t="6257" r="1160" b="7502"/>
          <a:stretch/>
        </p:blipFill>
        <p:spPr>
          <a:xfrm>
            <a:off x="811564" y="1796383"/>
            <a:ext cx="5309933" cy="3740495"/>
          </a:xfrm>
          <a:prstGeom prst="rect">
            <a:avLst/>
          </a:prstGeom>
        </p:spPr>
      </p:pic>
      <p:sp>
        <p:nvSpPr>
          <p:cNvPr id="5" name="Rectangle 4"/>
          <p:cNvSpPr/>
          <p:nvPr/>
        </p:nvSpPr>
        <p:spPr>
          <a:xfrm>
            <a:off x="6438830" y="1945424"/>
            <a:ext cx="2571058" cy="3416320"/>
          </a:xfrm>
          <a:prstGeom prst="rect">
            <a:avLst/>
          </a:prstGeom>
        </p:spPr>
        <p:txBody>
          <a:bodyPr wrap="square">
            <a:spAutoFit/>
          </a:bodyPr>
          <a:lstStyle/>
          <a:p>
            <a:pPr lvl="0"/>
            <a:r>
              <a:rPr lang="en-GB" b="1" dirty="0"/>
              <a:t>“</a:t>
            </a:r>
            <a:r>
              <a:rPr lang="mr-IN" b="1" dirty="0"/>
              <a:t>…</a:t>
            </a:r>
            <a:r>
              <a:rPr lang="en-GB" b="1" dirty="0"/>
              <a:t> to ensure that all RSE provision recognises and responds to learners’ own capacities and needs. It will not assume, but attune to and build upon learners’ evolving knowledge and experience” </a:t>
            </a:r>
          </a:p>
          <a:p>
            <a:pPr lvl="0"/>
            <a:r>
              <a:rPr lang="en-GB" dirty="0"/>
              <a:t>(Welsh Government 2020, p.40)</a:t>
            </a:r>
          </a:p>
          <a:p>
            <a:endParaRPr lang="en-US" dirty="0"/>
          </a:p>
        </p:txBody>
      </p:sp>
      <p:sp>
        <p:nvSpPr>
          <p:cNvPr id="3" name="TextBox 2"/>
          <p:cNvSpPr txBox="1"/>
          <p:nvPr/>
        </p:nvSpPr>
        <p:spPr>
          <a:xfrm>
            <a:off x="525438" y="5757519"/>
            <a:ext cx="7861110" cy="830997"/>
          </a:xfrm>
          <a:prstGeom prst="rect">
            <a:avLst/>
          </a:prstGeom>
          <a:solidFill>
            <a:schemeClr val="accent3">
              <a:lumMod val="75000"/>
            </a:schemeClr>
          </a:solidFill>
        </p:spPr>
        <p:txBody>
          <a:bodyPr wrap="square" rtlCol="0">
            <a:spAutoFit/>
          </a:bodyPr>
          <a:lstStyle/>
          <a:p>
            <a:r>
              <a:rPr lang="en-US" sz="1600" dirty="0"/>
              <a:t>Developmentally appropriate pedagogy is being responsive and flexible to the issues that may arise when curriculum content creates an interactive platform that welcomes children’s own curiosity and knowledge (Renold and </a:t>
            </a:r>
            <a:r>
              <a:rPr lang="en-US" sz="1600" dirty="0" err="1"/>
              <a:t>McGeeney</a:t>
            </a:r>
            <a:r>
              <a:rPr lang="en-US" sz="1600" dirty="0"/>
              <a:t> 2017, p.62)</a:t>
            </a:r>
          </a:p>
        </p:txBody>
      </p:sp>
    </p:spTree>
    <p:extLst>
      <p:ext uri="{BB962C8B-B14F-4D97-AF65-F5344CB8AC3E}">
        <p14:creationId xmlns:p14="http://schemas.microsoft.com/office/powerpoint/2010/main" val="1498993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854ECEBE-9353-406C-9313-02A517A31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27" name="Freeform: Shape 26">
            <a:extLst>
              <a:ext uri="{FF2B5EF4-FFF2-40B4-BE49-F238E27FC236}">
                <a16:creationId xmlns:a16="http://schemas.microsoft.com/office/drawing/2014/main" id="{86806086-A782-4311-A63B-1A68574D8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26" y="-15901"/>
            <a:ext cx="4933752" cy="5814891"/>
          </a:xfrm>
          <a:custGeom>
            <a:avLst/>
            <a:gdLst>
              <a:gd name="connsiteX0" fmla="*/ 1667657 w 6578337"/>
              <a:gd name="connsiteY0" fmla="*/ 0 h 5814891"/>
              <a:gd name="connsiteX1" fmla="*/ 5296215 w 6578337"/>
              <a:gd name="connsiteY1" fmla="*/ 0 h 5814891"/>
              <a:gd name="connsiteX2" fmla="*/ 5354505 w 6578337"/>
              <a:gd name="connsiteY2" fmla="*/ 38974 h 5814891"/>
              <a:gd name="connsiteX3" fmla="*/ 5772761 w 6578337"/>
              <a:gd name="connsiteY3" fmla="*/ 430996 h 5814891"/>
              <a:gd name="connsiteX4" fmla="*/ 6578337 w 6578337"/>
              <a:gd name="connsiteY4" fmla="*/ 2842158 h 5814891"/>
              <a:gd name="connsiteX5" fmla="*/ 6219497 w 6578337"/>
              <a:gd name="connsiteY5" fmla="*/ 3831001 h 5814891"/>
              <a:gd name="connsiteX6" fmla="*/ 5157059 w 6578337"/>
              <a:gd name="connsiteY6" fmla="*/ 4751758 h 5814891"/>
              <a:gd name="connsiteX7" fmla="*/ 4923464 w 6578337"/>
              <a:gd name="connsiteY7" fmla="*/ 4927890 h 5814891"/>
              <a:gd name="connsiteX8" fmla="*/ 3004017 w 6578337"/>
              <a:gd name="connsiteY8" fmla="*/ 5814891 h 5814891"/>
              <a:gd name="connsiteX9" fmla="*/ 475534 w 6578337"/>
              <a:gd name="connsiteY9" fmla="*/ 4373098 h 5814891"/>
              <a:gd name="connsiteX10" fmla="*/ 206071 w 6578337"/>
              <a:gd name="connsiteY10" fmla="*/ 4004246 h 5814891"/>
              <a:gd name="connsiteX11" fmla="*/ 79385 w 6578337"/>
              <a:gd name="connsiteY11" fmla="*/ 3833508 h 5814891"/>
              <a:gd name="connsiteX12" fmla="*/ 0 w 6578337"/>
              <a:gd name="connsiteY12" fmla="*/ 3721725 h 5814891"/>
              <a:gd name="connsiteX13" fmla="*/ 0 w 6578337"/>
              <a:gd name="connsiteY13" fmla="*/ 1581323 h 5814891"/>
              <a:gd name="connsiteX14" fmla="*/ 168477 w 6578337"/>
              <a:gd name="connsiteY14" fmla="*/ 1300525 h 5814891"/>
              <a:gd name="connsiteX15" fmla="*/ 885512 w 6578337"/>
              <a:gd name="connsiteY15" fmla="*/ 515238 h 5814891"/>
              <a:gd name="connsiteX16" fmla="*/ 1494824 w 6578337"/>
              <a:gd name="connsiteY16" fmla="*/ 90742 h 5814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78337" h="5814891">
                <a:moveTo>
                  <a:pt x="1667657" y="0"/>
                </a:moveTo>
                <a:lnTo>
                  <a:pt x="5296215" y="0"/>
                </a:lnTo>
                <a:lnTo>
                  <a:pt x="5354505" y="38974"/>
                </a:lnTo>
                <a:cubicBezTo>
                  <a:pt x="5505893" y="152699"/>
                  <a:pt x="5645664" y="283643"/>
                  <a:pt x="5772761" y="430996"/>
                </a:cubicBezTo>
                <a:cubicBezTo>
                  <a:pt x="6292274" y="1033532"/>
                  <a:pt x="6578337" y="1889809"/>
                  <a:pt x="6578337" y="2842158"/>
                </a:cubicBezTo>
                <a:cubicBezTo>
                  <a:pt x="6578337" y="3222117"/>
                  <a:pt x="6467617" y="3527065"/>
                  <a:pt x="6219497" y="3831001"/>
                </a:cubicBezTo>
                <a:cubicBezTo>
                  <a:pt x="5959965" y="4148933"/>
                  <a:pt x="5569997" y="4441763"/>
                  <a:pt x="5157059" y="4751758"/>
                </a:cubicBezTo>
                <a:cubicBezTo>
                  <a:pt x="5080873" y="4808882"/>
                  <a:pt x="5002168" y="4868026"/>
                  <a:pt x="4923464" y="4927890"/>
                </a:cubicBezTo>
                <a:cubicBezTo>
                  <a:pt x="4218974" y="5463640"/>
                  <a:pt x="3704799" y="5814891"/>
                  <a:pt x="3004017" y="5814891"/>
                </a:cubicBezTo>
                <a:cubicBezTo>
                  <a:pt x="1936240" y="5814891"/>
                  <a:pt x="1180025" y="5383723"/>
                  <a:pt x="475534" y="4373098"/>
                </a:cubicBezTo>
                <a:cubicBezTo>
                  <a:pt x="383343" y="4240819"/>
                  <a:pt x="293225" y="4120515"/>
                  <a:pt x="206071" y="4004246"/>
                </a:cubicBezTo>
                <a:cubicBezTo>
                  <a:pt x="160920" y="3943985"/>
                  <a:pt x="118700" y="3887339"/>
                  <a:pt x="79385" y="3833508"/>
                </a:cubicBezTo>
                <a:lnTo>
                  <a:pt x="0" y="3721725"/>
                </a:lnTo>
                <a:lnTo>
                  <a:pt x="0" y="1581323"/>
                </a:lnTo>
                <a:lnTo>
                  <a:pt x="168477" y="1300525"/>
                </a:lnTo>
                <a:cubicBezTo>
                  <a:pt x="359173" y="1017017"/>
                  <a:pt x="599372" y="753795"/>
                  <a:pt x="885512" y="515238"/>
                </a:cubicBezTo>
                <a:cubicBezTo>
                  <a:pt x="1073010" y="358870"/>
                  <a:pt x="1278109" y="216205"/>
                  <a:pt x="1494824" y="90742"/>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7" name="Picture 6" descr="Diagram&#10;&#10;Description automatically generated">
            <a:extLst>
              <a:ext uri="{FF2B5EF4-FFF2-40B4-BE49-F238E27FC236}">
                <a16:creationId xmlns:a16="http://schemas.microsoft.com/office/drawing/2014/main" id="{9B49E565-4F32-844A-A4FE-7B034A355627}"/>
              </a:ext>
            </a:extLst>
          </p:cNvPr>
          <p:cNvPicPr>
            <a:picLocks noChangeAspect="1"/>
          </p:cNvPicPr>
          <p:nvPr/>
        </p:nvPicPr>
        <p:blipFill rotWithShape="1">
          <a:blip r:embed="rId3">
            <a:extLst>
              <a:ext uri="{28A0092B-C50C-407E-A947-70E740481C1C}">
                <a14:useLocalDpi xmlns:a14="http://schemas.microsoft.com/office/drawing/2010/main" val="0"/>
              </a:ext>
            </a:extLst>
          </a:blip>
          <a:srcRect r="549" b="-1"/>
          <a:stretch/>
        </p:blipFill>
        <p:spPr>
          <a:xfrm>
            <a:off x="11946" y="94714"/>
            <a:ext cx="4742351" cy="5593660"/>
          </a:xfrm>
          <a:custGeom>
            <a:avLst/>
            <a:gdLst/>
            <a:ahLst/>
            <a:cxnLst/>
            <a:rect l="l" t="t" r="r" b="b"/>
            <a:pathLst>
              <a:path w="6323162" h="5593660">
                <a:moveTo>
                  <a:pt x="2177447" y="0"/>
                </a:moveTo>
                <a:lnTo>
                  <a:pt x="4826316" y="0"/>
                </a:lnTo>
                <a:lnTo>
                  <a:pt x="4971508" y="75777"/>
                </a:lnTo>
                <a:cubicBezTo>
                  <a:pt x="5197582" y="210111"/>
                  <a:pt x="5400550" y="381325"/>
                  <a:pt x="5577109" y="586873"/>
                </a:cubicBezTo>
                <a:cubicBezTo>
                  <a:pt x="6058235" y="1147205"/>
                  <a:pt x="6323162" y="1943505"/>
                  <a:pt x="6323162" y="2829148"/>
                </a:cubicBezTo>
                <a:cubicBezTo>
                  <a:pt x="6323162" y="3182494"/>
                  <a:pt x="6220623" y="3466081"/>
                  <a:pt x="5990836" y="3748729"/>
                </a:cubicBezTo>
                <a:cubicBezTo>
                  <a:pt x="5750480" y="4044392"/>
                  <a:pt x="5389327" y="4316711"/>
                  <a:pt x="5006899" y="4604992"/>
                </a:cubicBezTo>
                <a:cubicBezTo>
                  <a:pt x="4936343" y="4658116"/>
                  <a:pt x="4863453" y="4713117"/>
                  <a:pt x="4790566" y="4768788"/>
                </a:cubicBezTo>
                <a:cubicBezTo>
                  <a:pt x="4138128" y="5267012"/>
                  <a:pt x="3661945" y="5593660"/>
                  <a:pt x="3012943" y="5593660"/>
                </a:cubicBezTo>
                <a:cubicBezTo>
                  <a:pt x="2024062" y="5593660"/>
                  <a:pt x="1323723" y="5192693"/>
                  <a:pt x="671286" y="4252856"/>
                </a:cubicBezTo>
                <a:cubicBezTo>
                  <a:pt x="585906" y="4129842"/>
                  <a:pt x="502446" y="4017964"/>
                  <a:pt x="421733" y="3909839"/>
                </a:cubicBezTo>
                <a:cubicBezTo>
                  <a:pt x="254471" y="3685679"/>
                  <a:pt x="130655" y="3515312"/>
                  <a:pt x="48655" y="3351082"/>
                </a:cubicBezTo>
                <a:lnTo>
                  <a:pt x="0" y="3239820"/>
                </a:lnTo>
                <a:lnTo>
                  <a:pt x="0" y="2248150"/>
                </a:lnTo>
                <a:lnTo>
                  <a:pt x="1658" y="2239520"/>
                </a:lnTo>
                <a:cubicBezTo>
                  <a:pt x="51657" y="2045089"/>
                  <a:pt x="126469" y="1853225"/>
                  <a:pt x="225714" y="1665285"/>
                </a:cubicBezTo>
                <a:cubicBezTo>
                  <a:pt x="419948" y="1297585"/>
                  <a:pt x="697641" y="961011"/>
                  <a:pt x="1050970" y="665214"/>
                </a:cubicBezTo>
                <a:cubicBezTo>
                  <a:pt x="1311437" y="447090"/>
                  <a:pt x="1608578" y="257641"/>
                  <a:pt x="1923692" y="107844"/>
                </a:cubicBezTo>
                <a:close/>
              </a:path>
            </a:pathLst>
          </a:custGeom>
        </p:spPr>
      </p:pic>
      <p:sp>
        <p:nvSpPr>
          <p:cNvPr id="29" name="Freeform: Shape 28">
            <a:extLst>
              <a:ext uri="{FF2B5EF4-FFF2-40B4-BE49-F238E27FC236}">
                <a16:creationId xmlns:a16="http://schemas.microsoft.com/office/drawing/2014/main" id="{CE71458B-DF80-43DF-9693-2EC3878ACA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42371" cy="5593660"/>
          </a:xfrm>
          <a:custGeom>
            <a:avLst/>
            <a:gdLst>
              <a:gd name="connsiteX0" fmla="*/ 2177447 w 6323162"/>
              <a:gd name="connsiteY0" fmla="*/ 0 h 5593660"/>
              <a:gd name="connsiteX1" fmla="*/ 2572776 w 6323162"/>
              <a:gd name="connsiteY1" fmla="*/ 0 h 5593660"/>
              <a:gd name="connsiteX2" fmla="*/ 2279674 w 6323162"/>
              <a:gd name="connsiteY2" fmla="*/ 98163 h 5593660"/>
              <a:gd name="connsiteX3" fmla="*/ 1163390 w 6323162"/>
              <a:gd name="connsiteY3" fmla="*/ 758946 h 5593660"/>
              <a:gd name="connsiteX4" fmla="*/ 391288 w 6323162"/>
              <a:gd name="connsiteY4" fmla="*/ 1711778 h 5593660"/>
              <a:gd name="connsiteX5" fmla="*/ 111318 w 6323162"/>
              <a:gd name="connsiteY5" fmla="*/ 2820666 h 5593660"/>
              <a:gd name="connsiteX6" fmla="*/ 574682 w 6323162"/>
              <a:gd name="connsiteY6" fmla="*/ 3850310 h 5593660"/>
              <a:gd name="connsiteX7" fmla="*/ 808161 w 6323162"/>
              <a:gd name="connsiteY7" fmla="*/ 4177123 h 5593660"/>
              <a:gd name="connsiteX8" fmla="*/ 2998992 w 6323162"/>
              <a:gd name="connsiteY8" fmla="*/ 5454594 h 5593660"/>
              <a:gd name="connsiteX9" fmla="*/ 4662117 w 6323162"/>
              <a:gd name="connsiteY9" fmla="*/ 4668685 h 5593660"/>
              <a:gd name="connsiteX10" fmla="*/ 4864518 w 6323162"/>
              <a:gd name="connsiteY10" fmla="*/ 4512627 h 5593660"/>
              <a:gd name="connsiteX11" fmla="*/ 5785079 w 6323162"/>
              <a:gd name="connsiteY11" fmla="*/ 3696808 h 5593660"/>
              <a:gd name="connsiteX12" fmla="*/ 6095999 w 6323162"/>
              <a:gd name="connsiteY12" fmla="*/ 2820666 h 5593660"/>
              <a:gd name="connsiteX13" fmla="*/ 5397999 w 6323162"/>
              <a:gd name="connsiteY13" fmla="*/ 684305 h 5593660"/>
              <a:gd name="connsiteX14" fmla="*/ 4612801 w 6323162"/>
              <a:gd name="connsiteY14" fmla="*/ 81166 h 5593660"/>
              <a:gd name="connsiteX15" fmla="*/ 4406067 w 6323162"/>
              <a:gd name="connsiteY15" fmla="*/ 0 h 5593660"/>
              <a:gd name="connsiteX16" fmla="*/ 4826316 w 6323162"/>
              <a:gd name="connsiteY16" fmla="*/ 0 h 5593660"/>
              <a:gd name="connsiteX17" fmla="*/ 4971508 w 6323162"/>
              <a:gd name="connsiteY17" fmla="*/ 75777 h 5593660"/>
              <a:gd name="connsiteX18" fmla="*/ 5577109 w 6323162"/>
              <a:gd name="connsiteY18" fmla="*/ 586873 h 5593660"/>
              <a:gd name="connsiteX19" fmla="*/ 6323162 w 6323162"/>
              <a:gd name="connsiteY19" fmla="*/ 2829148 h 5593660"/>
              <a:gd name="connsiteX20" fmla="*/ 5990836 w 6323162"/>
              <a:gd name="connsiteY20" fmla="*/ 3748729 h 5593660"/>
              <a:gd name="connsiteX21" fmla="*/ 5006899 w 6323162"/>
              <a:gd name="connsiteY21" fmla="*/ 4604992 h 5593660"/>
              <a:gd name="connsiteX22" fmla="*/ 4790566 w 6323162"/>
              <a:gd name="connsiteY22" fmla="*/ 4768788 h 5593660"/>
              <a:gd name="connsiteX23" fmla="*/ 3012943 w 6323162"/>
              <a:gd name="connsiteY23" fmla="*/ 5593660 h 5593660"/>
              <a:gd name="connsiteX24" fmla="*/ 671286 w 6323162"/>
              <a:gd name="connsiteY24" fmla="*/ 4252856 h 5593660"/>
              <a:gd name="connsiteX25" fmla="*/ 421733 w 6323162"/>
              <a:gd name="connsiteY25" fmla="*/ 3909839 h 5593660"/>
              <a:gd name="connsiteX26" fmla="*/ 48655 w 6323162"/>
              <a:gd name="connsiteY26" fmla="*/ 3351082 h 5593660"/>
              <a:gd name="connsiteX27" fmla="*/ 0 w 6323162"/>
              <a:gd name="connsiteY27" fmla="*/ 3239820 h 5593660"/>
              <a:gd name="connsiteX28" fmla="*/ 0 w 6323162"/>
              <a:gd name="connsiteY28" fmla="*/ 2248150 h 5593660"/>
              <a:gd name="connsiteX29" fmla="*/ 1658 w 6323162"/>
              <a:gd name="connsiteY29" fmla="*/ 2239520 h 5593660"/>
              <a:gd name="connsiteX30" fmla="*/ 225714 w 6323162"/>
              <a:gd name="connsiteY30" fmla="*/ 1665285 h 5593660"/>
              <a:gd name="connsiteX31" fmla="*/ 1050970 w 6323162"/>
              <a:gd name="connsiteY31" fmla="*/ 665214 h 5593660"/>
              <a:gd name="connsiteX32" fmla="*/ 1923692 w 6323162"/>
              <a:gd name="connsiteY32" fmla="*/ 107844 h 559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323162" h="5593660">
                <a:moveTo>
                  <a:pt x="2177447" y="0"/>
                </a:moveTo>
                <a:lnTo>
                  <a:pt x="2572776" y="0"/>
                </a:lnTo>
                <a:lnTo>
                  <a:pt x="2279674" y="98163"/>
                </a:lnTo>
                <a:cubicBezTo>
                  <a:pt x="1874231" y="253327"/>
                  <a:pt x="1488311" y="481852"/>
                  <a:pt x="1163390" y="758946"/>
                </a:cubicBezTo>
                <a:cubicBezTo>
                  <a:pt x="832819" y="1040772"/>
                  <a:pt x="573013" y="1361447"/>
                  <a:pt x="391288" y="1711778"/>
                </a:cubicBezTo>
                <a:cubicBezTo>
                  <a:pt x="205583" y="2069903"/>
                  <a:pt x="111318" y="2442986"/>
                  <a:pt x="111318" y="2820666"/>
                </a:cubicBezTo>
                <a:cubicBezTo>
                  <a:pt x="111318" y="3201031"/>
                  <a:pt x="261705" y="3423166"/>
                  <a:pt x="574682" y="3850310"/>
                </a:cubicBezTo>
                <a:cubicBezTo>
                  <a:pt x="650197" y="3953327"/>
                  <a:pt x="728281" y="4059920"/>
                  <a:pt x="808161" y="4177123"/>
                </a:cubicBezTo>
                <a:cubicBezTo>
                  <a:pt x="1418574" y="5072567"/>
                  <a:pt x="2073806" y="5454594"/>
                  <a:pt x="2998992" y="5454594"/>
                </a:cubicBezTo>
                <a:cubicBezTo>
                  <a:pt x="3606192" y="5454594"/>
                  <a:pt x="4051705" y="5143376"/>
                  <a:pt x="4662117" y="4668685"/>
                </a:cubicBezTo>
                <a:cubicBezTo>
                  <a:pt x="4730310" y="4615645"/>
                  <a:pt x="4798505" y="4563242"/>
                  <a:pt x="4864518" y="4512627"/>
                </a:cubicBezTo>
                <a:cubicBezTo>
                  <a:pt x="5222313" y="4237963"/>
                  <a:pt x="5560204" y="3978506"/>
                  <a:pt x="5785079" y="3696808"/>
                </a:cubicBezTo>
                <a:cubicBezTo>
                  <a:pt x="6000066" y="3427513"/>
                  <a:pt x="6095999" y="3157320"/>
                  <a:pt x="6095999" y="2820666"/>
                </a:cubicBezTo>
                <a:cubicBezTo>
                  <a:pt x="6095999" y="1976856"/>
                  <a:pt x="5848138" y="1218170"/>
                  <a:pt x="5397999" y="684305"/>
                </a:cubicBezTo>
                <a:cubicBezTo>
                  <a:pt x="5177750" y="423188"/>
                  <a:pt x="4913577" y="220223"/>
                  <a:pt x="4612801" y="81166"/>
                </a:cubicBezTo>
                <a:lnTo>
                  <a:pt x="4406067" y="0"/>
                </a:lnTo>
                <a:lnTo>
                  <a:pt x="4826316" y="0"/>
                </a:lnTo>
                <a:lnTo>
                  <a:pt x="4971508" y="75777"/>
                </a:lnTo>
                <a:cubicBezTo>
                  <a:pt x="5197582" y="210111"/>
                  <a:pt x="5400550" y="381325"/>
                  <a:pt x="5577109" y="586873"/>
                </a:cubicBezTo>
                <a:cubicBezTo>
                  <a:pt x="6058235" y="1147205"/>
                  <a:pt x="6323162" y="1943505"/>
                  <a:pt x="6323162" y="2829148"/>
                </a:cubicBezTo>
                <a:cubicBezTo>
                  <a:pt x="6323162" y="3182494"/>
                  <a:pt x="6220623" y="3466081"/>
                  <a:pt x="5990836" y="3748729"/>
                </a:cubicBezTo>
                <a:cubicBezTo>
                  <a:pt x="5750480" y="4044392"/>
                  <a:pt x="5389327" y="4316711"/>
                  <a:pt x="5006899" y="4604992"/>
                </a:cubicBezTo>
                <a:cubicBezTo>
                  <a:pt x="4936343" y="4658116"/>
                  <a:pt x="4863453" y="4713117"/>
                  <a:pt x="4790566" y="4768788"/>
                </a:cubicBezTo>
                <a:cubicBezTo>
                  <a:pt x="4138128" y="5267012"/>
                  <a:pt x="3661945" y="5593660"/>
                  <a:pt x="3012943" y="5593660"/>
                </a:cubicBezTo>
                <a:cubicBezTo>
                  <a:pt x="2024062" y="5593660"/>
                  <a:pt x="1323723" y="5192693"/>
                  <a:pt x="671286" y="4252856"/>
                </a:cubicBezTo>
                <a:cubicBezTo>
                  <a:pt x="585906" y="4129842"/>
                  <a:pt x="502446" y="4017964"/>
                  <a:pt x="421733" y="3909839"/>
                </a:cubicBezTo>
                <a:cubicBezTo>
                  <a:pt x="254471" y="3685679"/>
                  <a:pt x="130655" y="3515312"/>
                  <a:pt x="48655" y="3351082"/>
                </a:cubicBezTo>
                <a:lnTo>
                  <a:pt x="0" y="3239820"/>
                </a:lnTo>
                <a:lnTo>
                  <a:pt x="0" y="2248150"/>
                </a:lnTo>
                <a:lnTo>
                  <a:pt x="1658" y="2239520"/>
                </a:lnTo>
                <a:cubicBezTo>
                  <a:pt x="51657" y="2045089"/>
                  <a:pt x="126469" y="1853225"/>
                  <a:pt x="225714" y="1665285"/>
                </a:cubicBezTo>
                <a:cubicBezTo>
                  <a:pt x="419948" y="1297585"/>
                  <a:pt x="697641" y="961011"/>
                  <a:pt x="1050970" y="665214"/>
                </a:cubicBezTo>
                <a:cubicBezTo>
                  <a:pt x="1311437" y="447090"/>
                  <a:pt x="1608578" y="257641"/>
                  <a:pt x="1923692" y="107844"/>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1" name="Freeform: Shape 30">
            <a:extLst>
              <a:ext uri="{FF2B5EF4-FFF2-40B4-BE49-F238E27FC236}">
                <a16:creationId xmlns:a16="http://schemas.microsoft.com/office/drawing/2014/main" id="{DE1994AC-22D1-4B48-9EDA-BE373E7045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6318" y="1415331"/>
            <a:ext cx="4249494" cy="5466522"/>
          </a:xfrm>
          <a:custGeom>
            <a:avLst/>
            <a:gdLst>
              <a:gd name="connsiteX0" fmla="*/ 3113576 w 5665992"/>
              <a:gd name="connsiteY0" fmla="*/ 1556 h 5401530"/>
              <a:gd name="connsiteX1" fmla="*/ 4468777 w 5665992"/>
              <a:gd name="connsiteY1" fmla="*/ 405866 h 5401530"/>
              <a:gd name="connsiteX2" fmla="*/ 5525792 w 5665992"/>
              <a:gd name="connsiteY2" fmla="*/ 1317461 h 5401530"/>
              <a:gd name="connsiteX3" fmla="*/ 5665992 w 5665992"/>
              <a:gd name="connsiteY3" fmla="*/ 1506159 h 5401530"/>
              <a:gd name="connsiteX4" fmla="*/ 5665992 w 5665992"/>
              <a:gd name="connsiteY4" fmla="*/ 5401530 h 5401530"/>
              <a:gd name="connsiteX5" fmla="*/ 965932 w 5665992"/>
              <a:gd name="connsiteY5" fmla="*/ 5401530 h 5401530"/>
              <a:gd name="connsiteX6" fmla="*/ 836753 w 5665992"/>
              <a:gd name="connsiteY6" fmla="*/ 5181943 h 5401530"/>
              <a:gd name="connsiteX7" fmla="*/ 509793 w 5665992"/>
              <a:gd name="connsiteY7" fmla="*/ 4458111 h 5401530"/>
              <a:gd name="connsiteX8" fmla="*/ 251995 w 5665992"/>
              <a:gd name="connsiteY8" fmla="*/ 1805844 h 5401530"/>
              <a:gd name="connsiteX9" fmla="*/ 3113576 w 5665992"/>
              <a:gd name="connsiteY9" fmla="*/ 1556 h 5401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65992" h="5401530">
                <a:moveTo>
                  <a:pt x="3113576" y="1556"/>
                </a:moveTo>
                <a:cubicBezTo>
                  <a:pt x="3559807" y="16866"/>
                  <a:pt x="4018025" y="145625"/>
                  <a:pt x="4468777" y="405866"/>
                </a:cubicBezTo>
                <a:cubicBezTo>
                  <a:pt x="4871803" y="638554"/>
                  <a:pt x="5229811" y="952545"/>
                  <a:pt x="5525792" y="1317461"/>
                </a:cubicBezTo>
                <a:lnTo>
                  <a:pt x="5665992" y="1506159"/>
                </a:lnTo>
                <a:lnTo>
                  <a:pt x="5665992" y="5401530"/>
                </a:lnTo>
                <a:lnTo>
                  <a:pt x="965932" y="5401530"/>
                </a:lnTo>
                <a:lnTo>
                  <a:pt x="836753" y="5181943"/>
                </a:lnTo>
                <a:cubicBezTo>
                  <a:pt x="713569" y="4953383"/>
                  <a:pt x="611679" y="4708683"/>
                  <a:pt x="509793" y="4458111"/>
                </a:cubicBezTo>
                <a:cubicBezTo>
                  <a:pt x="136790" y="3540808"/>
                  <a:pt x="-278612" y="2724882"/>
                  <a:pt x="251995" y="1805844"/>
                </a:cubicBezTo>
                <a:cubicBezTo>
                  <a:pt x="911122" y="664202"/>
                  <a:pt x="1973207" y="-37572"/>
                  <a:pt x="3113576" y="1556"/>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4" descr="A picture containing text&#10;&#10;Description automatically generated">
            <a:extLst>
              <a:ext uri="{FF2B5EF4-FFF2-40B4-BE49-F238E27FC236}">
                <a16:creationId xmlns:a16="http://schemas.microsoft.com/office/drawing/2014/main" id="{1FB0F736-1DE7-E348-B700-8E5F161BE106}"/>
              </a:ext>
            </a:extLst>
          </p:cNvPr>
          <p:cNvPicPr>
            <a:picLocks noChangeAspect="1"/>
          </p:cNvPicPr>
          <p:nvPr/>
        </p:nvPicPr>
        <p:blipFill rotWithShape="1">
          <a:blip r:embed="rId4">
            <a:extLst>
              <a:ext uri="{28A0092B-C50C-407E-A947-70E740481C1C}">
                <a14:useLocalDpi xmlns:a14="http://schemas.microsoft.com/office/drawing/2010/main" val="0"/>
              </a:ext>
            </a:extLst>
          </a:blip>
          <a:srcRect r="4297" b="3"/>
          <a:stretch/>
        </p:blipFill>
        <p:spPr>
          <a:xfrm>
            <a:off x="5096947" y="1685367"/>
            <a:ext cx="4047053" cy="5172635"/>
          </a:xfrm>
          <a:custGeom>
            <a:avLst/>
            <a:gdLst/>
            <a:ahLst/>
            <a:cxnLst/>
            <a:rect l="l" t="t" r="r" b="b"/>
            <a:pathLst>
              <a:path w="5396070" h="5172635">
                <a:moveTo>
                  <a:pt x="2809770" y="1442"/>
                </a:moveTo>
                <a:cubicBezTo>
                  <a:pt x="3212462" y="15635"/>
                  <a:pt x="3625968" y="134989"/>
                  <a:pt x="4032739" y="376223"/>
                </a:cubicBezTo>
                <a:cubicBezTo>
                  <a:pt x="4589656" y="706501"/>
                  <a:pt x="5051318" y="1213487"/>
                  <a:pt x="5362614" y="1796088"/>
                </a:cubicBezTo>
                <a:lnTo>
                  <a:pt x="5396070" y="1864600"/>
                </a:lnTo>
                <a:lnTo>
                  <a:pt x="5396070" y="4888539"/>
                </a:lnTo>
                <a:lnTo>
                  <a:pt x="5373530" y="4924165"/>
                </a:lnTo>
                <a:cubicBezTo>
                  <a:pt x="5310112" y="5013254"/>
                  <a:pt x="5241620" y="5088864"/>
                  <a:pt x="5168684" y="5154829"/>
                </a:cubicBezTo>
                <a:lnTo>
                  <a:pt x="5146924" y="5172635"/>
                </a:lnTo>
                <a:lnTo>
                  <a:pt x="987172" y="5172635"/>
                </a:lnTo>
                <a:lnTo>
                  <a:pt x="842383" y="4959392"/>
                </a:lnTo>
                <a:cubicBezTo>
                  <a:pt x="689919" y="4704655"/>
                  <a:pt x="574982" y="4422821"/>
                  <a:pt x="460051" y="4132485"/>
                </a:cubicBezTo>
                <a:cubicBezTo>
                  <a:pt x="123442" y="3282182"/>
                  <a:pt x="-251427" y="2525854"/>
                  <a:pt x="227408" y="1673941"/>
                </a:cubicBezTo>
                <a:cubicBezTo>
                  <a:pt x="822220" y="615687"/>
                  <a:pt x="1780673" y="-34829"/>
                  <a:pt x="2809770" y="1442"/>
                </a:cubicBezTo>
                <a:close/>
              </a:path>
            </a:pathLst>
          </a:custGeom>
        </p:spPr>
      </p:pic>
      <p:sp>
        <p:nvSpPr>
          <p:cNvPr id="33" name="Freeform: Shape 32">
            <a:extLst>
              <a:ext uri="{FF2B5EF4-FFF2-40B4-BE49-F238E27FC236}">
                <a16:creationId xmlns:a16="http://schemas.microsoft.com/office/drawing/2014/main" id="{22220111-5018-4EB7-A38B-79BD37F7C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6947" y="1685365"/>
            <a:ext cx="4047053" cy="5172635"/>
          </a:xfrm>
          <a:custGeom>
            <a:avLst/>
            <a:gdLst>
              <a:gd name="connsiteX0" fmla="*/ 2809770 w 5396070"/>
              <a:gd name="connsiteY0" fmla="*/ 1442 h 5172635"/>
              <a:gd name="connsiteX1" fmla="*/ 4032739 w 5396070"/>
              <a:gd name="connsiteY1" fmla="*/ 376223 h 5172635"/>
              <a:gd name="connsiteX2" fmla="*/ 5362614 w 5396070"/>
              <a:gd name="connsiteY2" fmla="*/ 1796088 h 5172635"/>
              <a:gd name="connsiteX3" fmla="*/ 5396070 w 5396070"/>
              <a:gd name="connsiteY3" fmla="*/ 1864599 h 5172635"/>
              <a:gd name="connsiteX4" fmla="*/ 5396070 w 5396070"/>
              <a:gd name="connsiteY4" fmla="*/ 1981756 h 5172635"/>
              <a:gd name="connsiteX5" fmla="*/ 5363566 w 5396070"/>
              <a:gd name="connsiteY5" fmla="*/ 1915670 h 5172635"/>
              <a:gd name="connsiteX6" fmla="*/ 4071524 w 5396070"/>
              <a:gd name="connsiteY6" fmla="*/ 546090 h 5172635"/>
              <a:gd name="connsiteX7" fmla="*/ 2883346 w 5396070"/>
              <a:gd name="connsiteY7" fmla="*/ 184583 h 5172635"/>
              <a:gd name="connsiteX8" fmla="*/ 374449 w 5396070"/>
              <a:gd name="connsiteY8" fmla="*/ 1797850 h 5172635"/>
              <a:gd name="connsiteX9" fmla="*/ 600473 w 5396070"/>
              <a:gd name="connsiteY9" fmla="*/ 4169322 h 5172635"/>
              <a:gd name="connsiteX10" fmla="*/ 971928 w 5396070"/>
              <a:gd name="connsiteY10" fmla="*/ 4966944 h 5172635"/>
              <a:gd name="connsiteX11" fmla="*/ 1112598 w 5396070"/>
              <a:gd name="connsiteY11" fmla="*/ 5172635 h 5172635"/>
              <a:gd name="connsiteX12" fmla="*/ 987172 w 5396070"/>
              <a:gd name="connsiteY12" fmla="*/ 5172635 h 5172635"/>
              <a:gd name="connsiteX13" fmla="*/ 842383 w 5396070"/>
              <a:gd name="connsiteY13" fmla="*/ 4959392 h 5172635"/>
              <a:gd name="connsiteX14" fmla="*/ 460051 w 5396070"/>
              <a:gd name="connsiteY14" fmla="*/ 4132485 h 5172635"/>
              <a:gd name="connsiteX15" fmla="*/ 227408 w 5396070"/>
              <a:gd name="connsiteY15" fmla="*/ 1673941 h 5172635"/>
              <a:gd name="connsiteX16" fmla="*/ 2809770 w 5396070"/>
              <a:gd name="connsiteY16" fmla="*/ 1442 h 5172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96070" h="5172635">
                <a:moveTo>
                  <a:pt x="2809770" y="1442"/>
                </a:moveTo>
                <a:cubicBezTo>
                  <a:pt x="3212462" y="15635"/>
                  <a:pt x="3625968" y="134989"/>
                  <a:pt x="4032739" y="376223"/>
                </a:cubicBezTo>
                <a:cubicBezTo>
                  <a:pt x="4589656" y="706501"/>
                  <a:pt x="5051318" y="1213487"/>
                  <a:pt x="5362614" y="1796088"/>
                </a:cubicBezTo>
                <a:lnTo>
                  <a:pt x="5396070" y="1864599"/>
                </a:lnTo>
                <a:lnTo>
                  <a:pt x="5396070" y="1981756"/>
                </a:lnTo>
                <a:lnTo>
                  <a:pt x="5363566" y="1915670"/>
                </a:lnTo>
                <a:cubicBezTo>
                  <a:pt x="5061125" y="1353703"/>
                  <a:pt x="4612597" y="864671"/>
                  <a:pt x="4071524" y="546090"/>
                </a:cubicBezTo>
                <a:cubicBezTo>
                  <a:pt x="3676324" y="313400"/>
                  <a:pt x="3274582" y="198273"/>
                  <a:pt x="2883346" y="184583"/>
                </a:cubicBezTo>
                <a:cubicBezTo>
                  <a:pt x="1883526" y="149597"/>
                  <a:pt x="952339" y="777074"/>
                  <a:pt x="374449" y="1797850"/>
                </a:cubicBezTo>
                <a:cubicBezTo>
                  <a:pt x="-90765" y="2619591"/>
                  <a:pt x="273440" y="3349133"/>
                  <a:pt x="600473" y="4169322"/>
                </a:cubicBezTo>
                <a:cubicBezTo>
                  <a:pt x="712134" y="4449376"/>
                  <a:pt x="823802" y="4721229"/>
                  <a:pt x="971928" y="4966944"/>
                </a:cubicBezTo>
                <a:lnTo>
                  <a:pt x="1112598" y="5172635"/>
                </a:lnTo>
                <a:lnTo>
                  <a:pt x="987172" y="5172635"/>
                </a:lnTo>
                <a:lnTo>
                  <a:pt x="842383" y="4959392"/>
                </a:lnTo>
                <a:cubicBezTo>
                  <a:pt x="689919" y="4704655"/>
                  <a:pt x="574981" y="4422821"/>
                  <a:pt x="460051" y="4132485"/>
                </a:cubicBezTo>
                <a:cubicBezTo>
                  <a:pt x="123442" y="3282182"/>
                  <a:pt x="-251427" y="2525854"/>
                  <a:pt x="227408" y="1673941"/>
                </a:cubicBezTo>
                <a:cubicBezTo>
                  <a:pt x="822220" y="615687"/>
                  <a:pt x="1780673" y="-34829"/>
                  <a:pt x="2809770" y="1442"/>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2527034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518E6E8-4859-9A4E-A20E-A24F19802CDD}"/>
              </a:ext>
            </a:extLst>
          </p:cNvPr>
          <p:cNvSpPr>
            <a:spLocks noGrp="1"/>
          </p:cNvSpPr>
          <p:nvPr>
            <p:ph type="title"/>
          </p:nvPr>
        </p:nvSpPr>
        <p:spPr>
          <a:xfrm>
            <a:off x="628650" y="365125"/>
            <a:ext cx="4045020" cy="1325563"/>
          </a:xfrm>
        </p:spPr>
        <p:txBody>
          <a:bodyPr>
            <a:normAutofit/>
          </a:bodyPr>
          <a:lstStyle/>
          <a:p>
            <a:r>
              <a:rPr lang="en-US" sz="4100" b="1" dirty="0">
                <a:solidFill>
                  <a:srgbClr val="FFFF00"/>
                </a:solidFill>
              </a:rPr>
              <a:t>Guiding questions for discussion</a:t>
            </a:r>
          </a:p>
        </p:txBody>
      </p:sp>
      <p:sp>
        <p:nvSpPr>
          <p:cNvPr id="16" name="Freeform: Shape 15">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3FF7C74-C599-F34B-BC49-6C0082BA6311}"/>
              </a:ext>
            </a:extLst>
          </p:cNvPr>
          <p:cNvSpPr>
            <a:spLocks noGrp="1"/>
          </p:cNvSpPr>
          <p:nvPr>
            <p:ph idx="1"/>
          </p:nvPr>
        </p:nvSpPr>
        <p:spPr>
          <a:xfrm>
            <a:off x="566130" y="1766235"/>
            <a:ext cx="4305328" cy="4577216"/>
          </a:xfrm>
        </p:spPr>
        <p:txBody>
          <a:bodyPr>
            <a:noAutofit/>
          </a:bodyPr>
          <a:lstStyle/>
          <a:p>
            <a:endParaRPr lang="en-US" sz="1800" dirty="0"/>
          </a:p>
          <a:p>
            <a:endParaRPr lang="en-US" sz="1800" dirty="0"/>
          </a:p>
          <a:p>
            <a:r>
              <a:rPr lang="en-US" sz="2400" dirty="0"/>
              <a:t>What does ‘developmentally appropriate practice’  (DAP) mean to you?</a:t>
            </a:r>
          </a:p>
          <a:p>
            <a:r>
              <a:rPr lang="en-US" sz="2400" dirty="0"/>
              <a:t>How are you differentiating between ‘content’ (‘what’) and ‘pedagogy’ (‘how’)? </a:t>
            </a:r>
          </a:p>
          <a:p>
            <a:r>
              <a:rPr lang="en-US" sz="2400" dirty="0"/>
              <a:t>How do we ensure that the concept of ‘developmentally appropriate practice’ is not misused?</a:t>
            </a:r>
          </a:p>
          <a:p>
            <a:endParaRPr lang="en-US" sz="1800" dirty="0"/>
          </a:p>
        </p:txBody>
      </p:sp>
      <p:sp>
        <p:nvSpPr>
          <p:cNvPr id="18" name="Oval 17">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73163"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87670" y="5166682"/>
            <a:ext cx="1376794"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6" name="Picture 5" descr="https://lh6.googleusercontent.com/Y5zTZF8o134Au51zrdz1Ynjkt5nfu23XhkRLNxzcNH3VuFNze62WhUD_Zxuey3PH_7wRfJPGqo7zlb8Y7hFgD2yQkwJmx6fDmekeee8x1f4FFYNCueaSPGY7psskKwKsy3SEkcMb">
            <a:extLst>
              <a:ext uri="{FF2B5EF4-FFF2-40B4-BE49-F238E27FC236}">
                <a16:creationId xmlns:a16="http://schemas.microsoft.com/office/drawing/2014/main" id="{4A35A614-7CC9-8D40-BA6B-43364313C09B}"/>
              </a:ext>
            </a:extLst>
          </p:cNvPr>
          <p:cNvPicPr/>
          <p:nvPr/>
        </p:nvPicPr>
        <p:blipFill rotWithShape="1">
          <a:blip r:embed="rId2" cstate="email">
            <a:extLst>
              <a:ext uri="{28A0092B-C50C-407E-A947-70E740481C1C}">
                <a14:useLocalDpi xmlns:a14="http://schemas.microsoft.com/office/drawing/2010/main" val="0"/>
              </a:ext>
            </a:extLst>
          </a:blip>
          <a:srcRect l="9219" r="15049"/>
          <a:stretch/>
        </p:blipFill>
        <p:spPr bwMode="auto">
          <a:xfrm>
            <a:off x="5813981" y="1075239"/>
            <a:ext cx="3096452"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p:spPr>
      </p:pic>
      <p:sp>
        <p:nvSpPr>
          <p:cNvPr id="22" name="Freeform: Shape 21">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4" name="Straight Connector 23">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6" name="Freeform: Shape 25">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2462548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103</TotalTime>
  <Words>1068</Words>
  <Application>Microsoft Office PowerPoint</Application>
  <PresentationFormat>On-screen Show (4:3)</PresentationFormat>
  <Paragraphs>51</Paragraphs>
  <Slides>5</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vt:i4>
      </vt:variant>
    </vt:vector>
  </HeadingPairs>
  <TitlesOfParts>
    <vt:vector size="11" baseType="lpstr">
      <vt:lpstr>Meiryo</vt:lpstr>
      <vt:lpstr>Arial</vt:lpstr>
      <vt:lpstr>Calibri</vt:lpstr>
      <vt:lpstr>Calibri Light</vt:lpstr>
      <vt:lpstr>Office Theme</vt:lpstr>
      <vt:lpstr>1_Office Theme</vt:lpstr>
      <vt:lpstr>PowerPoint Presentation</vt:lpstr>
      <vt:lpstr>PowerPoint Presentation</vt:lpstr>
      <vt:lpstr>What is Developmentally Appropriate RSE?  </vt:lpstr>
      <vt:lpstr>PowerPoint Presentation</vt:lpstr>
      <vt:lpstr>Guiding questions for discussion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EJ Renold</dc:creator>
  <cp:lastModifiedBy>P White (Morriston Primary School)</cp:lastModifiedBy>
  <cp:revision>8</cp:revision>
  <dcterms:created xsi:type="dcterms:W3CDTF">2021-01-13T15:36:44Z</dcterms:created>
  <dcterms:modified xsi:type="dcterms:W3CDTF">2021-11-11T12:02:33Z</dcterms:modified>
</cp:coreProperties>
</file>