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2" r:id="rId6"/>
    <p:sldId id="257" r:id="rId7"/>
    <p:sldId id="258" r:id="rId8"/>
    <p:sldId id="260" r:id="rId9"/>
    <p:sldId id="259" r:id="rId10"/>
    <p:sldId id="26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85C4AF-9B38-499E-8CD4-4E4AE7E8D6EF}" v="63" dt="2021-08-31T17:00:45.433"/>
    <p1510:client id="{C293E98A-9E5D-469D-8E50-A2C6697A91BD}" v="1" dt="2020-09-27T12:13:13.016"/>
    <p1510:client id="{E85B3D05-B39C-43BC-B46E-DC63473135D7}" v="1" dt="2021-08-31T16:52:58.304"/>
    <p1510:client id="{F7F28CF2-563A-8001-DB2F-6F3AED70384E}" v="3" dt="2021-08-31T17:43:12.7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6" autoAdjust="0"/>
    <p:restoredTop sz="94660"/>
  </p:normalViewPr>
  <p:slideViewPr>
    <p:cSldViewPr snapToGrid="0">
      <p:cViewPr varScale="1">
        <p:scale>
          <a:sx n="114" d="100"/>
          <a:sy n="114" d="100"/>
        </p:scale>
        <p:origin x="46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D4EE3D1-B028-4F8D-9959-A78A7896D9AA}"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4CA506-06A1-4E2C-AEF4-D901E87C614C}" type="slidenum">
              <a:rPr lang="en-GB" smtClean="0"/>
              <a:t>‹#›</a:t>
            </a:fld>
            <a:endParaRPr lang="en-GB"/>
          </a:p>
        </p:txBody>
      </p:sp>
    </p:spTree>
    <p:extLst>
      <p:ext uri="{BB962C8B-B14F-4D97-AF65-F5344CB8AC3E}">
        <p14:creationId xmlns:p14="http://schemas.microsoft.com/office/powerpoint/2010/main" val="1288623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D4EE3D1-B028-4F8D-9959-A78A7896D9AA}"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4CA506-06A1-4E2C-AEF4-D901E87C614C}" type="slidenum">
              <a:rPr lang="en-GB" smtClean="0"/>
              <a:t>‹#›</a:t>
            </a:fld>
            <a:endParaRPr lang="en-GB"/>
          </a:p>
        </p:txBody>
      </p:sp>
    </p:spTree>
    <p:extLst>
      <p:ext uri="{BB962C8B-B14F-4D97-AF65-F5344CB8AC3E}">
        <p14:creationId xmlns:p14="http://schemas.microsoft.com/office/powerpoint/2010/main" val="3157455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D4EE3D1-B028-4F8D-9959-A78A7896D9AA}"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4CA506-06A1-4E2C-AEF4-D901E87C614C}" type="slidenum">
              <a:rPr lang="en-GB" smtClean="0"/>
              <a:t>‹#›</a:t>
            </a:fld>
            <a:endParaRPr lang="en-GB"/>
          </a:p>
        </p:txBody>
      </p:sp>
    </p:spTree>
    <p:extLst>
      <p:ext uri="{BB962C8B-B14F-4D97-AF65-F5344CB8AC3E}">
        <p14:creationId xmlns:p14="http://schemas.microsoft.com/office/powerpoint/2010/main" val="394236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D4EE3D1-B028-4F8D-9959-A78A7896D9AA}" type="datetimeFigureOut">
              <a:rPr lang="en-GB" smtClean="0"/>
              <a:t>07/10/2021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4CA506-06A1-4E2C-AEF4-D901E87C614C}" type="slidenum">
              <a:rPr lang="en-GB" smtClean="0"/>
              <a:t>‹#›</a:t>
            </a:fld>
            <a:endParaRPr lang="en-GB"/>
          </a:p>
        </p:txBody>
      </p:sp>
    </p:spTree>
    <p:extLst>
      <p:ext uri="{BB962C8B-B14F-4D97-AF65-F5344CB8AC3E}">
        <p14:creationId xmlns:p14="http://schemas.microsoft.com/office/powerpoint/2010/main" val="1934433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D4EE3D1-B028-4F8D-9959-A78A7896D9AA}" type="datetimeFigureOut">
              <a:rPr lang="en-GB" smtClean="0"/>
              <a:t>07/10/2021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4CA506-06A1-4E2C-AEF4-D901E87C614C}" type="slidenum">
              <a:rPr lang="en-GB" smtClean="0"/>
              <a:t>‹#›</a:t>
            </a:fld>
            <a:endParaRPr lang="en-GB"/>
          </a:p>
        </p:txBody>
      </p:sp>
    </p:spTree>
    <p:extLst>
      <p:ext uri="{BB962C8B-B14F-4D97-AF65-F5344CB8AC3E}">
        <p14:creationId xmlns:p14="http://schemas.microsoft.com/office/powerpoint/2010/main" val="302271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D4EE3D1-B028-4F8D-9959-A78A7896D9AA}" type="datetimeFigureOut">
              <a:rPr lang="en-GB" smtClean="0"/>
              <a:t>07/10/2021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4CA506-06A1-4E2C-AEF4-D901E87C614C}" type="slidenum">
              <a:rPr lang="en-GB" smtClean="0"/>
              <a:t>‹#›</a:t>
            </a:fld>
            <a:endParaRPr lang="en-GB"/>
          </a:p>
        </p:txBody>
      </p:sp>
    </p:spTree>
    <p:extLst>
      <p:ext uri="{BB962C8B-B14F-4D97-AF65-F5344CB8AC3E}">
        <p14:creationId xmlns:p14="http://schemas.microsoft.com/office/powerpoint/2010/main" val="1700924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4EE3D1-B028-4F8D-9959-A78A7896D9AA}" type="datetimeFigureOut">
              <a:rPr lang="en-GB" smtClean="0"/>
              <a:t>07/10/2021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4CA506-06A1-4E2C-AEF4-D901E87C614C}" type="slidenum">
              <a:rPr lang="en-GB" smtClean="0"/>
              <a:t>‹#›</a:t>
            </a:fld>
            <a:endParaRPr lang="en-GB"/>
          </a:p>
        </p:txBody>
      </p:sp>
    </p:spTree>
    <p:extLst>
      <p:ext uri="{BB962C8B-B14F-4D97-AF65-F5344CB8AC3E}">
        <p14:creationId xmlns:p14="http://schemas.microsoft.com/office/powerpoint/2010/main" val="1523390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4EE3D1-B028-4F8D-9959-A78A7896D9AA}" type="datetimeFigureOut">
              <a:rPr lang="en-GB" smtClean="0"/>
              <a:t>07/10/2021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4CA506-06A1-4E2C-AEF4-D901E87C614C}" type="slidenum">
              <a:rPr lang="en-GB" smtClean="0"/>
              <a:t>‹#›</a:t>
            </a:fld>
            <a:endParaRPr lang="en-GB"/>
          </a:p>
        </p:txBody>
      </p:sp>
    </p:spTree>
    <p:extLst>
      <p:ext uri="{BB962C8B-B14F-4D97-AF65-F5344CB8AC3E}">
        <p14:creationId xmlns:p14="http://schemas.microsoft.com/office/powerpoint/2010/main" val="815469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4EE3D1-B028-4F8D-9959-A78A7896D9AA}" type="datetimeFigureOut">
              <a:rPr lang="en-GB" smtClean="0"/>
              <a:t>07/10/2021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4CA506-06A1-4E2C-AEF4-D901E87C614C}" type="slidenum">
              <a:rPr lang="en-GB" smtClean="0"/>
              <a:t>‹#›</a:t>
            </a:fld>
            <a:endParaRPr lang="en-GB"/>
          </a:p>
        </p:txBody>
      </p:sp>
    </p:spTree>
    <p:extLst>
      <p:ext uri="{BB962C8B-B14F-4D97-AF65-F5344CB8AC3E}">
        <p14:creationId xmlns:p14="http://schemas.microsoft.com/office/powerpoint/2010/main" val="483047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D4EE3D1-B028-4F8D-9959-A78A7896D9AA}"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4CA506-06A1-4E2C-AEF4-D901E87C614C}" type="slidenum">
              <a:rPr lang="en-GB" smtClean="0"/>
              <a:t>‹#›</a:t>
            </a:fld>
            <a:endParaRPr lang="en-GB"/>
          </a:p>
        </p:txBody>
      </p:sp>
    </p:spTree>
    <p:extLst>
      <p:ext uri="{BB962C8B-B14F-4D97-AF65-F5344CB8AC3E}">
        <p14:creationId xmlns:p14="http://schemas.microsoft.com/office/powerpoint/2010/main" val="1569686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D4EE3D1-B028-4F8D-9959-A78A7896D9AA}" type="datetimeFigureOut">
              <a:rPr lang="en-GB" smtClean="0"/>
              <a:t>07/10/2021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4CA506-06A1-4E2C-AEF4-D901E87C614C}" type="slidenum">
              <a:rPr lang="en-GB" smtClean="0"/>
              <a:t>‹#›</a:t>
            </a:fld>
            <a:endParaRPr lang="en-GB"/>
          </a:p>
        </p:txBody>
      </p:sp>
    </p:spTree>
    <p:extLst>
      <p:ext uri="{BB962C8B-B14F-4D97-AF65-F5344CB8AC3E}">
        <p14:creationId xmlns:p14="http://schemas.microsoft.com/office/powerpoint/2010/main" val="1376195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5000"/>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EE3D1-B028-4F8D-9959-A78A7896D9AA}" type="datetimeFigureOut">
              <a:rPr lang="en-GB" smtClean="0"/>
              <a:t>07/10/2021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4CA506-06A1-4E2C-AEF4-D901E87C614C}" type="slidenum">
              <a:rPr lang="en-GB" smtClean="0"/>
              <a:t>‹#›</a:t>
            </a:fld>
            <a:endParaRPr lang="en-GB"/>
          </a:p>
        </p:txBody>
      </p:sp>
    </p:spTree>
    <p:extLst>
      <p:ext uri="{BB962C8B-B14F-4D97-AF65-F5344CB8AC3E}">
        <p14:creationId xmlns:p14="http://schemas.microsoft.com/office/powerpoint/2010/main" val="13543474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hwb.gov.wales/curriculum-for-wales/expressive-arts/designing-your-curriculum/#discipline-specific-consideration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58636" y="1248991"/>
            <a:ext cx="9144000" cy="2387600"/>
          </a:xfrm>
          <a:blipFill>
            <a:blip r:embed="rId2">
              <a:alphaModFix amt="15000"/>
            </a:blip>
            <a:stretch>
              <a:fillRect/>
            </a:stretch>
          </a:blipFill>
        </p:spPr>
        <p:txBody>
          <a:bodyPr>
            <a:normAutofit/>
          </a:bodyPr>
          <a:lstStyle/>
          <a:p>
            <a:r>
              <a:rPr lang="en-GB" sz="3600" b="1" dirty="0"/>
              <a:t>The impact of the new curriculum on pupil learning and teaching: Expressive Arts Area of Learning Experience</a:t>
            </a:r>
          </a:p>
        </p:txBody>
      </p:sp>
      <p:sp>
        <p:nvSpPr>
          <p:cNvPr id="3" name="Subtitle 2"/>
          <p:cNvSpPr>
            <a:spLocks noGrp="1"/>
          </p:cNvSpPr>
          <p:nvPr>
            <p:ph type="subTitle" idx="1"/>
          </p:nvPr>
        </p:nvSpPr>
        <p:spPr>
          <a:xfrm>
            <a:off x="1524000" y="4162477"/>
            <a:ext cx="9144000" cy="1655762"/>
          </a:xfrm>
        </p:spPr>
        <p:txBody>
          <a:bodyPr vert="horz" lIns="91440" tIns="45720" rIns="91440" bIns="45720" rtlCol="0" anchor="t">
            <a:normAutofit/>
          </a:bodyPr>
          <a:lstStyle/>
          <a:p>
            <a:r>
              <a:rPr lang="en-GB" sz="3600" b="1" dirty="0">
                <a:cs typeface="Calibri"/>
              </a:rPr>
              <a:t>Leanne Moore (Year 1-2 Teacher)</a:t>
            </a:r>
          </a:p>
          <a:p>
            <a:endParaRPr lang="en-GB" sz="3600" b="1" dirty="0">
              <a:cs typeface="Calibri"/>
            </a:endParaRPr>
          </a:p>
          <a:p>
            <a:endParaRPr lang="en-GB" sz="3600" b="1" dirty="0">
              <a:cs typeface="Calibri"/>
            </a:endParaRPr>
          </a:p>
        </p:txBody>
      </p:sp>
    </p:spTree>
    <p:extLst>
      <p:ext uri="{BB962C8B-B14F-4D97-AF65-F5344CB8AC3E}">
        <p14:creationId xmlns:p14="http://schemas.microsoft.com/office/powerpoint/2010/main" val="1827613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61AAB-527A-4136-8D0E-3FAAE2C0F41C}"/>
              </a:ext>
            </a:extLst>
          </p:cNvPr>
          <p:cNvSpPr>
            <a:spLocks noGrp="1"/>
          </p:cNvSpPr>
          <p:nvPr>
            <p:ph type="title"/>
          </p:nvPr>
        </p:nvSpPr>
        <p:spPr/>
        <p:txBody>
          <a:bodyPr/>
          <a:lstStyle/>
          <a:p>
            <a:pPr algn="ctr"/>
            <a:r>
              <a:rPr lang="en-US" dirty="0">
                <a:cs typeface="Calibri Light"/>
              </a:rPr>
              <a:t>Expressive Arts Vision</a:t>
            </a:r>
          </a:p>
        </p:txBody>
      </p:sp>
      <p:sp>
        <p:nvSpPr>
          <p:cNvPr id="3" name="Content Placeholder 2">
            <a:extLst>
              <a:ext uri="{FF2B5EF4-FFF2-40B4-BE49-F238E27FC236}">
                <a16:creationId xmlns:a16="http://schemas.microsoft.com/office/drawing/2014/main" id="{971736C0-6F1E-4B12-B65B-E373E9096BD1}"/>
              </a:ext>
            </a:extLst>
          </p:cNvPr>
          <p:cNvSpPr>
            <a:spLocks noGrp="1"/>
          </p:cNvSpPr>
          <p:nvPr>
            <p:ph idx="1"/>
          </p:nvPr>
        </p:nvSpPr>
        <p:spPr/>
        <p:txBody>
          <a:bodyPr vert="horz" lIns="91440" tIns="45720" rIns="91440" bIns="45720" rtlCol="0" anchor="t">
            <a:normAutofit fontScale="40000" lnSpcReduction="20000"/>
          </a:bodyPr>
          <a:lstStyle/>
          <a:p>
            <a:pPr marL="0" indent="0">
              <a:lnSpc>
                <a:spcPct val="100000"/>
              </a:lnSpc>
              <a:spcBef>
                <a:spcPts val="0"/>
              </a:spcBef>
              <a:buNone/>
            </a:pPr>
            <a:r>
              <a:rPr lang="en-US" dirty="0">
                <a:latin typeface="Century Gothic"/>
                <a:cs typeface="Calibri" panose="020F0502020204030204"/>
              </a:rPr>
              <a:t>Pupils of Morriston Primary School will be inspired to develop their creative, artistic and performance skills to the fullest through engaging with the Expressive Arts area of the curriculum.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It is important for our children to learn and have experiences in this Area which encourages the development of knowledge, skills and values that can help learners grasp the opportunities and meet the challenges that arise in their lives now and in the future.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Our curriculum must embed the mandatory cross curricular-skills and the integral skills which underpin the four purposes of the curriculum.  Learners will develop critical analysis skills and language skills that help them communicate in a variety of different languages, with an emphasis on the Welsh language. They will also learn to communicate with symbols and a range of mathematical language.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Learners will become healthy, confident individuals, ready to lead fulfilling lives as valued members of society as Expressive Arts is accessible to all learners through an inclusive approach valuing each learner as an individual. Through their experience with the expressive arts our learners will develop physically, socially and emotionally and will nurture their well-being, self-esteem and resilience.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Our children will become ambitious, capable learners ready to learn throughout their lives through perseverance and close attention to detail through engagement of the Expressive Arts.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Engagement with the expressive arts will  encourage our children to manage their time and resources to achieve meaningful work and become enterprising, creative contributors, ready to play a full part in life and work.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It is important that our children become ethical, informed citizens of Wales and the world and through the Expressive Arts learners will achieve a better understanding of their own and other's cultural identity.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  </a:t>
            </a:r>
            <a:endParaRPr lang="en-US" dirty="0">
              <a:ea typeface="+mn-lt"/>
              <a:cs typeface="+mn-lt"/>
            </a:endParaRPr>
          </a:p>
          <a:p>
            <a:pPr marL="0" indent="0">
              <a:lnSpc>
                <a:spcPct val="100000"/>
              </a:lnSpc>
              <a:spcBef>
                <a:spcPts val="0"/>
              </a:spcBef>
              <a:buNone/>
            </a:pPr>
            <a:r>
              <a:rPr lang="en-US" dirty="0">
                <a:latin typeface="Century Gothic"/>
                <a:cs typeface="Calibri" panose="020F0502020204030204"/>
              </a:rPr>
              <a:t>Finally Expressive Arts will allow our children to learn in a fun, engaging and creative way, building their confidence and self-esteem to become the best learners that they can be.  </a:t>
            </a:r>
            <a:endParaRPr lang="en-US" dirty="0"/>
          </a:p>
        </p:txBody>
      </p:sp>
    </p:spTree>
    <p:extLst>
      <p:ext uri="{BB962C8B-B14F-4D97-AF65-F5344CB8AC3E}">
        <p14:creationId xmlns:p14="http://schemas.microsoft.com/office/powerpoint/2010/main" val="3982406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Expressive Arts</a:t>
            </a:r>
          </a:p>
        </p:txBody>
      </p:sp>
      <p:sp>
        <p:nvSpPr>
          <p:cNvPr id="3" name="Content Placeholder 2"/>
          <p:cNvSpPr>
            <a:spLocks noGrp="1"/>
          </p:cNvSpPr>
          <p:nvPr>
            <p:ph idx="1"/>
          </p:nvPr>
        </p:nvSpPr>
        <p:spPr/>
        <p:txBody>
          <a:bodyPr>
            <a:normAutofit lnSpcReduction="10000"/>
          </a:bodyPr>
          <a:lstStyle/>
          <a:p>
            <a:r>
              <a:rPr lang="en-GB" dirty="0"/>
              <a:t>The Expressive Arts Area of Learning and Experience (Area) spans five disciplines: </a:t>
            </a:r>
            <a:r>
              <a:rPr lang="en-GB" b="1" u="sng" dirty="0">
                <a:hlinkClick r:id="rId2"/>
              </a:rPr>
              <a:t>art, dance, drama, film and digital media and music</a:t>
            </a:r>
            <a:r>
              <a:rPr lang="en-GB" dirty="0"/>
              <a:t>. Although each discipline has its own discrete </a:t>
            </a:r>
            <a:r>
              <a:rPr lang="en-GB" i="1" dirty="0"/>
              <a:t>body of knowledge</a:t>
            </a:r>
            <a:r>
              <a:rPr lang="en-GB" dirty="0"/>
              <a:t> and </a:t>
            </a:r>
            <a:r>
              <a:rPr lang="en-GB" i="1" dirty="0"/>
              <a:t>body of skills</a:t>
            </a:r>
            <a:r>
              <a:rPr lang="en-GB" dirty="0"/>
              <a:t>, it is recognised that together they share the </a:t>
            </a:r>
            <a:r>
              <a:rPr lang="en-GB" i="1" dirty="0"/>
              <a:t>creative process</a:t>
            </a:r>
            <a:r>
              <a:rPr lang="en-GB" dirty="0"/>
              <a:t>. </a:t>
            </a:r>
          </a:p>
          <a:p>
            <a:r>
              <a:rPr lang="en-GB" dirty="0"/>
              <a:t>Through engaging with the expressive arts, learners can gain an understanding and an appreciation of cultures and societies in Wales and in the world.  </a:t>
            </a:r>
          </a:p>
          <a:p>
            <a:r>
              <a:rPr lang="en-GB" dirty="0" err="1"/>
              <a:t>AoLE</a:t>
            </a:r>
            <a:r>
              <a:rPr lang="en-GB" dirty="0"/>
              <a:t> links with many school and community social activities (e.g. Christmas tree decorating project in a local church, St David’s day activities, Christmas and Harvest concerts).</a:t>
            </a:r>
          </a:p>
        </p:txBody>
      </p:sp>
    </p:spTree>
    <p:extLst>
      <p:ext uri="{BB962C8B-B14F-4D97-AF65-F5344CB8AC3E}">
        <p14:creationId xmlns:p14="http://schemas.microsoft.com/office/powerpoint/2010/main" val="2746707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9654"/>
            <a:ext cx="10515600" cy="1325563"/>
          </a:xfrm>
        </p:spPr>
        <p:txBody>
          <a:bodyPr/>
          <a:lstStyle/>
          <a:p>
            <a:r>
              <a:rPr lang="en-GB" dirty="0"/>
              <a:t>What Matters in Expressive Arts??</a:t>
            </a:r>
          </a:p>
        </p:txBody>
      </p:sp>
      <p:sp>
        <p:nvSpPr>
          <p:cNvPr id="3" name="Content Placeholder 2"/>
          <p:cNvSpPr>
            <a:spLocks noGrp="1"/>
          </p:cNvSpPr>
          <p:nvPr>
            <p:ph idx="1"/>
          </p:nvPr>
        </p:nvSpPr>
        <p:spPr>
          <a:xfrm>
            <a:off x="206477" y="1553497"/>
            <a:ext cx="11749549" cy="5191432"/>
          </a:xfrm>
        </p:spPr>
        <p:txBody>
          <a:bodyPr>
            <a:normAutofit/>
          </a:bodyPr>
          <a:lstStyle/>
          <a:p>
            <a:r>
              <a:rPr lang="en-GB" dirty="0"/>
              <a:t>The dynamic nature of the </a:t>
            </a:r>
            <a:r>
              <a:rPr lang="en-GB" i="1" dirty="0"/>
              <a:t>expressive arts</a:t>
            </a:r>
            <a:r>
              <a:rPr lang="en-GB" dirty="0"/>
              <a:t> can engage, motivate and encourage learners to develop their </a:t>
            </a:r>
            <a:r>
              <a:rPr lang="en-GB" b="1" dirty="0"/>
              <a:t>creative, artistic and performance skills</a:t>
            </a:r>
            <a:r>
              <a:rPr lang="en-GB" dirty="0"/>
              <a:t> to the full.</a:t>
            </a:r>
          </a:p>
          <a:p>
            <a:r>
              <a:rPr lang="en-GB" dirty="0"/>
              <a:t>Engaging learners physically, socially and emotionally, nurturing their well-being, self-esteem and resilience, helps them become </a:t>
            </a:r>
            <a:r>
              <a:rPr lang="en-GB" b="1" dirty="0"/>
              <a:t>healthy, confident individuals, ready to lead fulfilling lives as valued members of society.</a:t>
            </a:r>
          </a:p>
          <a:p>
            <a:r>
              <a:rPr lang="en-GB" dirty="0"/>
              <a:t>Enhance learners’ time and resources management and foster critical inquiry that can lead to change. Together, these skills can support learners to become </a:t>
            </a:r>
            <a:r>
              <a:rPr lang="en-GB" b="1" dirty="0"/>
              <a:t>enterprising, creative contributors, ready to play a full part in life and work</a:t>
            </a:r>
            <a:r>
              <a:rPr lang="en-GB" dirty="0"/>
              <a:t>.</a:t>
            </a:r>
          </a:p>
          <a:p>
            <a:r>
              <a:rPr lang="en-GB" dirty="0"/>
              <a:t>What matters in this Area has been expressed in three statements.</a:t>
            </a:r>
          </a:p>
          <a:p>
            <a:endParaRPr lang="en-GB" dirty="0"/>
          </a:p>
        </p:txBody>
      </p:sp>
    </p:spTree>
    <p:extLst>
      <p:ext uri="{BB962C8B-B14F-4D97-AF65-F5344CB8AC3E}">
        <p14:creationId xmlns:p14="http://schemas.microsoft.com/office/powerpoint/2010/main" val="14158987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884" y="247138"/>
            <a:ext cx="10515600" cy="1325563"/>
          </a:xfrm>
        </p:spPr>
        <p:txBody>
          <a:bodyPr>
            <a:noAutofit/>
          </a:bodyPr>
          <a:lstStyle/>
          <a:p>
            <a:r>
              <a:rPr lang="en-GB" sz="3400" b="1" dirty="0"/>
              <a:t>What matters 1: </a:t>
            </a:r>
            <a:r>
              <a:rPr lang="en-GB" sz="3600" b="1" dirty="0"/>
              <a:t>Exploring the expressive arts is essential to developing artistic skills and knowledge and it enables learners to become curious and creative individuals</a:t>
            </a:r>
            <a:endParaRPr lang="en-GB" sz="3400" dirty="0"/>
          </a:p>
        </p:txBody>
      </p:sp>
      <p:sp>
        <p:nvSpPr>
          <p:cNvPr id="3" name="Content Placeholder 2"/>
          <p:cNvSpPr>
            <a:spLocks noGrp="1"/>
          </p:cNvSpPr>
          <p:nvPr>
            <p:ph idx="1"/>
          </p:nvPr>
        </p:nvSpPr>
        <p:spPr>
          <a:xfrm>
            <a:off x="265471" y="1838632"/>
            <a:ext cx="11641394" cy="4906296"/>
          </a:xfrm>
        </p:spPr>
        <p:txBody>
          <a:bodyPr>
            <a:normAutofit lnSpcReduction="10000"/>
          </a:bodyPr>
          <a:lstStyle/>
          <a:p>
            <a:r>
              <a:rPr lang="en-GB" dirty="0"/>
              <a:t>Engages learners with </a:t>
            </a:r>
            <a:r>
              <a:rPr lang="en-GB" i="1" dirty="0"/>
              <a:t>genres</a:t>
            </a:r>
            <a:r>
              <a:rPr lang="en-GB" dirty="0"/>
              <a:t>, </a:t>
            </a:r>
            <a:r>
              <a:rPr lang="en-GB" i="1" dirty="0"/>
              <a:t>techniques</a:t>
            </a:r>
            <a:r>
              <a:rPr lang="en-GB" dirty="0"/>
              <a:t>, tools, materials and practices and enables them to become curious and creative individuals.</a:t>
            </a:r>
          </a:p>
          <a:p>
            <a:r>
              <a:rPr lang="en-GB" dirty="0"/>
              <a:t>Develop an understanding of how the expressive arts communicate through visual, physical, verbal, musical and technological means. </a:t>
            </a:r>
          </a:p>
          <a:p>
            <a:r>
              <a:rPr lang="en-GB" dirty="0"/>
              <a:t>The expressive arts are also a powerful medium through which learners can explore Wales and its unique traditions and diverse cultures.</a:t>
            </a:r>
          </a:p>
          <a:p>
            <a:r>
              <a:rPr lang="en-GB" dirty="0"/>
              <a:t>Shape and express personal, social and cultural identities and explore how the expressive arts can be used to question and challenge viewpoints.</a:t>
            </a:r>
          </a:p>
          <a:p>
            <a:r>
              <a:rPr lang="en-GB" dirty="0">
                <a:solidFill>
                  <a:srgbClr val="00B050"/>
                </a:solidFill>
              </a:rPr>
              <a:t>In a school context through whole school performances, assemblies, children will be encouraged to express themselves using a variety of techniques. Children will be encouraged to display artistic work in public areas both inside and outside of school. </a:t>
            </a:r>
            <a:endParaRPr lang="en-GB" dirty="0"/>
          </a:p>
        </p:txBody>
      </p:sp>
    </p:spTree>
    <p:extLst>
      <p:ext uri="{BB962C8B-B14F-4D97-AF65-F5344CB8AC3E}">
        <p14:creationId xmlns:p14="http://schemas.microsoft.com/office/powerpoint/2010/main" val="1701128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884" y="217641"/>
            <a:ext cx="10515600" cy="1325563"/>
          </a:xfrm>
        </p:spPr>
        <p:txBody>
          <a:bodyPr>
            <a:normAutofit fontScale="90000"/>
          </a:bodyPr>
          <a:lstStyle/>
          <a:p>
            <a:r>
              <a:rPr lang="en-GB" sz="4000" b="1" dirty="0"/>
              <a:t>What matters 2: Responding and reflecting, both as artist and audience, is a fundamental part of learning in the expressive arts</a:t>
            </a:r>
            <a:endParaRPr lang="en-GB" b="1" dirty="0"/>
          </a:p>
        </p:txBody>
      </p:sp>
      <p:sp>
        <p:nvSpPr>
          <p:cNvPr id="3" name="Content Placeholder 2"/>
          <p:cNvSpPr>
            <a:spLocks noGrp="1"/>
          </p:cNvSpPr>
          <p:nvPr>
            <p:ph idx="1"/>
          </p:nvPr>
        </p:nvSpPr>
        <p:spPr>
          <a:xfrm>
            <a:off x="838199" y="1825624"/>
            <a:ext cx="10852355" cy="4791485"/>
          </a:xfrm>
        </p:spPr>
        <p:txBody>
          <a:bodyPr>
            <a:normAutofit lnSpcReduction="10000"/>
          </a:bodyPr>
          <a:lstStyle/>
          <a:p>
            <a:pPr fontAlgn="base"/>
            <a:r>
              <a:rPr lang="en-GB" dirty="0"/>
              <a:t>Responding within the </a:t>
            </a:r>
            <a:r>
              <a:rPr lang="en-GB" i="1" dirty="0"/>
              <a:t>expressive arts</a:t>
            </a:r>
            <a:r>
              <a:rPr lang="en-GB" dirty="0"/>
              <a:t> engages the emotions and the intellect. Response may be a simple sensory reaction to artistic stimulus or a critical analysis of </a:t>
            </a:r>
            <a:r>
              <a:rPr lang="en-GB" i="1" dirty="0"/>
              <a:t>creative work</a:t>
            </a:r>
            <a:r>
              <a:rPr lang="en-GB" dirty="0"/>
              <a:t>. </a:t>
            </a:r>
          </a:p>
          <a:p>
            <a:pPr fontAlgn="base"/>
            <a:r>
              <a:rPr lang="en-GB" dirty="0"/>
              <a:t>The ability to reflect is deepened as learners increase their knowledge and understanding of how and why creative work is developed and produced.</a:t>
            </a:r>
          </a:p>
          <a:p>
            <a:pPr fontAlgn="base"/>
            <a:r>
              <a:rPr lang="en-GB" dirty="0"/>
              <a:t>The act of responding encouraged by engagement in this Area challenges learners to reflect on the effectiveness of their own work and that of others, including the work of </a:t>
            </a:r>
            <a:r>
              <a:rPr lang="en-GB" i="1" dirty="0"/>
              <a:t>artists</a:t>
            </a:r>
            <a:r>
              <a:rPr lang="en-GB" dirty="0"/>
              <a:t> from Wales and beyond.</a:t>
            </a:r>
          </a:p>
          <a:p>
            <a:pPr fontAlgn="base"/>
            <a:r>
              <a:rPr lang="en-GB" dirty="0">
                <a:solidFill>
                  <a:srgbClr val="00B050"/>
                </a:solidFill>
              </a:rPr>
              <a:t>In a school context it will be essential that pupils are afforded opportunities to review and reflect on each others work and offer their input as to how artistic based work can be improved upon.</a:t>
            </a:r>
          </a:p>
        </p:txBody>
      </p:sp>
    </p:spTree>
    <p:extLst>
      <p:ext uri="{BB962C8B-B14F-4D97-AF65-F5344CB8AC3E}">
        <p14:creationId xmlns:p14="http://schemas.microsoft.com/office/powerpoint/2010/main" val="3865427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090" y="31289"/>
            <a:ext cx="10515600" cy="1325563"/>
          </a:xfrm>
        </p:spPr>
        <p:txBody>
          <a:bodyPr>
            <a:normAutofit fontScale="90000"/>
          </a:bodyPr>
          <a:lstStyle/>
          <a:p>
            <a:r>
              <a:rPr lang="en-GB" sz="4000" b="1" dirty="0"/>
              <a:t>What matters 3: Creating combines skills and knowledge, drawing on the senses, inspiration and imagination</a:t>
            </a:r>
            <a:endParaRPr lang="en-GB" dirty="0"/>
          </a:p>
        </p:txBody>
      </p:sp>
      <p:sp>
        <p:nvSpPr>
          <p:cNvPr id="3" name="Content Placeholder 2"/>
          <p:cNvSpPr>
            <a:spLocks noGrp="1"/>
          </p:cNvSpPr>
          <p:nvPr>
            <p:ph idx="1"/>
          </p:nvPr>
        </p:nvSpPr>
        <p:spPr>
          <a:xfrm>
            <a:off x="698090" y="1356852"/>
            <a:ext cx="10795820" cy="5378245"/>
          </a:xfrm>
        </p:spPr>
        <p:txBody>
          <a:bodyPr>
            <a:normAutofit fontScale="92500"/>
          </a:bodyPr>
          <a:lstStyle/>
          <a:p>
            <a:r>
              <a:rPr lang="en-GB" dirty="0"/>
              <a:t>Learners will be given opportunities to be innovative and bold, to create individual work and to develop their own identity as </a:t>
            </a:r>
            <a:r>
              <a:rPr lang="en-GB" i="1" dirty="0"/>
              <a:t>artists</a:t>
            </a:r>
            <a:r>
              <a:rPr lang="en-GB" dirty="0"/>
              <a:t> in Wales thereby fostering resilience and flexibility to overcome challenges.</a:t>
            </a:r>
          </a:p>
          <a:p>
            <a:r>
              <a:rPr lang="en-GB" dirty="0"/>
              <a:t>Creating embraces a range of activities including planning, drafting, designing, making, choreographing, shaping, composing and editing.</a:t>
            </a:r>
          </a:p>
          <a:p>
            <a:r>
              <a:rPr lang="en-GB" dirty="0"/>
              <a:t>Communication includes performing, presenting, sharing, exhibiting and producing with consideration of the audience.</a:t>
            </a:r>
          </a:p>
          <a:p>
            <a:r>
              <a:rPr lang="en-GB" dirty="0"/>
              <a:t>Provide opportunities to transform their ideas safely and ethically into work which has cultural and commercial value, and to realise ambitions.</a:t>
            </a:r>
          </a:p>
          <a:p>
            <a:r>
              <a:rPr lang="en-GB" dirty="0">
                <a:solidFill>
                  <a:srgbClr val="00B050"/>
                </a:solidFill>
              </a:rPr>
              <a:t>In a school context It is essential, where possible, that all children are afforded equal opportunity to participate and perform in school and external events such as the Christmas concert. Pupils should be encouraged to provide input to and feedback of school artistic events.</a:t>
            </a:r>
            <a:endParaRPr lang="en-GB" dirty="0"/>
          </a:p>
        </p:txBody>
      </p:sp>
    </p:spTree>
    <p:extLst>
      <p:ext uri="{BB962C8B-B14F-4D97-AF65-F5344CB8AC3E}">
        <p14:creationId xmlns:p14="http://schemas.microsoft.com/office/powerpoint/2010/main" val="8971669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D2AF3724125F54BB5A8BADFC7366EA3" ma:contentTypeVersion="32" ma:contentTypeDescription="Create a new document." ma:contentTypeScope="" ma:versionID="b07c31262e87d1f239b3edbb127e4042">
  <xsd:schema xmlns:xsd="http://www.w3.org/2001/XMLSchema" xmlns:xs="http://www.w3.org/2001/XMLSchema" xmlns:p="http://schemas.microsoft.com/office/2006/metadata/properties" xmlns:ns2="2ceb9879-2d13-463d-bc05-e793f7fa949e" xmlns:ns3="002ce336-bbd4-48ed-a055-99936e8aa4d6" targetNamespace="http://schemas.microsoft.com/office/2006/metadata/properties" ma:root="true" ma:fieldsID="6f3a4b6c26c0da914e02bf72c4202789" ns2:_="" ns3:_="">
    <xsd:import namespace="2ceb9879-2d13-463d-bc05-e793f7fa949e"/>
    <xsd:import namespace="002ce336-bbd4-48ed-a055-99936e8aa4d6"/>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eb9879-2d13-463d-bc05-e793f7fa949e"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0" nillable="true" ma:displayName="MediaServiceAutoKeyPoints" ma:hidden="true" ma:internalName="MediaServiceAutoKeyPoints" ma:readOnly="true">
      <xsd:simpleType>
        <xsd:restriction base="dms:Note"/>
      </xsd:simpleType>
    </xsd:element>
    <xsd:element name="MediaServiceKeyPoints" ma:index="31" nillable="true" ma:displayName="KeyPoints" ma:internalName="MediaServiceKeyPoints" ma:readOnly="true">
      <xsd:simpleType>
        <xsd:restriction base="dms:Note">
          <xsd:maxLength value="255"/>
        </xsd:restriction>
      </xsd:simpleType>
    </xsd:element>
    <xsd:element name="MediaServiceDateTaken" ma:index="32" nillable="true" ma:displayName="MediaServiceDateTaken" ma:hidden="true" ma:internalName="MediaServiceDateTaken" ma:readOnly="true">
      <xsd:simpleType>
        <xsd:restriction base="dms:Text"/>
      </xsd:simpleType>
    </xsd:element>
    <xsd:element name="MediaServiceAutoTags" ma:index="33" nillable="true" ma:displayName="Tags" ma:internalName="MediaServiceAutoTags"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GenerationTime" ma:index="35" nillable="true" ma:displayName="MediaServiceGenerationTime" ma:hidden="true" ma:internalName="MediaServiceGenerationTime" ma:readOnly="true">
      <xsd:simpleType>
        <xsd:restriction base="dms:Text"/>
      </xsd:simpleType>
    </xsd:element>
    <xsd:element name="MediaServiceEventHashCode" ma:index="36" nillable="true" ma:displayName="MediaServiceEventHashCode" ma:hidden="true" ma:internalName="MediaServiceEventHashCode" ma:readOnly="true">
      <xsd:simpleType>
        <xsd:restriction base="dms:Text"/>
      </xsd:simpleType>
    </xsd:element>
    <xsd:element name="MediaLengthInSeconds" ma:index="39"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02ce336-bbd4-48ed-a055-99936e8aa4d6" elementFormDefault="qualified">
    <xsd:import namespace="http://schemas.microsoft.com/office/2006/documentManagement/types"/>
    <xsd:import namespace="http://schemas.microsoft.com/office/infopath/2007/PartnerControls"/>
    <xsd:element name="SharedWithUsers" ma:index="3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eamsChannelId xmlns="2ceb9879-2d13-463d-bc05-e793f7fa949e" xsi:nil="true"/>
    <DefaultSectionNames xmlns="2ceb9879-2d13-463d-bc05-e793f7fa949e" xsi:nil="true"/>
    <Templates xmlns="2ceb9879-2d13-463d-bc05-e793f7fa949e" xsi:nil="true"/>
    <Self_Registration_Enabled xmlns="2ceb9879-2d13-463d-bc05-e793f7fa949e" xsi:nil="true"/>
    <Has_Leaders_Only_SectionGroup xmlns="2ceb9879-2d13-463d-bc05-e793f7fa949e" xsi:nil="true"/>
    <Leaders xmlns="2ceb9879-2d13-463d-bc05-e793f7fa949e">
      <UserInfo>
        <DisplayName/>
        <AccountId xsi:nil="true"/>
        <AccountType/>
      </UserInfo>
    </Leaders>
    <Invited_Leaders xmlns="2ceb9879-2d13-463d-bc05-e793f7fa949e" xsi:nil="true"/>
    <Is_Collaboration_Space_Locked xmlns="2ceb9879-2d13-463d-bc05-e793f7fa949e" xsi:nil="true"/>
    <Math_Settings xmlns="2ceb9879-2d13-463d-bc05-e793f7fa949e" xsi:nil="true"/>
    <NotebookType xmlns="2ceb9879-2d13-463d-bc05-e793f7fa949e" xsi:nil="true"/>
    <AppVersion xmlns="2ceb9879-2d13-463d-bc05-e793f7fa949e" xsi:nil="true"/>
    <LMS_Mappings xmlns="2ceb9879-2d13-463d-bc05-e793f7fa949e" xsi:nil="true"/>
    <IsNotebookLocked xmlns="2ceb9879-2d13-463d-bc05-e793f7fa949e" xsi:nil="true"/>
    <Members xmlns="2ceb9879-2d13-463d-bc05-e793f7fa949e">
      <UserInfo>
        <DisplayName/>
        <AccountId xsi:nil="true"/>
        <AccountType/>
      </UserInfo>
    </Members>
    <Member_Groups xmlns="2ceb9879-2d13-463d-bc05-e793f7fa949e">
      <UserInfo>
        <DisplayName/>
        <AccountId xsi:nil="true"/>
        <AccountType/>
      </UserInfo>
    </Member_Groups>
    <Owner xmlns="2ceb9879-2d13-463d-bc05-e793f7fa949e">
      <UserInfo>
        <DisplayName/>
        <AccountId xsi:nil="true"/>
        <AccountType/>
      </UserInfo>
    </Owner>
    <Distribution_Groups xmlns="2ceb9879-2d13-463d-bc05-e793f7fa949e" xsi:nil="true"/>
    <Invited_Members xmlns="2ceb9879-2d13-463d-bc05-e793f7fa949e" xsi:nil="true"/>
    <FolderType xmlns="2ceb9879-2d13-463d-bc05-e793f7fa949e" xsi:nil="true"/>
    <CultureName xmlns="2ceb9879-2d13-463d-bc05-e793f7fa949e" xsi:nil="true"/>
    <SharedWithUsers xmlns="002ce336-bbd4-48ed-a055-99936e8aa4d6">
      <UserInfo>
        <DisplayName>C Beynon (Morriston Primary School)</DisplayName>
        <AccountId>34</AccountId>
        <AccountType/>
      </UserInfo>
    </SharedWithUsers>
  </documentManagement>
</p:properties>
</file>

<file path=customXml/itemProps1.xml><?xml version="1.0" encoding="utf-8"?>
<ds:datastoreItem xmlns:ds="http://schemas.openxmlformats.org/officeDocument/2006/customXml" ds:itemID="{FF334882-D4E0-4344-A76E-D02ED438A5CF}">
  <ds:schemaRefs>
    <ds:schemaRef ds:uri="http://schemas.microsoft.com/sharepoint/v3/contenttype/forms"/>
  </ds:schemaRefs>
</ds:datastoreItem>
</file>

<file path=customXml/itemProps2.xml><?xml version="1.0" encoding="utf-8"?>
<ds:datastoreItem xmlns:ds="http://schemas.openxmlformats.org/officeDocument/2006/customXml" ds:itemID="{7B5707F9-AECB-4345-918B-27AF418A9B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ceb9879-2d13-463d-bc05-e793f7fa949e"/>
    <ds:schemaRef ds:uri="002ce336-bbd4-48ed-a055-99936e8aa4d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A8BCF1A-2224-4C1D-A435-9046BFC3FB37}">
  <ds:schemaRefs>
    <ds:schemaRef ds:uri="http://schemas.microsoft.com/office/2006/metadata/properties"/>
    <ds:schemaRef ds:uri="http://schemas.microsoft.com/office/infopath/2007/PartnerControls"/>
    <ds:schemaRef ds:uri="2ceb9879-2d13-463d-bc05-e793f7fa949e"/>
    <ds:schemaRef ds:uri="002ce336-bbd4-48ed-a055-99936e8aa4d6"/>
  </ds:schemaRefs>
</ds:datastoreItem>
</file>

<file path=docProps/app.xml><?xml version="1.0" encoding="utf-8"?>
<Properties xmlns="http://schemas.openxmlformats.org/officeDocument/2006/extended-properties" xmlns:vt="http://schemas.openxmlformats.org/officeDocument/2006/docPropsVTypes">
  <TotalTime>102</TotalTime>
  <Words>1079</Words>
  <Application>Microsoft Office PowerPoint</Application>
  <PresentationFormat>Widescreen</PresentationFormat>
  <Paragraphs>44</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Century Gothic</vt:lpstr>
      <vt:lpstr>Office Theme</vt:lpstr>
      <vt:lpstr>The impact of the new curriculum on pupil learning and teaching: Expressive Arts Area of Learning Experience</vt:lpstr>
      <vt:lpstr>Expressive Arts Vision</vt:lpstr>
      <vt:lpstr>Expressive Arts</vt:lpstr>
      <vt:lpstr>What Matters in Expressive Arts??</vt:lpstr>
      <vt:lpstr>What matters 1: Exploring the expressive arts is essential to developing artistic skills and knowledge and it enables learners to become curious and creative individuals</vt:lpstr>
      <vt:lpstr>What matters 2: Responding and reflecting, both as artist and audience, is a fundamental part of learning in the expressive arts</vt:lpstr>
      <vt:lpstr>What matters 3: Creating combines skills and knowledge, drawing on the senses, inspiration and imagination</vt:lpstr>
    </vt:vector>
  </TitlesOfParts>
  <Company>Swansea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impact of the new curriculum on pupil learning and teaching: Humanities Area of Learning Experience</dc:title>
  <dc:creator>Lucas N.</dc:creator>
  <cp:lastModifiedBy>leanne evans</cp:lastModifiedBy>
  <cp:revision>28</cp:revision>
  <dcterms:created xsi:type="dcterms:W3CDTF">2020-03-15T16:36:34Z</dcterms:created>
  <dcterms:modified xsi:type="dcterms:W3CDTF">2021-10-07T17:30:09Z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0x0101002D2AF3724125F54BB5A8BADFC7366EA3</vt:lpwstr>
  </property>
</Properties>
</file>