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2"/>
  </p:handoutMasterIdLst>
  <p:sldIdLst>
    <p:sldId id="258" r:id="rId2"/>
    <p:sldId id="263" r:id="rId3"/>
    <p:sldId id="269" r:id="rId4"/>
    <p:sldId id="297" r:id="rId5"/>
    <p:sldId id="299" r:id="rId6"/>
    <p:sldId id="300" r:id="rId7"/>
    <p:sldId id="301" r:id="rId8"/>
    <p:sldId id="302" r:id="rId9"/>
    <p:sldId id="304" r:id="rId10"/>
    <p:sldId id="309" r:id="rId11"/>
    <p:sldId id="310" r:id="rId12"/>
    <p:sldId id="311" r:id="rId13"/>
    <p:sldId id="313" r:id="rId14"/>
    <p:sldId id="314" r:id="rId15"/>
    <p:sldId id="312" r:id="rId16"/>
    <p:sldId id="303" r:id="rId17"/>
    <p:sldId id="316" r:id="rId18"/>
    <p:sldId id="305" r:id="rId19"/>
    <p:sldId id="306" r:id="rId20"/>
    <p:sldId id="267" r:id="rId21"/>
  </p:sldIdLst>
  <p:sldSz cx="9144000" cy="6858000" type="screen4x3"/>
  <p:notesSz cx="6858000" cy="9144000"/>
  <p:embeddedFontLst>
    <p:embeddedFont>
      <p:font typeface="Calibri" panose="020F0502020204030204" pitchFamily="34" charset="0"/>
      <p:regular r:id="rId23"/>
      <p:bold r:id="rId24"/>
      <p:italic r:id="rId25"/>
      <p:boldItalic r:id="rId26"/>
    </p:embeddedFont>
    <p:embeddedFont>
      <p:font typeface="Sassoon Infant Rg" panose="02000503030000020003" charset="0"/>
      <p:regular r:id="rId27"/>
      <p:bold r:id="rId28"/>
    </p:embeddedFont>
    <p:embeddedFont>
      <p:font typeface="Tuffy" panose="020B0603060100000000" charset="0"/>
      <p:regular r:id="rId29"/>
      <p:bold r:id="rId30"/>
      <p:italic r:id="rId31"/>
      <p:boldItalic r:id="rId32"/>
    </p:embeddedFont>
    <p:embeddedFont>
      <p:font typeface="Twinkl" panose="020B0604020202020204" charset="0"/>
      <p:regular r:id="rId33"/>
      <p:bold r:id="rId34"/>
    </p:embeddedFont>
    <p:embeddedFont>
      <p:font typeface="Twinkl SemiBold" charset="0"/>
      <p:bold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65"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7961"/>
    <a:srgbClr val="C85C3F"/>
    <a:srgbClr val="49CEBC"/>
    <a:srgbClr val="667BD5"/>
    <a:srgbClr val="6AC5FF"/>
    <a:srgbClr val="A7FE61"/>
    <a:srgbClr val="EBB857"/>
    <a:srgbClr val="F8E391"/>
    <a:srgbClr val="FC7F75"/>
    <a:srgbClr val="C77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2" d="100"/>
          <a:sy n="72" d="100"/>
        </p:scale>
        <p:origin x="1308" y="66"/>
      </p:cViewPr>
      <p:guideLst>
        <p:guide orient="horz" pos="2160"/>
        <p:guide pos="2880"/>
        <p:guide pos="317"/>
        <p:guide orient="horz" pos="3997"/>
        <p:guide pos="5465"/>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77" d="100"/>
          <a:sy n="77" d="100"/>
        </p:scale>
        <p:origin x="180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Twinkl" pitchFamily="2" charset="0"/>
              </a:defRPr>
            </a:lvl1pPr>
          </a:lstStyle>
          <a:p>
            <a:r>
              <a:rPr lang="en-US" dirty="0"/>
              <a:t>Click to edit Master title style</a:t>
            </a:r>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Whole Class"/>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7"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8"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80190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ndividual Work"/>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9"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11"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4046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airs"/>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331228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1" name="Talking Partners"/>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17067527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2" name="Group Work"/>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3"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3211296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1" name="Picture 1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800" y="61200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225946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2905719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2" r:id="rId3"/>
    <p:sldLayoutId id="2147483667" r:id="rId4"/>
    <p:sldLayoutId id="2147483668" r:id="rId5"/>
    <p:sldLayoutId id="2147483669" r:id="rId6"/>
    <p:sldLayoutId id="2147483670" r:id="rId7"/>
    <p:sldLayoutId id="2147483671" r:id="rId8"/>
    <p:sldLayoutId id="2147483673" r:id="rId9"/>
    <p:sldLayoutId id="2147483672" r:id="rId10"/>
    <p:sldLayoutId id="2147483664" r:id="rId11"/>
    <p:sldLayoutId id="2147483665" r:id="rId12"/>
    <p:sldLayoutId id="2147483666" r:id="rId13"/>
  </p:sldLayoutIdLst>
  <p:txStyles>
    <p:title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2"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2"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slide" Target="slide16.xml"/><Relationship Id="rId4" Type="http://schemas.openxmlformats.org/officeDocument/2006/relationships/slide" Target="slide10.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slide" Target="slide16.xml"/><Relationship Id="rId5" Type="http://schemas.openxmlformats.org/officeDocument/2006/relationships/slide" Target="slide11.xml"/><Relationship Id="rId4" Type="http://schemas.openxmlformats.org/officeDocument/2006/relationships/slide" Target="slide9.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slide" Target="slide16.xml"/><Relationship Id="rId5" Type="http://schemas.openxmlformats.org/officeDocument/2006/relationships/slide" Target="slide12.xml"/><Relationship Id="rId4" Type="http://schemas.openxmlformats.org/officeDocument/2006/relationships/slide" Target="slide10.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slide" Target="slide16.xml"/><Relationship Id="rId5" Type="http://schemas.openxmlformats.org/officeDocument/2006/relationships/slide" Target="slide13.xml"/><Relationship Id="rId4" Type="http://schemas.openxmlformats.org/officeDocument/2006/relationships/slide" Target="slide11.xml"/></Relationships>
</file>

<file path=ppt/slides/_rels/slide13.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slide" Target="slide16.xml"/><Relationship Id="rId4" Type="http://schemas.openxmlformats.org/officeDocument/2006/relationships/slide" Target="slide14.xml"/></Relationships>
</file>

<file path=ppt/slides/_rels/slide1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slide" Target="slide16.xml"/><Relationship Id="rId4" Type="http://schemas.openxmlformats.org/officeDocument/2006/relationships/slide" Target="slide15.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 Target="slide18.xml"/><Relationship Id="rId1" Type="http://schemas.openxmlformats.org/officeDocument/2006/relationships/slideLayout" Target="../slideLayouts/slideLayout6.xml"/><Relationship Id="rId6" Type="http://schemas.openxmlformats.org/officeDocument/2006/relationships/slide" Target="slide16.xml"/><Relationship Id="rId5" Type="http://schemas.openxmlformats.org/officeDocument/2006/relationships/slide" Target="slide14.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slide" Target="slide9.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slide" Target="slide9.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SemiBold" pitchFamily="2" charset="0"/>
              </a:rPr>
              <a:t>Aim</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t>I understand how the Bible is organised and can navigate my way around it. </a:t>
            </a:r>
          </a:p>
        </p:txBody>
      </p:sp>
      <p:sp>
        <p:nvSpPr>
          <p:cNvPr id="20" name="Content Placeholder 15"/>
          <p:cNvSpPr txBox="1">
            <a:spLocks/>
          </p:cNvSpPr>
          <p:nvPr/>
        </p:nvSpPr>
        <p:spPr>
          <a:xfrm>
            <a:off x="628650" y="3565566"/>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can explain what the Bible is and the two key sections.</a:t>
            </a:r>
          </a:p>
          <a:p>
            <a:r>
              <a:rPr lang="en-GB" dirty="0">
                <a:latin typeface="Twinkl" pitchFamily="2" charset="0"/>
              </a:rPr>
              <a:t>I can locate passages within the Bible. </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5773"/>
            <a:ext cx="8220075" cy="869367"/>
          </a:xfrm>
        </p:spPr>
        <p:txBody>
          <a:bodyPr>
            <a:noAutofit/>
          </a:bodyPr>
          <a:lstStyle/>
          <a:p>
            <a:r>
              <a:rPr lang="en-GB" sz="2800" dirty="0"/>
              <a:t>Library</a:t>
            </a:r>
          </a:p>
        </p:txBody>
      </p:sp>
      <p:sp>
        <p:nvSpPr>
          <p:cNvPr id="12" name="Rectangle 11"/>
          <p:cNvSpPr/>
          <p:nvPr/>
        </p:nvSpPr>
        <p:spPr>
          <a:xfrm>
            <a:off x="755650" y="1514208"/>
            <a:ext cx="7632700" cy="577554"/>
          </a:xfrm>
          <a:prstGeom prst="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What is within a library? </a:t>
            </a:r>
          </a:p>
        </p:txBody>
      </p:sp>
      <p:sp>
        <p:nvSpPr>
          <p:cNvPr id="13" name="Rectangle 12"/>
          <p:cNvSpPr/>
          <p:nvPr/>
        </p:nvSpPr>
        <p:spPr>
          <a:xfrm>
            <a:off x="755650" y="2091762"/>
            <a:ext cx="7632700" cy="843933"/>
          </a:xfrm>
          <a:prstGeom prst="rect">
            <a:avLst/>
          </a:prstGeom>
          <a:solidFill>
            <a:srgbClr val="EACC82"/>
          </a:solidFill>
          <a:ln>
            <a:noFill/>
          </a:ln>
        </p:spPr>
        <p:style>
          <a:lnRef idx="2">
            <a:schemeClr val="accent1">
              <a:shade val="50000"/>
            </a:schemeClr>
          </a:lnRef>
          <a:fillRef idx="1">
            <a:schemeClr val="accent1"/>
          </a:fillRef>
          <a:effectRef idx="0">
            <a:schemeClr val="accent1"/>
          </a:effectRef>
          <a:fontRef idx="minor">
            <a:schemeClr val="lt1"/>
          </a:fontRef>
        </p:style>
        <p:txBody>
          <a:bodyPr lIns="1260000" rIns="1260000" rtlCol="0" anchor="ctr"/>
          <a:lstStyle/>
          <a:p>
            <a:pPr algn="ctr"/>
            <a:r>
              <a:rPr lang="en-GB" dirty="0">
                <a:solidFill>
                  <a:schemeClr val="tx1"/>
                </a:solidFill>
                <a:latin typeface="Twinkl" pitchFamily="2" charset="0"/>
              </a:rPr>
              <a:t>Books!</a:t>
            </a:r>
          </a:p>
        </p:txBody>
      </p:sp>
      <p:sp>
        <p:nvSpPr>
          <p:cNvPr id="14" name="Rectangle 13"/>
          <p:cNvSpPr/>
          <p:nvPr/>
        </p:nvSpPr>
        <p:spPr>
          <a:xfrm>
            <a:off x="755650" y="3011178"/>
            <a:ext cx="7632700" cy="577554"/>
          </a:xfrm>
          <a:prstGeom prst="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The Christian Holy Book is called the Bible.</a:t>
            </a:r>
          </a:p>
        </p:txBody>
      </p:sp>
      <p:grpSp>
        <p:nvGrpSpPr>
          <p:cNvPr id="8" name="Group 7"/>
          <p:cNvGrpSpPr/>
          <p:nvPr/>
        </p:nvGrpSpPr>
        <p:grpSpPr>
          <a:xfrm>
            <a:off x="755650" y="3429000"/>
            <a:ext cx="7632700" cy="2827098"/>
            <a:chOff x="755650" y="3429000"/>
            <a:chExt cx="7632700" cy="2827098"/>
          </a:xfrm>
        </p:grpSpPr>
        <p:sp>
          <p:nvSpPr>
            <p:cNvPr id="11" name="Rectangle 10"/>
            <p:cNvSpPr/>
            <p:nvPr/>
          </p:nvSpPr>
          <p:spPr>
            <a:xfrm>
              <a:off x="755650" y="3588732"/>
              <a:ext cx="3816350" cy="2504093"/>
            </a:xfrm>
            <a:prstGeom prst="rect">
              <a:avLst/>
            </a:prstGeom>
            <a:solidFill>
              <a:srgbClr val="EACC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It is a library of </a:t>
              </a:r>
              <a:r>
                <a:rPr lang="en-GB" dirty="0">
                  <a:solidFill>
                    <a:schemeClr val="tx1"/>
                  </a:solidFill>
                  <a:latin typeface="Twinkl SemiBold" pitchFamily="2" charset="0"/>
                </a:rPr>
                <a:t>66 books</a:t>
              </a:r>
              <a:r>
                <a:rPr lang="en-GB" dirty="0">
                  <a:solidFill>
                    <a:schemeClr val="tx1"/>
                  </a:solidFill>
                  <a:latin typeface="Twinkl" pitchFamily="2" charset="0"/>
                </a:rPr>
                <a:t>.</a:t>
              </a:r>
            </a:p>
          </p:txBody>
        </p:sp>
        <p:sp>
          <p:nvSpPr>
            <p:cNvPr id="16" name="Rectangle 15"/>
            <p:cNvSpPr/>
            <p:nvPr/>
          </p:nvSpPr>
          <p:spPr>
            <a:xfrm>
              <a:off x="4572000" y="3588732"/>
              <a:ext cx="3816350" cy="2504093"/>
            </a:xfrm>
            <a:prstGeom prst="rect">
              <a:avLst/>
            </a:prstGeom>
            <a:solidFill>
              <a:srgbClr val="F7EB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Twinkl" pitchFamily="2"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05775" y="3429000"/>
              <a:ext cx="3548801" cy="2827098"/>
            </a:xfrm>
            <a:prstGeom prst="rect">
              <a:avLst/>
            </a:prstGeom>
          </p:spPr>
        </p:pic>
      </p:grpSp>
    </p:spTree>
    <p:extLst>
      <p:ext uri="{BB962C8B-B14F-4D97-AF65-F5344CB8AC3E}">
        <p14:creationId xmlns:p14="http://schemas.microsoft.com/office/powerpoint/2010/main" val="198449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5773"/>
            <a:ext cx="8220075" cy="869367"/>
          </a:xfrm>
        </p:spPr>
        <p:txBody>
          <a:bodyPr>
            <a:noAutofit/>
          </a:bodyPr>
          <a:lstStyle/>
          <a:p>
            <a:r>
              <a:rPr lang="en-GB" sz="2800" dirty="0"/>
              <a:t>Library</a:t>
            </a:r>
          </a:p>
        </p:txBody>
      </p:sp>
      <p:grpSp>
        <p:nvGrpSpPr>
          <p:cNvPr id="22" name="Group 21"/>
          <p:cNvGrpSpPr/>
          <p:nvPr/>
        </p:nvGrpSpPr>
        <p:grpSpPr>
          <a:xfrm>
            <a:off x="755650" y="3011178"/>
            <a:ext cx="7632700" cy="3244920"/>
            <a:chOff x="755650" y="1355140"/>
            <a:chExt cx="7632700" cy="3244920"/>
          </a:xfrm>
        </p:grpSpPr>
        <p:sp>
          <p:nvSpPr>
            <p:cNvPr id="14" name="Rectangle 13"/>
            <p:cNvSpPr/>
            <p:nvPr/>
          </p:nvSpPr>
          <p:spPr>
            <a:xfrm>
              <a:off x="755650" y="1355140"/>
              <a:ext cx="7632700" cy="577554"/>
            </a:xfrm>
            <a:prstGeom prst="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The Christian Holy Book is called the Bible.</a:t>
              </a:r>
            </a:p>
          </p:txBody>
        </p:sp>
        <p:sp>
          <p:nvSpPr>
            <p:cNvPr id="11" name="Rectangle 10"/>
            <p:cNvSpPr/>
            <p:nvPr/>
          </p:nvSpPr>
          <p:spPr>
            <a:xfrm>
              <a:off x="755650" y="1932694"/>
              <a:ext cx="3816350" cy="2504093"/>
            </a:xfrm>
            <a:prstGeom prst="rect">
              <a:avLst/>
            </a:prstGeom>
            <a:solidFill>
              <a:srgbClr val="EACC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It is a library of </a:t>
              </a:r>
              <a:r>
                <a:rPr lang="en-GB" dirty="0">
                  <a:solidFill>
                    <a:schemeClr val="tx1"/>
                  </a:solidFill>
                  <a:latin typeface="Twinkl SemiBold" pitchFamily="2" charset="0"/>
                </a:rPr>
                <a:t>66 books</a:t>
              </a:r>
              <a:r>
                <a:rPr lang="en-GB" dirty="0">
                  <a:solidFill>
                    <a:schemeClr val="tx1"/>
                  </a:solidFill>
                  <a:latin typeface="Twinkl" pitchFamily="2" charset="0"/>
                </a:rPr>
                <a:t>.</a:t>
              </a:r>
            </a:p>
          </p:txBody>
        </p:sp>
        <p:sp>
          <p:nvSpPr>
            <p:cNvPr id="16" name="Rectangle 15"/>
            <p:cNvSpPr/>
            <p:nvPr/>
          </p:nvSpPr>
          <p:spPr>
            <a:xfrm>
              <a:off x="4572000" y="1932694"/>
              <a:ext cx="3816350" cy="2504093"/>
            </a:xfrm>
            <a:prstGeom prst="rect">
              <a:avLst/>
            </a:prstGeom>
            <a:solidFill>
              <a:srgbClr val="F7EB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Twinkl" pitchFamily="2"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05775" y="1772962"/>
              <a:ext cx="3548801" cy="2827098"/>
            </a:xfrm>
            <a:prstGeom prst="rect">
              <a:avLst/>
            </a:prstGeom>
          </p:spPr>
        </p:pic>
      </p:grpSp>
      <p:pic>
        <p:nvPicPr>
          <p:cNvPr id="9"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8" name="Rectangle 7"/>
          <p:cNvSpPr/>
          <p:nvPr/>
        </p:nvSpPr>
        <p:spPr>
          <a:xfrm>
            <a:off x="3235083" y="5624567"/>
            <a:ext cx="559769" cy="369332"/>
          </a:xfrm>
          <a:prstGeom prst="rect">
            <a:avLst/>
          </a:prstGeom>
        </p:spPr>
        <p:txBody>
          <a:bodyPr wrap="none">
            <a:spAutoFit/>
          </a:bodyPr>
          <a:lstStyle/>
          <a:p>
            <a:r>
              <a:rPr lang="en-GB" dirty="0">
                <a:latin typeface="Twinkl" pitchFamily="2" charset="0"/>
              </a:rPr>
              <a:t>law</a:t>
            </a:r>
            <a:endParaRPr lang="en-GB" dirty="0"/>
          </a:p>
        </p:txBody>
      </p:sp>
      <p:sp>
        <p:nvSpPr>
          <p:cNvPr id="10" name="Rectangle 9"/>
          <p:cNvSpPr/>
          <p:nvPr/>
        </p:nvSpPr>
        <p:spPr>
          <a:xfrm>
            <a:off x="4927239" y="5591895"/>
            <a:ext cx="2149948" cy="369332"/>
          </a:xfrm>
          <a:prstGeom prst="rect">
            <a:avLst/>
          </a:prstGeom>
        </p:spPr>
        <p:txBody>
          <a:bodyPr wrap="none">
            <a:spAutoFit/>
          </a:bodyPr>
          <a:lstStyle/>
          <a:p>
            <a:r>
              <a:rPr lang="en-GB" dirty="0">
                <a:latin typeface="Twinkl" pitchFamily="2" charset="0"/>
              </a:rPr>
              <a:t>poetry and wisdom</a:t>
            </a:r>
          </a:p>
        </p:txBody>
      </p:sp>
      <p:sp>
        <p:nvSpPr>
          <p:cNvPr id="17" name="Rectangle 16"/>
          <p:cNvSpPr/>
          <p:nvPr/>
        </p:nvSpPr>
        <p:spPr>
          <a:xfrm>
            <a:off x="997907" y="5591895"/>
            <a:ext cx="1112805" cy="369332"/>
          </a:xfrm>
          <a:prstGeom prst="rect">
            <a:avLst/>
          </a:prstGeom>
        </p:spPr>
        <p:txBody>
          <a:bodyPr wrap="none">
            <a:spAutoFit/>
          </a:bodyPr>
          <a:lstStyle/>
          <a:p>
            <a:r>
              <a:rPr lang="en-GB" dirty="0">
                <a:latin typeface="Twinkl" pitchFamily="2" charset="0"/>
              </a:rPr>
              <a:t>prophecy</a:t>
            </a:r>
            <a:endParaRPr lang="en-GB" dirty="0"/>
          </a:p>
        </p:txBody>
      </p:sp>
      <p:sp>
        <p:nvSpPr>
          <p:cNvPr id="7" name="Rectangle 6"/>
          <p:cNvSpPr/>
          <p:nvPr/>
        </p:nvSpPr>
        <p:spPr>
          <a:xfrm>
            <a:off x="2221492" y="4942489"/>
            <a:ext cx="902811" cy="369332"/>
          </a:xfrm>
          <a:prstGeom prst="rect">
            <a:avLst/>
          </a:prstGeom>
        </p:spPr>
        <p:txBody>
          <a:bodyPr wrap="none">
            <a:spAutoFit/>
          </a:bodyPr>
          <a:lstStyle/>
          <a:p>
            <a:r>
              <a:rPr lang="en-GB" dirty="0">
                <a:latin typeface="Twinkl" pitchFamily="2" charset="0"/>
              </a:rPr>
              <a:t>history</a:t>
            </a:r>
            <a:endParaRPr lang="en-GB" dirty="0"/>
          </a:p>
        </p:txBody>
      </p:sp>
      <p:sp>
        <p:nvSpPr>
          <p:cNvPr id="15" name="Rectangle 14"/>
          <p:cNvSpPr/>
          <p:nvPr/>
        </p:nvSpPr>
        <p:spPr>
          <a:xfrm>
            <a:off x="7187969" y="4942489"/>
            <a:ext cx="814647" cy="369332"/>
          </a:xfrm>
          <a:prstGeom prst="rect">
            <a:avLst/>
          </a:prstGeom>
        </p:spPr>
        <p:txBody>
          <a:bodyPr wrap="none">
            <a:spAutoFit/>
          </a:bodyPr>
          <a:lstStyle/>
          <a:p>
            <a:r>
              <a:rPr lang="en-GB" dirty="0">
                <a:latin typeface="Twinkl" pitchFamily="2" charset="0"/>
              </a:rPr>
              <a:t>letters</a:t>
            </a:r>
            <a:endParaRPr lang="en-GB" dirty="0"/>
          </a:p>
        </p:txBody>
      </p:sp>
      <p:sp>
        <p:nvSpPr>
          <p:cNvPr id="18" name="Rectangle 17"/>
          <p:cNvSpPr/>
          <p:nvPr/>
        </p:nvSpPr>
        <p:spPr>
          <a:xfrm>
            <a:off x="3905632" y="4942489"/>
            <a:ext cx="910827" cy="369332"/>
          </a:xfrm>
          <a:prstGeom prst="rect">
            <a:avLst/>
          </a:prstGeom>
        </p:spPr>
        <p:txBody>
          <a:bodyPr wrap="none">
            <a:spAutoFit/>
          </a:bodyPr>
          <a:lstStyle/>
          <a:p>
            <a:r>
              <a:rPr lang="en-GB" dirty="0">
                <a:latin typeface="Twinkl" pitchFamily="2" charset="0"/>
              </a:rPr>
              <a:t>gospels</a:t>
            </a:r>
            <a:endParaRPr lang="en-GB" dirty="0"/>
          </a:p>
        </p:txBody>
      </p:sp>
      <p:sp>
        <p:nvSpPr>
          <p:cNvPr id="19" name="Rectangle 18"/>
          <p:cNvSpPr/>
          <p:nvPr/>
        </p:nvSpPr>
        <p:spPr>
          <a:xfrm>
            <a:off x="815156" y="4460343"/>
            <a:ext cx="1899879" cy="369332"/>
          </a:xfrm>
          <a:prstGeom prst="rect">
            <a:avLst/>
          </a:prstGeom>
        </p:spPr>
        <p:txBody>
          <a:bodyPr wrap="none">
            <a:spAutoFit/>
          </a:bodyPr>
          <a:lstStyle/>
          <a:p>
            <a:r>
              <a:rPr lang="en-GB" dirty="0">
                <a:latin typeface="Twinkl SemiBold" pitchFamily="2" charset="0"/>
              </a:rPr>
              <a:t>Bible Categories:</a:t>
            </a:r>
          </a:p>
        </p:txBody>
      </p:sp>
    </p:spTree>
    <p:extLst>
      <p:ext uri="{BB962C8B-B14F-4D97-AF65-F5344CB8AC3E}">
        <p14:creationId xmlns:p14="http://schemas.microsoft.com/office/powerpoint/2010/main" val="1084319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0 -4.44444E-6 L 0 -0.25416 " pathEditMode="relative" rAng="0" ptsTypes="AA">
                                      <p:cBhvr>
                                        <p:cTn id="6" dur="2000" fill="hold"/>
                                        <p:tgtEl>
                                          <p:spTgt spid="22"/>
                                        </p:tgtEl>
                                        <p:attrNameLst>
                                          <p:attrName>ppt_x</p:attrName>
                                          <p:attrName>ppt_y</p:attrName>
                                        </p:attrNameLst>
                                      </p:cBhvr>
                                      <p:rCtr x="0" y="-12708"/>
                                    </p:animMotion>
                                  </p:childTnLst>
                                </p:cTn>
                              </p:par>
                            </p:childTnLst>
                          </p:cTn>
                        </p:par>
                        <p:par>
                          <p:cTn id="7" fill="hold">
                            <p:stCondLst>
                              <p:cond delay="2000"/>
                            </p:stCondLst>
                            <p:childTnLst>
                              <p:par>
                                <p:cTn id="8" presetID="1" presetClass="entr" presetSubtype="0" fill="hold" grpId="0" nodeType="afterEffect">
                                  <p:stCondLst>
                                    <p:cond delay="0"/>
                                  </p:stCondLst>
                                  <p:childTnLst>
                                    <p:set>
                                      <p:cBhvr>
                                        <p:cTn id="9" dur="1" fill="hold">
                                          <p:stCondLst>
                                            <p:cond delay="0"/>
                                          </p:stCondLst>
                                        </p:cTn>
                                        <p:tgtEl>
                                          <p:spTgt spid="19"/>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7" grpId="0"/>
      <p:bldP spid="7" grpId="0"/>
      <p:bldP spid="15"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5773"/>
            <a:ext cx="8220075" cy="844473"/>
          </a:xfrm>
        </p:spPr>
        <p:txBody>
          <a:bodyPr>
            <a:noAutofit/>
          </a:bodyPr>
          <a:lstStyle/>
          <a:p>
            <a:r>
              <a:rPr lang="en-GB" sz="2800" dirty="0"/>
              <a:t>Library</a:t>
            </a:r>
          </a:p>
        </p:txBody>
      </p:sp>
      <p:sp>
        <p:nvSpPr>
          <p:cNvPr id="12" name="Rectangle 11"/>
          <p:cNvSpPr/>
          <p:nvPr/>
        </p:nvSpPr>
        <p:spPr>
          <a:xfrm>
            <a:off x="755650" y="1330248"/>
            <a:ext cx="7632700" cy="664016"/>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46800" rIns="324000" rtlCol="0" anchor="ctr"/>
          <a:lstStyle/>
          <a:p>
            <a:pPr algn="ctr"/>
            <a:r>
              <a:rPr lang="en-GB" dirty="0">
                <a:solidFill>
                  <a:schemeClr val="tx1"/>
                </a:solidFill>
                <a:latin typeface="Twinkl" pitchFamily="2" charset="0"/>
              </a:rPr>
              <a:t>The books of the Bible are split into two sections</a:t>
            </a:r>
          </a:p>
        </p:txBody>
      </p:sp>
      <p:sp>
        <p:nvSpPr>
          <p:cNvPr id="15" name="Rectangle 14"/>
          <p:cNvSpPr/>
          <p:nvPr/>
        </p:nvSpPr>
        <p:spPr>
          <a:xfrm>
            <a:off x="755650" y="5225143"/>
            <a:ext cx="7632700" cy="867682"/>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0" rIns="900000" rtlCol="0" anchor="ctr"/>
          <a:lstStyle/>
          <a:p>
            <a:pPr algn="ctr"/>
            <a:r>
              <a:rPr lang="en-GB" dirty="0">
                <a:solidFill>
                  <a:schemeClr val="tx1"/>
                </a:solidFill>
                <a:latin typeface="Twinkl" pitchFamily="2" charset="0"/>
              </a:rPr>
              <a:t>It was written over a period of 2000 years by 40 different authors, and it is now in 2018 languages.</a:t>
            </a:r>
          </a:p>
        </p:txBody>
      </p:sp>
      <p:pic>
        <p:nvPicPr>
          <p:cNvPr id="20"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47638" y="2146203"/>
            <a:ext cx="2648723" cy="2937004"/>
          </a:xfrm>
          <a:prstGeom prst="rect">
            <a:avLst/>
          </a:prstGeom>
        </p:spPr>
      </p:pic>
      <p:sp>
        <p:nvSpPr>
          <p:cNvPr id="3" name="TextBox 2"/>
          <p:cNvSpPr txBox="1"/>
          <p:nvPr/>
        </p:nvSpPr>
        <p:spPr>
          <a:xfrm>
            <a:off x="1228725" y="2266950"/>
            <a:ext cx="1276350" cy="369332"/>
          </a:xfrm>
          <a:prstGeom prst="rect">
            <a:avLst/>
          </a:prstGeom>
          <a:noFill/>
        </p:spPr>
        <p:txBody>
          <a:bodyPr wrap="square" rtlCol="0">
            <a:spAutoFit/>
          </a:bodyPr>
          <a:lstStyle/>
          <a:p>
            <a:pPr algn="ctr"/>
            <a:r>
              <a:rPr lang="en-GB" dirty="0"/>
              <a:t>Law</a:t>
            </a:r>
          </a:p>
        </p:txBody>
      </p:sp>
      <p:sp>
        <p:nvSpPr>
          <p:cNvPr id="8" name="TextBox 7"/>
          <p:cNvSpPr txBox="1"/>
          <p:nvPr/>
        </p:nvSpPr>
        <p:spPr>
          <a:xfrm>
            <a:off x="1228725" y="2773252"/>
            <a:ext cx="1276350" cy="369332"/>
          </a:xfrm>
          <a:prstGeom prst="rect">
            <a:avLst/>
          </a:prstGeom>
          <a:noFill/>
        </p:spPr>
        <p:txBody>
          <a:bodyPr wrap="square" rtlCol="0">
            <a:spAutoFit/>
          </a:bodyPr>
          <a:lstStyle/>
          <a:p>
            <a:pPr algn="ctr"/>
            <a:r>
              <a:rPr lang="en-GB" dirty="0"/>
              <a:t>History</a:t>
            </a:r>
          </a:p>
        </p:txBody>
      </p:sp>
      <p:sp>
        <p:nvSpPr>
          <p:cNvPr id="9" name="TextBox 8"/>
          <p:cNvSpPr txBox="1"/>
          <p:nvPr/>
        </p:nvSpPr>
        <p:spPr>
          <a:xfrm>
            <a:off x="1228725" y="3279555"/>
            <a:ext cx="1276350" cy="369332"/>
          </a:xfrm>
          <a:prstGeom prst="rect">
            <a:avLst/>
          </a:prstGeom>
          <a:noFill/>
        </p:spPr>
        <p:txBody>
          <a:bodyPr wrap="square" rtlCol="0">
            <a:spAutoFit/>
          </a:bodyPr>
          <a:lstStyle/>
          <a:p>
            <a:pPr algn="ctr"/>
            <a:r>
              <a:rPr lang="en-GB" dirty="0"/>
              <a:t>Poetry</a:t>
            </a:r>
          </a:p>
        </p:txBody>
      </p:sp>
      <p:sp>
        <p:nvSpPr>
          <p:cNvPr id="10" name="TextBox 9"/>
          <p:cNvSpPr txBox="1"/>
          <p:nvPr/>
        </p:nvSpPr>
        <p:spPr>
          <a:xfrm>
            <a:off x="962025" y="3785858"/>
            <a:ext cx="1809750" cy="369332"/>
          </a:xfrm>
          <a:prstGeom prst="rect">
            <a:avLst/>
          </a:prstGeom>
          <a:noFill/>
        </p:spPr>
        <p:txBody>
          <a:bodyPr wrap="square" rtlCol="0">
            <a:spAutoFit/>
          </a:bodyPr>
          <a:lstStyle/>
          <a:p>
            <a:pPr algn="ctr"/>
            <a:r>
              <a:rPr lang="en-GB" dirty="0"/>
              <a:t>Major Prophets</a:t>
            </a:r>
          </a:p>
        </p:txBody>
      </p:sp>
      <p:sp>
        <p:nvSpPr>
          <p:cNvPr id="13" name="TextBox 12"/>
          <p:cNvSpPr txBox="1"/>
          <p:nvPr/>
        </p:nvSpPr>
        <p:spPr>
          <a:xfrm>
            <a:off x="962025" y="4292160"/>
            <a:ext cx="1809750" cy="369332"/>
          </a:xfrm>
          <a:prstGeom prst="rect">
            <a:avLst/>
          </a:prstGeom>
          <a:noFill/>
        </p:spPr>
        <p:txBody>
          <a:bodyPr wrap="square" rtlCol="0">
            <a:spAutoFit/>
          </a:bodyPr>
          <a:lstStyle/>
          <a:p>
            <a:pPr algn="ctr"/>
            <a:r>
              <a:rPr lang="en-GB" dirty="0"/>
              <a:t>Minor Prophets</a:t>
            </a:r>
          </a:p>
        </p:txBody>
      </p:sp>
      <p:sp>
        <p:nvSpPr>
          <p:cNvPr id="14" name="TextBox 13"/>
          <p:cNvSpPr txBox="1"/>
          <p:nvPr/>
        </p:nvSpPr>
        <p:spPr>
          <a:xfrm>
            <a:off x="6467475" y="2266950"/>
            <a:ext cx="1276350" cy="369332"/>
          </a:xfrm>
          <a:prstGeom prst="rect">
            <a:avLst/>
          </a:prstGeom>
          <a:noFill/>
        </p:spPr>
        <p:txBody>
          <a:bodyPr wrap="square" rtlCol="0">
            <a:spAutoFit/>
          </a:bodyPr>
          <a:lstStyle/>
          <a:p>
            <a:pPr algn="ctr"/>
            <a:r>
              <a:rPr lang="en-GB" dirty="0"/>
              <a:t>Gospels</a:t>
            </a:r>
          </a:p>
        </p:txBody>
      </p:sp>
      <p:sp>
        <p:nvSpPr>
          <p:cNvPr id="16" name="TextBox 15"/>
          <p:cNvSpPr txBox="1"/>
          <p:nvPr/>
        </p:nvSpPr>
        <p:spPr>
          <a:xfrm>
            <a:off x="6229350" y="2773253"/>
            <a:ext cx="1752600" cy="369332"/>
          </a:xfrm>
          <a:prstGeom prst="rect">
            <a:avLst/>
          </a:prstGeom>
          <a:noFill/>
        </p:spPr>
        <p:txBody>
          <a:bodyPr wrap="square" rtlCol="0">
            <a:spAutoFit/>
          </a:bodyPr>
          <a:lstStyle/>
          <a:p>
            <a:pPr algn="ctr"/>
            <a:r>
              <a:rPr lang="en-GB" dirty="0"/>
              <a:t>Church History</a:t>
            </a:r>
          </a:p>
        </p:txBody>
      </p:sp>
      <p:sp>
        <p:nvSpPr>
          <p:cNvPr id="17" name="TextBox 16"/>
          <p:cNvSpPr txBox="1"/>
          <p:nvPr/>
        </p:nvSpPr>
        <p:spPr>
          <a:xfrm>
            <a:off x="6296025" y="3279556"/>
            <a:ext cx="1619250" cy="369332"/>
          </a:xfrm>
          <a:prstGeom prst="rect">
            <a:avLst/>
          </a:prstGeom>
          <a:noFill/>
        </p:spPr>
        <p:txBody>
          <a:bodyPr wrap="square" rtlCol="0">
            <a:spAutoFit/>
          </a:bodyPr>
          <a:lstStyle/>
          <a:p>
            <a:pPr algn="ctr"/>
            <a:r>
              <a:rPr lang="en-GB" dirty="0"/>
              <a:t>Pauline Letters</a:t>
            </a:r>
          </a:p>
        </p:txBody>
      </p:sp>
      <p:sp>
        <p:nvSpPr>
          <p:cNvPr id="18" name="TextBox 17"/>
          <p:cNvSpPr txBox="1"/>
          <p:nvPr/>
        </p:nvSpPr>
        <p:spPr>
          <a:xfrm>
            <a:off x="6296025" y="3785859"/>
            <a:ext cx="1619250" cy="369332"/>
          </a:xfrm>
          <a:prstGeom prst="rect">
            <a:avLst/>
          </a:prstGeom>
          <a:noFill/>
        </p:spPr>
        <p:txBody>
          <a:bodyPr wrap="square" rtlCol="0">
            <a:spAutoFit/>
          </a:bodyPr>
          <a:lstStyle/>
          <a:p>
            <a:pPr algn="ctr"/>
            <a:r>
              <a:rPr lang="en-GB" dirty="0"/>
              <a:t>Letters</a:t>
            </a:r>
          </a:p>
        </p:txBody>
      </p:sp>
      <p:sp>
        <p:nvSpPr>
          <p:cNvPr id="19" name="TextBox 18"/>
          <p:cNvSpPr txBox="1"/>
          <p:nvPr/>
        </p:nvSpPr>
        <p:spPr>
          <a:xfrm>
            <a:off x="6467475" y="4292160"/>
            <a:ext cx="1276350" cy="369332"/>
          </a:xfrm>
          <a:prstGeom prst="rect">
            <a:avLst/>
          </a:prstGeom>
          <a:noFill/>
        </p:spPr>
        <p:txBody>
          <a:bodyPr wrap="square" rtlCol="0">
            <a:spAutoFit/>
          </a:bodyPr>
          <a:lstStyle/>
          <a:p>
            <a:pPr algn="ctr"/>
            <a:r>
              <a:rPr lang="en-GB" dirty="0"/>
              <a:t>Prophecy</a:t>
            </a:r>
          </a:p>
        </p:txBody>
      </p:sp>
      <p:cxnSp>
        <p:nvCxnSpPr>
          <p:cNvPr id="5" name="Straight Arrow Connector 4"/>
          <p:cNvCxnSpPr/>
          <p:nvPr/>
        </p:nvCxnSpPr>
        <p:spPr>
          <a:xfrm>
            <a:off x="2219325" y="2451616"/>
            <a:ext cx="933450" cy="184666"/>
          </a:xfrm>
          <a:prstGeom prst="straightConnector1">
            <a:avLst/>
          </a:prstGeom>
          <a:ln w="19050">
            <a:solidFill>
              <a:srgbClr val="76C077"/>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2238182" y="3005613"/>
            <a:ext cx="914593" cy="321637"/>
          </a:xfrm>
          <a:prstGeom prst="straightConnector1">
            <a:avLst/>
          </a:prstGeom>
          <a:ln w="19050">
            <a:solidFill>
              <a:srgbClr val="C779FF"/>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2238182" y="3488067"/>
            <a:ext cx="1009456" cy="386084"/>
          </a:xfrm>
          <a:prstGeom prst="straightConnector1">
            <a:avLst/>
          </a:prstGeom>
          <a:ln w="19050">
            <a:solidFill>
              <a:srgbClr val="FC7F75"/>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2676524" y="3986242"/>
            <a:ext cx="1285876" cy="178108"/>
          </a:xfrm>
          <a:prstGeom prst="straightConnector1">
            <a:avLst/>
          </a:prstGeom>
          <a:ln w="19050">
            <a:solidFill>
              <a:srgbClr val="F8E39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2676524" y="4489677"/>
            <a:ext cx="571114" cy="111436"/>
          </a:xfrm>
          <a:prstGeom prst="straightConnector1">
            <a:avLst/>
          </a:prstGeom>
          <a:ln w="19050">
            <a:solidFill>
              <a:srgbClr val="EBB857"/>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a:off x="5194300" y="2428758"/>
            <a:ext cx="1454536" cy="207524"/>
          </a:xfrm>
          <a:prstGeom prst="straightConnector1">
            <a:avLst/>
          </a:prstGeom>
          <a:ln w="19050">
            <a:solidFill>
              <a:srgbClr val="D1796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H="1" flipV="1">
            <a:off x="5571067" y="2773252"/>
            <a:ext cx="791633" cy="166884"/>
          </a:xfrm>
          <a:prstGeom prst="straightConnector1">
            <a:avLst/>
          </a:prstGeom>
          <a:ln w="19050">
            <a:solidFill>
              <a:srgbClr val="49CEBC"/>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flipH="1">
            <a:off x="5499100" y="3436847"/>
            <a:ext cx="863601" cy="41577"/>
          </a:xfrm>
          <a:prstGeom prst="straightConnector1">
            <a:avLst/>
          </a:prstGeom>
          <a:ln w="19050">
            <a:solidFill>
              <a:srgbClr val="667BD5"/>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flipH="1">
            <a:off x="5419393" y="3970189"/>
            <a:ext cx="1288471" cy="427350"/>
          </a:xfrm>
          <a:prstGeom prst="straightConnector1">
            <a:avLst/>
          </a:prstGeom>
          <a:ln w="19050">
            <a:solidFill>
              <a:srgbClr val="6AC5FF"/>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5715000" y="4435737"/>
            <a:ext cx="905262" cy="109658"/>
          </a:xfrm>
          <a:prstGeom prst="straightConnector1">
            <a:avLst/>
          </a:prstGeom>
          <a:ln w="19050">
            <a:solidFill>
              <a:srgbClr val="A7FE6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flipH="1">
            <a:off x="5715000" y="3435770"/>
            <a:ext cx="647701" cy="459241"/>
          </a:xfrm>
          <a:prstGeom prst="straightConnector1">
            <a:avLst/>
          </a:prstGeom>
          <a:ln w="19050">
            <a:solidFill>
              <a:srgbClr val="667BD5"/>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5522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22"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22" presetClass="entr" presetSubtype="8"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22" presetClass="entr" presetSubtype="8"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par>
                                <p:cTn id="36" presetID="22" presetClass="entr" presetSubtype="8" fill="hold" nodeType="with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22" presetClass="entr" presetSubtype="8" fill="hold"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wipe(left)">
                                      <p:cBhvr>
                                        <p:cTn id="46" dur="500"/>
                                        <p:tgtEl>
                                          <p:spTgt spid="27"/>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par>
                                <p:cTn id="52" presetID="22" presetClass="entr" presetSubtype="2" fill="hold" nodeType="with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wipe(right)">
                                      <p:cBhvr>
                                        <p:cTn id="54" dur="500"/>
                                        <p:tgtEl>
                                          <p:spTgt spid="29"/>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500"/>
                                        <p:tgtEl>
                                          <p:spTgt spid="16"/>
                                        </p:tgtEl>
                                      </p:cBhvr>
                                    </p:animEffect>
                                  </p:childTnLst>
                                </p:cTn>
                              </p:par>
                              <p:par>
                                <p:cTn id="60" presetID="22" presetClass="entr" presetSubtype="2" fill="hold" nodeType="with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wipe(right)">
                                      <p:cBhvr>
                                        <p:cTn id="62" dur="500"/>
                                        <p:tgtEl>
                                          <p:spTgt spid="3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500"/>
                                        <p:tgtEl>
                                          <p:spTgt spid="17"/>
                                        </p:tgtEl>
                                      </p:cBhvr>
                                    </p:animEffect>
                                  </p:childTnLst>
                                </p:cTn>
                              </p:par>
                              <p:par>
                                <p:cTn id="68" presetID="22" presetClass="entr" presetSubtype="2" fill="hold" nodeType="with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wipe(right)">
                                      <p:cBhvr>
                                        <p:cTn id="70" dur="500"/>
                                        <p:tgtEl>
                                          <p:spTgt spid="44"/>
                                        </p:tgtEl>
                                      </p:cBhvr>
                                    </p:animEffect>
                                  </p:childTnLst>
                                </p:cTn>
                              </p:par>
                              <p:par>
                                <p:cTn id="71" presetID="22" presetClass="entr" presetSubtype="2"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wipe(right)">
                                      <p:cBhvr>
                                        <p:cTn id="73" dur="500"/>
                                        <p:tgtEl>
                                          <p:spTgt spid="34"/>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18"/>
                                        </p:tgtEl>
                                        <p:attrNameLst>
                                          <p:attrName>style.visibility</p:attrName>
                                        </p:attrNameLst>
                                      </p:cBhvr>
                                      <p:to>
                                        <p:strVal val="visible"/>
                                      </p:to>
                                    </p:set>
                                    <p:animEffect transition="in" filter="fade">
                                      <p:cBhvr>
                                        <p:cTn id="78" dur="500"/>
                                        <p:tgtEl>
                                          <p:spTgt spid="18"/>
                                        </p:tgtEl>
                                      </p:cBhvr>
                                    </p:animEffect>
                                  </p:childTnLst>
                                </p:cTn>
                              </p:par>
                              <p:par>
                                <p:cTn id="79" presetID="22" presetClass="entr" presetSubtype="2" fill="hold" nodeType="with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wipe(right)">
                                      <p:cBhvr>
                                        <p:cTn id="81" dur="500"/>
                                        <p:tgtEl>
                                          <p:spTgt spid="36"/>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19"/>
                                        </p:tgtEl>
                                        <p:attrNameLst>
                                          <p:attrName>style.visibility</p:attrName>
                                        </p:attrNameLst>
                                      </p:cBhvr>
                                      <p:to>
                                        <p:strVal val="visible"/>
                                      </p:to>
                                    </p:set>
                                    <p:animEffect transition="in" filter="fade">
                                      <p:cBhvr>
                                        <p:cTn id="86" dur="500"/>
                                        <p:tgtEl>
                                          <p:spTgt spid="19"/>
                                        </p:tgtEl>
                                      </p:cBhvr>
                                    </p:animEffect>
                                  </p:childTnLst>
                                </p:cTn>
                              </p:par>
                              <p:par>
                                <p:cTn id="87" presetID="22" presetClass="entr" presetSubtype="2" fill="hold" nodeType="with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wipe(right)">
                                      <p:cBhvr>
                                        <p:cTn id="8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 grpId="0"/>
      <p:bldP spid="8" grpId="0"/>
      <p:bldP spid="9" grpId="0"/>
      <p:bldP spid="10" grpId="0"/>
      <p:bldP spid="13" grpId="0"/>
      <p:bldP spid="14" grpId="0"/>
      <p:bldP spid="16" grpId="0"/>
      <p:bldP spid="1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4567235" y="1330246"/>
            <a:ext cx="3816350" cy="4762579"/>
          </a:xfrm>
          <a:prstGeom prst="rect">
            <a:avLst/>
          </a:prstGeom>
          <a:solidFill>
            <a:srgbClr val="EACC8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0" rIns="900000" rtlCol="0" anchor="ctr"/>
          <a:lstStyle/>
          <a:p>
            <a:pPr algn="ctr"/>
            <a:endParaRPr lang="en-GB" dirty="0">
              <a:solidFill>
                <a:schemeClr val="tx1"/>
              </a:solidFill>
              <a:latin typeface="Twinkl" pitchFamily="2" charset="0"/>
            </a:endParaRPr>
          </a:p>
        </p:txBody>
      </p:sp>
      <p:sp>
        <p:nvSpPr>
          <p:cNvPr id="2" name="Title 1"/>
          <p:cNvSpPr>
            <a:spLocks noGrp="1"/>
          </p:cNvSpPr>
          <p:nvPr>
            <p:ph type="title"/>
          </p:nvPr>
        </p:nvSpPr>
        <p:spPr>
          <a:xfrm>
            <a:off x="457198" y="485773"/>
            <a:ext cx="8220075" cy="844473"/>
          </a:xfrm>
        </p:spPr>
        <p:txBody>
          <a:bodyPr>
            <a:noAutofit/>
          </a:bodyPr>
          <a:lstStyle/>
          <a:p>
            <a:r>
              <a:rPr lang="en-GB" sz="2800" dirty="0"/>
              <a:t>Old Testament</a:t>
            </a:r>
          </a:p>
        </p:txBody>
      </p:sp>
      <p:sp>
        <p:nvSpPr>
          <p:cNvPr id="17" name="Rectangle 16"/>
          <p:cNvSpPr/>
          <p:nvPr/>
        </p:nvSpPr>
        <p:spPr>
          <a:xfrm>
            <a:off x="755650" y="1330246"/>
            <a:ext cx="3816350" cy="4762579"/>
          </a:xfrm>
          <a:prstGeom prst="rect">
            <a:avLst/>
          </a:prstGeom>
          <a:solidFill>
            <a:srgbClr val="EACC8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0" rIns="900000" rtlCol="0" anchor="ctr"/>
          <a:lstStyle/>
          <a:p>
            <a:pPr algn="ctr"/>
            <a:endParaRPr lang="en-GB" dirty="0">
              <a:solidFill>
                <a:schemeClr val="tx1"/>
              </a:solidFill>
              <a:latin typeface="Twinkl" pitchFamily="2" charset="0"/>
            </a:endParaRPr>
          </a:p>
        </p:txBody>
      </p:sp>
      <p:sp>
        <p:nvSpPr>
          <p:cNvPr id="4" name="Rectangle 3"/>
          <p:cNvSpPr/>
          <p:nvPr/>
        </p:nvSpPr>
        <p:spPr>
          <a:xfrm>
            <a:off x="1132393" y="1869893"/>
            <a:ext cx="3062864" cy="923330"/>
          </a:xfrm>
          <a:prstGeom prst="rect">
            <a:avLst/>
          </a:prstGeom>
        </p:spPr>
        <p:txBody>
          <a:bodyPr wrap="square">
            <a:spAutoFit/>
          </a:bodyPr>
          <a:lstStyle/>
          <a:p>
            <a:pPr algn="ctr"/>
            <a:r>
              <a:rPr lang="en-GB" dirty="0">
                <a:latin typeface="Twinkl" pitchFamily="2" charset="0"/>
              </a:rPr>
              <a:t>The Old Testament is the first (and biggest) part of the Bible.</a:t>
            </a:r>
          </a:p>
        </p:txBody>
      </p:sp>
      <p:sp>
        <p:nvSpPr>
          <p:cNvPr id="18" name="Rectangle 17"/>
          <p:cNvSpPr/>
          <p:nvPr/>
        </p:nvSpPr>
        <p:spPr>
          <a:xfrm>
            <a:off x="1132393" y="3385774"/>
            <a:ext cx="3062864" cy="646331"/>
          </a:xfrm>
          <a:prstGeom prst="rect">
            <a:avLst/>
          </a:prstGeom>
        </p:spPr>
        <p:txBody>
          <a:bodyPr wrap="square">
            <a:spAutoFit/>
          </a:bodyPr>
          <a:lstStyle/>
          <a:p>
            <a:pPr algn="ctr"/>
            <a:r>
              <a:rPr lang="en-GB" dirty="0">
                <a:latin typeface="Twinkl" pitchFamily="2" charset="0"/>
              </a:rPr>
              <a:t>It is made up of 39 different books.</a:t>
            </a:r>
          </a:p>
        </p:txBody>
      </p:sp>
      <p:sp>
        <p:nvSpPr>
          <p:cNvPr id="19" name="Rectangle 18"/>
          <p:cNvSpPr/>
          <p:nvPr/>
        </p:nvSpPr>
        <p:spPr>
          <a:xfrm>
            <a:off x="1132393" y="4624656"/>
            <a:ext cx="3062864" cy="923330"/>
          </a:xfrm>
          <a:prstGeom prst="rect">
            <a:avLst/>
          </a:prstGeom>
        </p:spPr>
        <p:txBody>
          <a:bodyPr wrap="square">
            <a:spAutoFit/>
          </a:bodyPr>
          <a:lstStyle/>
          <a:p>
            <a:pPr algn="ctr"/>
            <a:r>
              <a:rPr lang="en-GB" dirty="0">
                <a:latin typeface="Twinkl" pitchFamily="2" charset="0"/>
              </a:rPr>
              <a:t>These books were written between 1200 and 100 BC (before Jesus was born).</a:t>
            </a:r>
          </a:p>
        </p:txBody>
      </p:sp>
      <p:sp>
        <p:nvSpPr>
          <p:cNvPr id="21" name="Rectangle 20"/>
          <p:cNvSpPr/>
          <p:nvPr/>
        </p:nvSpPr>
        <p:spPr>
          <a:xfrm>
            <a:off x="4809768" y="1875085"/>
            <a:ext cx="3331284" cy="2031325"/>
          </a:xfrm>
          <a:prstGeom prst="rect">
            <a:avLst/>
          </a:prstGeom>
        </p:spPr>
        <p:txBody>
          <a:bodyPr wrap="square">
            <a:spAutoFit/>
          </a:bodyPr>
          <a:lstStyle/>
          <a:p>
            <a:pPr algn="ctr"/>
            <a:r>
              <a:rPr lang="en-GB" dirty="0">
                <a:latin typeface="Twinkl" pitchFamily="2" charset="0"/>
              </a:rPr>
              <a:t>The Old Testament is a collection of writing by ancient Israelites. It was originally written in Hebrew (language of the Israelites) and Aramaic (language of the Assyrians from Syria).</a:t>
            </a:r>
          </a:p>
        </p:txBody>
      </p:sp>
      <p:sp>
        <p:nvSpPr>
          <p:cNvPr id="24" name="Rectangle 23"/>
          <p:cNvSpPr/>
          <p:nvPr/>
        </p:nvSpPr>
        <p:spPr>
          <a:xfrm>
            <a:off x="4809768" y="4624656"/>
            <a:ext cx="3331284" cy="923330"/>
          </a:xfrm>
          <a:prstGeom prst="rect">
            <a:avLst/>
          </a:prstGeom>
        </p:spPr>
        <p:txBody>
          <a:bodyPr wrap="square">
            <a:spAutoFit/>
          </a:bodyPr>
          <a:lstStyle/>
          <a:p>
            <a:pPr algn="ctr"/>
            <a:r>
              <a:rPr lang="en-GB" dirty="0">
                <a:latin typeface="Twinkl" pitchFamily="2" charset="0"/>
              </a:rPr>
              <a:t>The Old Testament contains guidance, instructions, stories and sayings of prophets.</a:t>
            </a:r>
          </a:p>
        </p:txBody>
      </p:sp>
      <p:grpSp>
        <p:nvGrpSpPr>
          <p:cNvPr id="5" name="Group 4"/>
          <p:cNvGrpSpPr/>
          <p:nvPr/>
        </p:nvGrpSpPr>
        <p:grpSpPr>
          <a:xfrm>
            <a:off x="4572000" y="1330246"/>
            <a:ext cx="3816350" cy="4762579"/>
            <a:chOff x="4572000" y="1330246"/>
            <a:chExt cx="3816350" cy="4762579"/>
          </a:xfrm>
        </p:grpSpPr>
        <p:sp>
          <p:nvSpPr>
            <p:cNvPr id="15" name="Rectangle 14"/>
            <p:cNvSpPr/>
            <p:nvPr/>
          </p:nvSpPr>
          <p:spPr>
            <a:xfrm>
              <a:off x="4572000" y="1330246"/>
              <a:ext cx="3816350" cy="4762579"/>
            </a:xfrm>
            <a:prstGeom prst="rect">
              <a:avLst/>
            </a:prstGeom>
            <a:solidFill>
              <a:srgbClr val="FAF3E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0" rIns="900000" rtlCol="0" anchor="ctr"/>
            <a:lstStyle/>
            <a:p>
              <a:pPr algn="ctr"/>
              <a:endParaRPr lang="en-GB" dirty="0">
                <a:solidFill>
                  <a:schemeClr val="tx1"/>
                </a:solidFill>
                <a:latin typeface="Twinkl" pitchFamily="2"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19298" y="1869893"/>
              <a:ext cx="3321753" cy="3683285"/>
            </a:xfrm>
            <a:prstGeom prst="rect">
              <a:avLst/>
            </a:prstGeom>
          </p:spPr>
        </p:pic>
      </p:grpSp>
      <p:pic>
        <p:nvPicPr>
          <p:cNvPr id="20"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25" name="bg"/>
          <p:cNvSpPr/>
          <p:nvPr/>
        </p:nvSpPr>
        <p:spPr>
          <a:xfrm>
            <a:off x="-161108" y="-124097"/>
            <a:ext cx="9466217" cy="7106194"/>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6" name="Group 25"/>
          <p:cNvGrpSpPr/>
          <p:nvPr/>
        </p:nvGrpSpPr>
        <p:grpSpPr>
          <a:xfrm>
            <a:off x="1553563" y="1431753"/>
            <a:ext cx="6036875" cy="3994494"/>
            <a:chOff x="1553563" y="1431753"/>
            <a:chExt cx="6036875" cy="3994494"/>
          </a:xfrm>
        </p:grpSpPr>
        <p:sp>
          <p:nvSpPr>
            <p:cNvPr id="27" name="Thought Bubble: Cloud 26"/>
            <p:cNvSpPr/>
            <p:nvPr/>
          </p:nvSpPr>
          <p:spPr>
            <a:xfrm>
              <a:off x="1553563" y="1431753"/>
              <a:ext cx="6036875" cy="3994494"/>
            </a:xfrm>
            <a:prstGeom prst="cloudCallout">
              <a:avLst>
                <a:gd name="adj1" fmla="val -53667"/>
                <a:gd name="adj2" fmla="val 52357"/>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2286000" y="2521059"/>
              <a:ext cx="4572000" cy="1815882"/>
            </a:xfrm>
            <a:prstGeom prst="rect">
              <a:avLst/>
            </a:prstGeom>
            <a:ln>
              <a:noFill/>
            </a:ln>
          </p:spPr>
          <p:txBody>
            <a:bodyPr>
              <a:spAutoFit/>
            </a:bodyPr>
            <a:lstStyle/>
            <a:p>
              <a:pPr algn="ctr"/>
              <a:r>
                <a:rPr lang="en-GB" sz="2800" dirty="0">
                  <a:latin typeface="Twinkl" pitchFamily="2" charset="0"/>
                  <a:sym typeface="Wingdings" panose="05000000000000000000" pitchFamily="2" charset="2"/>
                </a:rPr>
                <a:t>Now you know what is in the Old Testament, what do you think will be in the New Testament?</a:t>
              </a:r>
            </a:p>
          </p:txBody>
        </p:sp>
      </p:grpSp>
    </p:spTree>
    <p:extLst>
      <p:ext uri="{BB962C8B-B14F-4D97-AF65-F5344CB8AC3E}">
        <p14:creationId xmlns:p14="http://schemas.microsoft.com/office/powerpoint/2010/main" val="342115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5" presetClass="path" presetSubtype="0" accel="50000" decel="50000" fill="hold" nodeType="clickEffect">
                                  <p:stCondLst>
                                    <p:cond delay="0"/>
                                  </p:stCondLst>
                                  <p:childTnLst>
                                    <p:animMotion origin="layout" path="M -5.55556E-7 -3.7037E-6 L -0.41771 -3.7037E-6 " pathEditMode="relative" rAng="0" ptsTypes="AA">
                                      <p:cBhvr>
                                        <p:cTn id="14" dur="2000" fill="hold"/>
                                        <p:tgtEl>
                                          <p:spTgt spid="5"/>
                                        </p:tgtEl>
                                        <p:attrNameLst>
                                          <p:attrName>ppt_x</p:attrName>
                                          <p:attrName>ppt_y</p:attrName>
                                        </p:attrNameLst>
                                      </p:cBhvr>
                                      <p:rCtr x="-20885" y="0"/>
                                    </p:animMotion>
                                  </p:childTnLst>
                                </p:cTn>
                              </p:par>
                            </p:childTnLst>
                          </p:cTn>
                        </p:par>
                        <p:par>
                          <p:cTn id="15" fill="hold">
                            <p:stCondLst>
                              <p:cond delay="2000"/>
                            </p:stCondLst>
                            <p:childTnLst>
                              <p:par>
                                <p:cTn id="16" presetID="1" presetClass="entr" presetSubtype="0" fill="hold" grpId="0" nodeType="afterEffect">
                                  <p:stCondLst>
                                    <p:cond delay="0"/>
                                  </p:stCondLst>
                                  <p:childTnLst>
                                    <p:set>
                                      <p:cBhvr>
                                        <p:cTn id="17" dur="1" fill="hold">
                                          <p:stCondLst>
                                            <p:cond delay="0"/>
                                          </p:stCondLst>
                                        </p:cTn>
                                        <p:tgtEl>
                                          <p:spTgt spid="21"/>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childTnLst>
                                </p:cTn>
                              </p:par>
                            </p:childTnLst>
                          </p:cTn>
                        </p:par>
                        <p:par>
                          <p:cTn id="26" fill="hold">
                            <p:stCondLst>
                              <p:cond delay="0"/>
                            </p:stCondLst>
                            <p:childTnLst>
                              <p:par>
                                <p:cTn id="27" presetID="10" presetClass="entr" presetSubtype="0" fill="hold" nodeType="afterEffect">
                                  <p:stCondLst>
                                    <p:cond delay="50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1" grpId="0"/>
      <p:bldP spid="24" grpId="0"/>
      <p:bldP spid="2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4567235" y="1330246"/>
            <a:ext cx="3816350" cy="4762579"/>
          </a:xfrm>
          <a:prstGeom prst="rect">
            <a:avLst/>
          </a:prstGeom>
          <a:solidFill>
            <a:srgbClr val="EACC8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0" rIns="900000" rtlCol="0" anchor="ctr"/>
          <a:lstStyle/>
          <a:p>
            <a:pPr algn="ctr"/>
            <a:endParaRPr lang="en-GB" dirty="0">
              <a:solidFill>
                <a:schemeClr val="tx1"/>
              </a:solidFill>
              <a:latin typeface="Twinkl" pitchFamily="2" charset="0"/>
            </a:endParaRPr>
          </a:p>
        </p:txBody>
      </p:sp>
      <p:sp>
        <p:nvSpPr>
          <p:cNvPr id="2" name="Title 1"/>
          <p:cNvSpPr>
            <a:spLocks noGrp="1"/>
          </p:cNvSpPr>
          <p:nvPr>
            <p:ph type="title"/>
          </p:nvPr>
        </p:nvSpPr>
        <p:spPr>
          <a:xfrm>
            <a:off x="457198" y="485773"/>
            <a:ext cx="8220075" cy="844473"/>
          </a:xfrm>
        </p:spPr>
        <p:txBody>
          <a:bodyPr>
            <a:noAutofit/>
          </a:bodyPr>
          <a:lstStyle/>
          <a:p>
            <a:r>
              <a:rPr lang="en-GB" sz="2800" dirty="0"/>
              <a:t>New Testament</a:t>
            </a:r>
          </a:p>
        </p:txBody>
      </p:sp>
      <p:sp>
        <p:nvSpPr>
          <p:cNvPr id="17" name="Rectangle 16"/>
          <p:cNvSpPr/>
          <p:nvPr/>
        </p:nvSpPr>
        <p:spPr>
          <a:xfrm>
            <a:off x="755650" y="1330246"/>
            <a:ext cx="3816350" cy="4762579"/>
          </a:xfrm>
          <a:prstGeom prst="rect">
            <a:avLst/>
          </a:prstGeom>
          <a:solidFill>
            <a:srgbClr val="EACC8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0" rIns="900000" rtlCol="0" anchor="ctr"/>
          <a:lstStyle/>
          <a:p>
            <a:pPr algn="ctr"/>
            <a:endParaRPr lang="en-GB" dirty="0">
              <a:solidFill>
                <a:schemeClr val="tx1"/>
              </a:solidFill>
              <a:latin typeface="Twinkl" pitchFamily="2" charset="0"/>
            </a:endParaRPr>
          </a:p>
        </p:txBody>
      </p:sp>
      <p:sp>
        <p:nvSpPr>
          <p:cNvPr id="4" name="Rectangle 3"/>
          <p:cNvSpPr/>
          <p:nvPr/>
        </p:nvSpPr>
        <p:spPr>
          <a:xfrm>
            <a:off x="1132393" y="2127450"/>
            <a:ext cx="3062864" cy="646331"/>
          </a:xfrm>
          <a:prstGeom prst="rect">
            <a:avLst/>
          </a:prstGeom>
        </p:spPr>
        <p:txBody>
          <a:bodyPr wrap="square">
            <a:spAutoFit/>
          </a:bodyPr>
          <a:lstStyle/>
          <a:p>
            <a:pPr algn="ctr"/>
            <a:r>
              <a:rPr lang="en-GB" dirty="0">
                <a:latin typeface="Twinkl" pitchFamily="2" charset="0"/>
              </a:rPr>
              <a:t>The New Testament is made up of 27 books.</a:t>
            </a:r>
          </a:p>
        </p:txBody>
      </p:sp>
      <p:sp>
        <p:nvSpPr>
          <p:cNvPr id="18" name="Rectangle 17"/>
          <p:cNvSpPr/>
          <p:nvPr/>
        </p:nvSpPr>
        <p:spPr>
          <a:xfrm>
            <a:off x="1132393" y="3819557"/>
            <a:ext cx="3062864" cy="923330"/>
          </a:xfrm>
          <a:prstGeom prst="rect">
            <a:avLst/>
          </a:prstGeom>
        </p:spPr>
        <p:txBody>
          <a:bodyPr wrap="square">
            <a:spAutoFit/>
          </a:bodyPr>
          <a:lstStyle/>
          <a:p>
            <a:pPr algn="ctr"/>
            <a:r>
              <a:rPr lang="en-GB" dirty="0">
                <a:latin typeface="Twinkl" pitchFamily="2" charset="0"/>
              </a:rPr>
              <a:t>It was written between 50 and 100 AD (after Jesus was born).</a:t>
            </a:r>
          </a:p>
        </p:txBody>
      </p:sp>
      <p:sp>
        <p:nvSpPr>
          <p:cNvPr id="21" name="Rectangle 20"/>
          <p:cNvSpPr/>
          <p:nvPr/>
        </p:nvSpPr>
        <p:spPr>
          <a:xfrm>
            <a:off x="5296573" y="2126186"/>
            <a:ext cx="2357674" cy="646331"/>
          </a:xfrm>
          <a:prstGeom prst="rect">
            <a:avLst/>
          </a:prstGeom>
        </p:spPr>
        <p:txBody>
          <a:bodyPr wrap="square">
            <a:spAutoFit/>
          </a:bodyPr>
          <a:lstStyle/>
          <a:p>
            <a:pPr algn="ctr"/>
            <a:r>
              <a:rPr lang="en-GB" dirty="0">
                <a:latin typeface="Twinkl" pitchFamily="2" charset="0"/>
              </a:rPr>
              <a:t>It was originally written in Greek.</a:t>
            </a:r>
          </a:p>
        </p:txBody>
      </p:sp>
      <p:sp>
        <p:nvSpPr>
          <p:cNvPr id="24" name="Rectangle 23"/>
          <p:cNvSpPr/>
          <p:nvPr/>
        </p:nvSpPr>
        <p:spPr>
          <a:xfrm>
            <a:off x="4809769" y="3819557"/>
            <a:ext cx="3331282" cy="1477328"/>
          </a:xfrm>
          <a:prstGeom prst="rect">
            <a:avLst/>
          </a:prstGeom>
        </p:spPr>
        <p:txBody>
          <a:bodyPr wrap="square">
            <a:spAutoFit/>
          </a:bodyPr>
          <a:lstStyle/>
          <a:p>
            <a:pPr algn="ctr"/>
            <a:r>
              <a:rPr lang="en-GB" dirty="0">
                <a:latin typeface="Twinkl" pitchFamily="2" charset="0"/>
              </a:rPr>
              <a:t>It contains stories of Jesus and letters written by Christian leaders to provide guidance to early church communities about how to live. </a:t>
            </a:r>
          </a:p>
        </p:txBody>
      </p:sp>
      <p:grpSp>
        <p:nvGrpSpPr>
          <p:cNvPr id="5" name="Group 4"/>
          <p:cNvGrpSpPr/>
          <p:nvPr/>
        </p:nvGrpSpPr>
        <p:grpSpPr>
          <a:xfrm>
            <a:off x="4572000" y="1330246"/>
            <a:ext cx="3816350" cy="4762579"/>
            <a:chOff x="4572000" y="1330246"/>
            <a:chExt cx="3816350" cy="4762579"/>
          </a:xfrm>
        </p:grpSpPr>
        <p:sp>
          <p:nvSpPr>
            <p:cNvPr id="15" name="Rectangle 14"/>
            <p:cNvSpPr/>
            <p:nvPr/>
          </p:nvSpPr>
          <p:spPr>
            <a:xfrm>
              <a:off x="4572000" y="1330246"/>
              <a:ext cx="3816350" cy="4762579"/>
            </a:xfrm>
            <a:prstGeom prst="rect">
              <a:avLst/>
            </a:prstGeom>
            <a:solidFill>
              <a:srgbClr val="FAF3E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0" rIns="900000" rtlCol="0" anchor="ctr"/>
            <a:lstStyle/>
            <a:p>
              <a:pPr algn="ctr"/>
              <a:endParaRPr lang="en-GB" dirty="0">
                <a:solidFill>
                  <a:schemeClr val="tx1"/>
                </a:solidFill>
                <a:latin typeface="Twinkl" pitchFamily="2"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19298" y="1869893"/>
              <a:ext cx="3321753" cy="3683285"/>
            </a:xfrm>
            <a:prstGeom prst="rect">
              <a:avLst/>
            </a:prstGeom>
          </p:spPr>
        </p:pic>
      </p:grpSp>
      <p:pic>
        <p:nvPicPr>
          <p:cNvPr id="20"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extLst>
      <p:ext uri="{BB962C8B-B14F-4D97-AF65-F5344CB8AC3E}">
        <p14:creationId xmlns:p14="http://schemas.microsoft.com/office/powerpoint/2010/main" val="1836911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5" presetClass="path" presetSubtype="0" accel="50000" decel="50000" fill="hold" nodeType="clickEffect">
                                  <p:stCondLst>
                                    <p:cond delay="0"/>
                                  </p:stCondLst>
                                  <p:childTnLst>
                                    <p:animMotion origin="layout" path="M -5.55556E-7 -3.7037E-6 L -0.41771 -3.7037E-6 " pathEditMode="relative" rAng="0" ptsTypes="AA">
                                      <p:cBhvr>
                                        <p:cTn id="10" dur="2000" fill="hold"/>
                                        <p:tgtEl>
                                          <p:spTgt spid="5"/>
                                        </p:tgtEl>
                                        <p:attrNameLst>
                                          <p:attrName>ppt_x</p:attrName>
                                          <p:attrName>ppt_y</p:attrName>
                                        </p:attrNameLst>
                                      </p:cBhvr>
                                      <p:rCtr x="-20885" y="0"/>
                                    </p:animMotion>
                                  </p:childTnLst>
                                </p:cTn>
                              </p:par>
                            </p:childTnLst>
                          </p:cTn>
                        </p:par>
                        <p:par>
                          <p:cTn id="11" fill="hold">
                            <p:stCondLst>
                              <p:cond delay="2000"/>
                            </p:stCondLst>
                            <p:childTnLst>
                              <p:par>
                                <p:cTn id="12" presetID="1" presetClass="entr" presetSubtype="0" fill="hold" grpId="0" nodeType="afterEffect">
                                  <p:stCondLst>
                                    <p:cond delay="0"/>
                                  </p:stCondLst>
                                  <p:childTnLst>
                                    <p:set>
                                      <p:cBhvr>
                                        <p:cTn id="13" dur="1" fill="hold">
                                          <p:stCondLst>
                                            <p:cond delay="0"/>
                                          </p:stCondLst>
                                        </p:cTn>
                                        <p:tgtEl>
                                          <p:spTgt spid="21"/>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91736" y="678790"/>
            <a:ext cx="4960528" cy="5500421"/>
          </a:xfrm>
          <a:prstGeom prst="rect">
            <a:avLst/>
          </a:prstGeom>
        </p:spPr>
      </p:pic>
    </p:spTree>
    <p:extLst>
      <p:ext uri="{BB962C8B-B14F-4D97-AF65-F5344CB8AC3E}">
        <p14:creationId xmlns:p14="http://schemas.microsoft.com/office/powerpoint/2010/main" val="21798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5774"/>
            <a:ext cx="8220075" cy="843226"/>
          </a:xfrm>
        </p:spPr>
        <p:txBody>
          <a:bodyPr>
            <a:noAutofit/>
          </a:bodyPr>
          <a:lstStyle/>
          <a:p>
            <a:r>
              <a:rPr lang="en-GB" sz="2800" dirty="0"/>
              <a:t>Bible Hunt</a:t>
            </a:r>
          </a:p>
        </p:txBody>
      </p:sp>
      <p:sp>
        <p:nvSpPr>
          <p:cNvPr id="12" name="Rectangle 11"/>
          <p:cNvSpPr/>
          <p:nvPr/>
        </p:nvSpPr>
        <p:spPr>
          <a:xfrm>
            <a:off x="755650" y="1296613"/>
            <a:ext cx="7632700" cy="511639"/>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46800" rIns="324000" rtlCol="0" anchor="ctr"/>
          <a:lstStyle/>
          <a:p>
            <a:pPr algn="ctr"/>
            <a:r>
              <a:rPr lang="en-GB" dirty="0">
                <a:solidFill>
                  <a:schemeClr val="tx1"/>
                </a:solidFill>
                <a:latin typeface="Twinkl" pitchFamily="2" charset="0"/>
              </a:rPr>
              <a:t>Instructions</a:t>
            </a:r>
          </a:p>
        </p:txBody>
      </p:sp>
      <p:pic>
        <p:nvPicPr>
          <p:cNvPr id="17"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8508" y="1808252"/>
            <a:ext cx="5146985" cy="3367518"/>
          </a:xfrm>
          <a:prstGeom prst="rect">
            <a:avLst/>
          </a:prstGeom>
        </p:spPr>
      </p:pic>
      <p:sp>
        <p:nvSpPr>
          <p:cNvPr id="10" name="Rectangle 9"/>
          <p:cNvSpPr/>
          <p:nvPr/>
        </p:nvSpPr>
        <p:spPr>
          <a:xfrm>
            <a:off x="755650" y="5175769"/>
            <a:ext cx="7632700" cy="917055"/>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46800" rtlCol="0" anchor="ctr"/>
          <a:lstStyle/>
          <a:p>
            <a:pPr algn="ctr"/>
            <a:r>
              <a:rPr lang="en-GB" dirty="0">
                <a:solidFill>
                  <a:schemeClr val="tx1"/>
                </a:solidFill>
              </a:rPr>
              <a:t>Go to </a:t>
            </a:r>
            <a:r>
              <a:rPr lang="en-GB" b="1" dirty="0">
                <a:solidFill>
                  <a:schemeClr val="tx1"/>
                </a:solidFill>
              </a:rPr>
              <a:t>www.biblehub.com</a:t>
            </a:r>
            <a:r>
              <a:rPr lang="en-GB" dirty="0">
                <a:solidFill>
                  <a:schemeClr val="tx1"/>
                </a:solidFill>
              </a:rPr>
              <a:t> </a:t>
            </a:r>
            <a:endParaRPr lang="en-GB" dirty="0">
              <a:solidFill>
                <a:schemeClr val="tx1"/>
              </a:solidFill>
              <a:latin typeface="Twinkl" pitchFamily="2" charset="0"/>
            </a:endParaRPr>
          </a:p>
        </p:txBody>
      </p:sp>
      <p:grpSp>
        <p:nvGrpSpPr>
          <p:cNvPr id="21" name="Group 20"/>
          <p:cNvGrpSpPr/>
          <p:nvPr/>
        </p:nvGrpSpPr>
        <p:grpSpPr>
          <a:xfrm>
            <a:off x="7145492" y="1807003"/>
            <a:ext cx="1242858" cy="3368766"/>
            <a:chOff x="7145492" y="1807004"/>
            <a:chExt cx="1242858" cy="3368766"/>
          </a:xfrm>
        </p:grpSpPr>
        <p:sp>
          <p:nvSpPr>
            <p:cNvPr id="11" name="Rectangle 10">
              <a:hlinkClick r:id="rId4" action="ppaction://hlinksldjump"/>
            </p:cNvPr>
            <p:cNvSpPr/>
            <p:nvPr/>
          </p:nvSpPr>
          <p:spPr>
            <a:xfrm>
              <a:off x="7145492" y="1807004"/>
              <a:ext cx="1242858" cy="3368766"/>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828000" rtlCol="0" anchor="ctr"/>
            <a:lstStyle/>
            <a:p>
              <a:pPr algn="ctr"/>
              <a:endParaRPr lang="en-GB" dirty="0">
                <a:solidFill>
                  <a:schemeClr val="tx1"/>
                </a:solidFill>
                <a:latin typeface="Twinkl" pitchFamily="2" charset="0"/>
              </a:endParaRPr>
            </a:p>
          </p:txBody>
        </p:sp>
        <p:grpSp>
          <p:nvGrpSpPr>
            <p:cNvPr id="9" name="Group 8"/>
            <p:cNvGrpSpPr/>
            <p:nvPr/>
          </p:nvGrpSpPr>
          <p:grpSpPr>
            <a:xfrm>
              <a:off x="7398621" y="3003891"/>
              <a:ext cx="736600" cy="974993"/>
              <a:chOff x="7398621" y="3003891"/>
              <a:chExt cx="736600" cy="974993"/>
            </a:xfrm>
          </p:grpSpPr>
          <p:sp>
            <p:nvSpPr>
              <p:cNvPr id="18" name="Left Arrow 17">
                <a:hlinkClick r:id="rId4" action="ppaction://hlinksldjump"/>
              </p:cNvPr>
              <p:cNvSpPr/>
              <p:nvPr/>
            </p:nvSpPr>
            <p:spPr>
              <a:xfrm rot="10800000">
                <a:off x="7612543" y="3003891"/>
                <a:ext cx="308757" cy="516466"/>
              </a:xfrm>
              <a:prstGeom prst="leftArrow">
                <a:avLst>
                  <a:gd name="adj1" fmla="val 50000"/>
                  <a:gd name="adj2" fmla="val 1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398621" y="3609552"/>
                <a:ext cx="736600" cy="369332"/>
              </a:xfrm>
              <a:prstGeom prst="rect">
                <a:avLst/>
              </a:prstGeom>
              <a:noFill/>
            </p:spPr>
            <p:txBody>
              <a:bodyPr wrap="square" rtlCol="0">
                <a:spAutoFit/>
              </a:bodyPr>
              <a:lstStyle/>
              <a:p>
                <a:pPr algn="ctr"/>
                <a:r>
                  <a:rPr lang="en-GB" dirty="0"/>
                  <a:t>Next</a:t>
                </a:r>
              </a:p>
            </p:txBody>
          </p:sp>
        </p:grpSp>
      </p:grpSp>
      <p:sp>
        <p:nvSpPr>
          <p:cNvPr id="22" name="Rounded Rectangle 21">
            <a:hlinkClick r:id="rId5" action="ppaction://hlinksldjump"/>
          </p:cNvPr>
          <p:cNvSpPr/>
          <p:nvPr/>
        </p:nvSpPr>
        <p:spPr>
          <a:xfrm>
            <a:off x="503238" y="475167"/>
            <a:ext cx="2654829" cy="770806"/>
          </a:xfrm>
          <a:prstGeom prst="round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Search using a Bible (offline)</a:t>
            </a:r>
          </a:p>
        </p:txBody>
      </p:sp>
    </p:spTree>
    <p:extLst>
      <p:ext uri="{BB962C8B-B14F-4D97-AF65-F5344CB8AC3E}">
        <p14:creationId xmlns:p14="http://schemas.microsoft.com/office/powerpoint/2010/main" val="1496376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5774"/>
            <a:ext cx="8220075" cy="843226"/>
          </a:xfrm>
        </p:spPr>
        <p:txBody>
          <a:bodyPr>
            <a:noAutofit/>
          </a:bodyPr>
          <a:lstStyle/>
          <a:p>
            <a:r>
              <a:rPr lang="en-GB" sz="2800" dirty="0"/>
              <a:t>Bible Hunt</a:t>
            </a:r>
          </a:p>
        </p:txBody>
      </p:sp>
      <p:sp>
        <p:nvSpPr>
          <p:cNvPr id="12" name="Rectangle 11"/>
          <p:cNvSpPr/>
          <p:nvPr/>
        </p:nvSpPr>
        <p:spPr>
          <a:xfrm>
            <a:off x="755650" y="1296613"/>
            <a:ext cx="7632700" cy="511639"/>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46800" rIns="324000" rtlCol="0" anchor="ctr"/>
          <a:lstStyle/>
          <a:p>
            <a:pPr algn="ctr"/>
            <a:r>
              <a:rPr lang="en-GB" dirty="0">
                <a:solidFill>
                  <a:schemeClr val="tx1"/>
                </a:solidFill>
                <a:latin typeface="Twinkl" pitchFamily="2" charset="0"/>
              </a:rPr>
              <a:t>Instructions</a:t>
            </a:r>
          </a:p>
        </p:txBody>
      </p:sp>
      <p:pic>
        <p:nvPicPr>
          <p:cNvPr id="17"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8508" y="1808252"/>
            <a:ext cx="5146985" cy="3367517"/>
          </a:xfrm>
          <a:prstGeom prst="rect">
            <a:avLst/>
          </a:prstGeom>
        </p:spPr>
      </p:pic>
      <p:sp>
        <p:nvSpPr>
          <p:cNvPr id="10" name="Rectangle 9"/>
          <p:cNvSpPr/>
          <p:nvPr/>
        </p:nvSpPr>
        <p:spPr>
          <a:xfrm>
            <a:off x="755650" y="5175769"/>
            <a:ext cx="7632700" cy="917055"/>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46800" rtlCol="0" anchor="ctr"/>
          <a:lstStyle/>
          <a:p>
            <a:pPr algn="ctr"/>
            <a:r>
              <a:rPr lang="en-GB" dirty="0">
                <a:solidFill>
                  <a:schemeClr val="tx1"/>
                </a:solidFill>
              </a:rPr>
              <a:t>From the drop-down menu, select </a:t>
            </a:r>
            <a:r>
              <a:rPr lang="en-GB" b="1" dirty="0">
                <a:solidFill>
                  <a:schemeClr val="tx1"/>
                </a:solidFill>
              </a:rPr>
              <a:t>New International Version</a:t>
            </a:r>
            <a:endParaRPr lang="en-GB" b="1" dirty="0">
              <a:solidFill>
                <a:schemeClr val="tx1"/>
              </a:solidFill>
              <a:latin typeface="Twinkl" pitchFamily="2" charset="0"/>
            </a:endParaRPr>
          </a:p>
        </p:txBody>
      </p:sp>
      <p:grpSp>
        <p:nvGrpSpPr>
          <p:cNvPr id="14" name="Group 13"/>
          <p:cNvGrpSpPr/>
          <p:nvPr/>
        </p:nvGrpSpPr>
        <p:grpSpPr>
          <a:xfrm>
            <a:off x="755650" y="1807004"/>
            <a:ext cx="1242858" cy="3368766"/>
            <a:chOff x="755650" y="1807004"/>
            <a:chExt cx="1242858" cy="3368766"/>
          </a:xfrm>
        </p:grpSpPr>
        <p:sp>
          <p:nvSpPr>
            <p:cNvPr id="15" name="Rectangle 14">
              <a:hlinkClick r:id="rId4" action="ppaction://hlinksldjump"/>
            </p:cNvPr>
            <p:cNvSpPr/>
            <p:nvPr/>
          </p:nvSpPr>
          <p:spPr>
            <a:xfrm>
              <a:off x="755650" y="1807004"/>
              <a:ext cx="1242858" cy="3368766"/>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828000" rtlCol="0" anchor="ctr"/>
            <a:lstStyle/>
            <a:p>
              <a:pPr algn="ctr"/>
              <a:endParaRPr lang="en-GB" dirty="0">
                <a:solidFill>
                  <a:schemeClr val="tx1"/>
                </a:solidFill>
                <a:latin typeface="Twinkl" pitchFamily="2" charset="0"/>
              </a:endParaRPr>
            </a:p>
          </p:txBody>
        </p:sp>
        <p:grpSp>
          <p:nvGrpSpPr>
            <p:cNvPr id="8" name="Group 7"/>
            <p:cNvGrpSpPr/>
            <p:nvPr/>
          </p:nvGrpSpPr>
          <p:grpSpPr>
            <a:xfrm>
              <a:off x="1008779" y="3003891"/>
              <a:ext cx="736600" cy="974993"/>
              <a:chOff x="1007533" y="3233154"/>
              <a:chExt cx="736600" cy="974993"/>
            </a:xfrm>
          </p:grpSpPr>
          <p:sp>
            <p:nvSpPr>
              <p:cNvPr id="4" name="Left Arrow 3">
                <a:hlinkClick r:id="rId4" action="ppaction://hlinksldjump"/>
              </p:cNvPr>
              <p:cNvSpPr/>
              <p:nvPr/>
            </p:nvSpPr>
            <p:spPr>
              <a:xfrm>
                <a:off x="1221455" y="3233154"/>
                <a:ext cx="308757" cy="516466"/>
              </a:xfrm>
              <a:prstGeom prst="leftArrow">
                <a:avLst>
                  <a:gd name="adj1" fmla="val 50000"/>
                  <a:gd name="adj2" fmla="val 1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007533" y="3838815"/>
                <a:ext cx="736600" cy="369332"/>
              </a:xfrm>
              <a:prstGeom prst="rect">
                <a:avLst/>
              </a:prstGeom>
              <a:noFill/>
            </p:spPr>
            <p:txBody>
              <a:bodyPr wrap="square" rtlCol="0">
                <a:spAutoFit/>
              </a:bodyPr>
              <a:lstStyle/>
              <a:p>
                <a:pPr algn="ctr"/>
                <a:r>
                  <a:rPr lang="en-GB" dirty="0"/>
                  <a:t>Back</a:t>
                </a:r>
              </a:p>
            </p:txBody>
          </p:sp>
        </p:grpSp>
      </p:grpSp>
      <p:grpSp>
        <p:nvGrpSpPr>
          <p:cNvPr id="21" name="Group 20"/>
          <p:cNvGrpSpPr/>
          <p:nvPr/>
        </p:nvGrpSpPr>
        <p:grpSpPr>
          <a:xfrm>
            <a:off x="7145492" y="1807004"/>
            <a:ext cx="1242858" cy="3368766"/>
            <a:chOff x="7145492" y="1807004"/>
            <a:chExt cx="1242858" cy="3368766"/>
          </a:xfrm>
        </p:grpSpPr>
        <p:sp>
          <p:nvSpPr>
            <p:cNvPr id="11" name="Rectangle 10">
              <a:hlinkClick r:id="rId5" action="ppaction://hlinksldjump"/>
            </p:cNvPr>
            <p:cNvSpPr/>
            <p:nvPr/>
          </p:nvSpPr>
          <p:spPr>
            <a:xfrm>
              <a:off x="7145492" y="1807004"/>
              <a:ext cx="1242858" cy="3368766"/>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828000" rtlCol="0" anchor="ctr"/>
            <a:lstStyle/>
            <a:p>
              <a:pPr algn="ctr"/>
              <a:endParaRPr lang="en-GB" dirty="0">
                <a:solidFill>
                  <a:schemeClr val="tx1"/>
                </a:solidFill>
                <a:latin typeface="Twinkl" pitchFamily="2" charset="0"/>
              </a:endParaRPr>
            </a:p>
          </p:txBody>
        </p:sp>
        <p:grpSp>
          <p:nvGrpSpPr>
            <p:cNvPr id="9" name="Group 8"/>
            <p:cNvGrpSpPr/>
            <p:nvPr/>
          </p:nvGrpSpPr>
          <p:grpSpPr>
            <a:xfrm>
              <a:off x="7398621" y="3003891"/>
              <a:ext cx="736600" cy="974993"/>
              <a:chOff x="7398621" y="3003891"/>
              <a:chExt cx="736600" cy="974993"/>
            </a:xfrm>
          </p:grpSpPr>
          <p:sp>
            <p:nvSpPr>
              <p:cNvPr id="18" name="Left Arrow 17">
                <a:hlinkClick r:id="rId5" action="ppaction://hlinksldjump"/>
              </p:cNvPr>
              <p:cNvSpPr/>
              <p:nvPr/>
            </p:nvSpPr>
            <p:spPr>
              <a:xfrm rot="10800000">
                <a:off x="7612543" y="3003891"/>
                <a:ext cx="308757" cy="516466"/>
              </a:xfrm>
              <a:prstGeom prst="leftArrow">
                <a:avLst>
                  <a:gd name="adj1" fmla="val 50000"/>
                  <a:gd name="adj2" fmla="val 1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398621" y="3609552"/>
                <a:ext cx="736600" cy="369332"/>
              </a:xfrm>
              <a:prstGeom prst="rect">
                <a:avLst/>
              </a:prstGeom>
              <a:noFill/>
            </p:spPr>
            <p:txBody>
              <a:bodyPr wrap="square" rtlCol="0">
                <a:spAutoFit/>
              </a:bodyPr>
              <a:lstStyle/>
              <a:p>
                <a:pPr algn="ctr"/>
                <a:r>
                  <a:rPr lang="en-GB" dirty="0"/>
                  <a:t>Next</a:t>
                </a:r>
              </a:p>
            </p:txBody>
          </p:sp>
        </p:grpSp>
      </p:grpSp>
      <p:sp>
        <p:nvSpPr>
          <p:cNvPr id="22" name="Rounded Rectangle 21">
            <a:hlinkClick r:id="rId6" action="ppaction://hlinksldjump"/>
          </p:cNvPr>
          <p:cNvSpPr/>
          <p:nvPr/>
        </p:nvSpPr>
        <p:spPr>
          <a:xfrm>
            <a:off x="503238" y="475167"/>
            <a:ext cx="2654829" cy="770806"/>
          </a:xfrm>
          <a:prstGeom prst="round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Search using a Bible (offline)</a:t>
            </a:r>
          </a:p>
        </p:txBody>
      </p:sp>
    </p:spTree>
    <p:extLst>
      <p:ext uri="{BB962C8B-B14F-4D97-AF65-F5344CB8AC3E}">
        <p14:creationId xmlns:p14="http://schemas.microsoft.com/office/powerpoint/2010/main" val="327512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5774"/>
            <a:ext cx="8220075" cy="843226"/>
          </a:xfrm>
        </p:spPr>
        <p:txBody>
          <a:bodyPr>
            <a:noAutofit/>
          </a:bodyPr>
          <a:lstStyle/>
          <a:p>
            <a:r>
              <a:rPr lang="en-GB" sz="2800" dirty="0"/>
              <a:t>Bible Hunt</a:t>
            </a:r>
          </a:p>
        </p:txBody>
      </p:sp>
      <p:sp>
        <p:nvSpPr>
          <p:cNvPr id="12" name="Rectangle 11"/>
          <p:cNvSpPr/>
          <p:nvPr/>
        </p:nvSpPr>
        <p:spPr>
          <a:xfrm>
            <a:off x="755650" y="1296613"/>
            <a:ext cx="7632700" cy="511639"/>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46800" rIns="324000" rtlCol="0" anchor="ctr"/>
          <a:lstStyle/>
          <a:p>
            <a:pPr algn="ctr"/>
            <a:r>
              <a:rPr lang="en-GB" dirty="0">
                <a:solidFill>
                  <a:schemeClr val="tx1"/>
                </a:solidFill>
                <a:latin typeface="Twinkl" pitchFamily="2" charset="0"/>
              </a:rPr>
              <a:t>Instructions</a:t>
            </a:r>
          </a:p>
        </p:txBody>
      </p:sp>
      <p:pic>
        <p:nvPicPr>
          <p:cNvPr id="17"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8509" y="1808252"/>
            <a:ext cx="5146983" cy="3367517"/>
          </a:xfrm>
          <a:prstGeom prst="rect">
            <a:avLst/>
          </a:prstGeom>
        </p:spPr>
      </p:pic>
      <p:sp>
        <p:nvSpPr>
          <p:cNvPr id="10" name="Rectangle 9"/>
          <p:cNvSpPr/>
          <p:nvPr/>
        </p:nvSpPr>
        <p:spPr>
          <a:xfrm>
            <a:off x="755650" y="5175769"/>
            <a:ext cx="7632700" cy="917055"/>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46800" rtlCol="0" anchor="ctr"/>
          <a:lstStyle/>
          <a:p>
            <a:pPr algn="ctr"/>
            <a:r>
              <a:rPr lang="en-GB" dirty="0">
                <a:solidFill>
                  <a:schemeClr val="tx1"/>
                </a:solidFill>
              </a:rPr>
              <a:t>Select the book called ‘</a:t>
            </a:r>
            <a:r>
              <a:rPr lang="en-GB" b="1" dirty="0">
                <a:solidFill>
                  <a:schemeClr val="tx1"/>
                </a:solidFill>
              </a:rPr>
              <a:t>Deuteronomy</a:t>
            </a:r>
            <a:r>
              <a:rPr lang="en-GB" dirty="0">
                <a:solidFill>
                  <a:schemeClr val="tx1"/>
                </a:solidFill>
              </a:rPr>
              <a:t>’</a:t>
            </a:r>
            <a:endParaRPr lang="en-GB" dirty="0">
              <a:solidFill>
                <a:schemeClr val="tx1"/>
              </a:solidFill>
              <a:latin typeface="Twinkl" pitchFamily="2" charset="0"/>
            </a:endParaRPr>
          </a:p>
        </p:txBody>
      </p:sp>
      <p:grpSp>
        <p:nvGrpSpPr>
          <p:cNvPr id="14" name="Group 13"/>
          <p:cNvGrpSpPr/>
          <p:nvPr/>
        </p:nvGrpSpPr>
        <p:grpSpPr>
          <a:xfrm>
            <a:off x="755650" y="1807004"/>
            <a:ext cx="1242858" cy="3368766"/>
            <a:chOff x="755650" y="1807004"/>
            <a:chExt cx="1242858" cy="3368766"/>
          </a:xfrm>
        </p:grpSpPr>
        <p:sp>
          <p:nvSpPr>
            <p:cNvPr id="15" name="Rectangle 14">
              <a:hlinkClick r:id="rId4" action="ppaction://hlinksldjump"/>
            </p:cNvPr>
            <p:cNvSpPr/>
            <p:nvPr/>
          </p:nvSpPr>
          <p:spPr>
            <a:xfrm>
              <a:off x="755650" y="1807004"/>
              <a:ext cx="1242858" cy="3368766"/>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828000" rtlCol="0" anchor="ctr"/>
            <a:lstStyle/>
            <a:p>
              <a:pPr algn="ctr"/>
              <a:endParaRPr lang="en-GB" dirty="0">
                <a:solidFill>
                  <a:schemeClr val="tx1"/>
                </a:solidFill>
                <a:latin typeface="Twinkl" pitchFamily="2" charset="0"/>
              </a:endParaRPr>
            </a:p>
          </p:txBody>
        </p:sp>
        <p:grpSp>
          <p:nvGrpSpPr>
            <p:cNvPr id="8" name="Group 7"/>
            <p:cNvGrpSpPr/>
            <p:nvPr/>
          </p:nvGrpSpPr>
          <p:grpSpPr>
            <a:xfrm>
              <a:off x="1008779" y="3003891"/>
              <a:ext cx="736600" cy="974993"/>
              <a:chOff x="1007533" y="3233154"/>
              <a:chExt cx="736600" cy="974993"/>
            </a:xfrm>
          </p:grpSpPr>
          <p:sp>
            <p:nvSpPr>
              <p:cNvPr id="4" name="Left Arrow 3">
                <a:hlinkClick r:id="rId4" action="ppaction://hlinksldjump"/>
              </p:cNvPr>
              <p:cNvSpPr/>
              <p:nvPr/>
            </p:nvSpPr>
            <p:spPr>
              <a:xfrm>
                <a:off x="1221455" y="3233154"/>
                <a:ext cx="308757" cy="516466"/>
              </a:xfrm>
              <a:prstGeom prst="leftArrow">
                <a:avLst>
                  <a:gd name="adj1" fmla="val 50000"/>
                  <a:gd name="adj2" fmla="val 1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007533" y="3838815"/>
                <a:ext cx="736600" cy="369332"/>
              </a:xfrm>
              <a:prstGeom prst="rect">
                <a:avLst/>
              </a:prstGeom>
              <a:noFill/>
            </p:spPr>
            <p:txBody>
              <a:bodyPr wrap="square" rtlCol="0">
                <a:spAutoFit/>
              </a:bodyPr>
              <a:lstStyle/>
              <a:p>
                <a:pPr algn="ctr"/>
                <a:r>
                  <a:rPr lang="en-GB" dirty="0"/>
                  <a:t>Back</a:t>
                </a:r>
              </a:p>
            </p:txBody>
          </p:sp>
        </p:grpSp>
      </p:grpSp>
      <p:grpSp>
        <p:nvGrpSpPr>
          <p:cNvPr id="21" name="Group 20"/>
          <p:cNvGrpSpPr/>
          <p:nvPr/>
        </p:nvGrpSpPr>
        <p:grpSpPr>
          <a:xfrm>
            <a:off x="7145492" y="1807002"/>
            <a:ext cx="1242858" cy="3368766"/>
            <a:chOff x="7145492" y="1807004"/>
            <a:chExt cx="1242858" cy="3368766"/>
          </a:xfrm>
        </p:grpSpPr>
        <p:sp>
          <p:nvSpPr>
            <p:cNvPr id="11" name="Rectangle 10">
              <a:hlinkClick r:id="rId5" action="ppaction://hlinksldjump"/>
            </p:cNvPr>
            <p:cNvSpPr/>
            <p:nvPr/>
          </p:nvSpPr>
          <p:spPr>
            <a:xfrm>
              <a:off x="7145492" y="1807004"/>
              <a:ext cx="1242858" cy="3368766"/>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828000" rtlCol="0" anchor="ctr"/>
            <a:lstStyle/>
            <a:p>
              <a:pPr algn="ctr"/>
              <a:endParaRPr lang="en-GB" dirty="0">
                <a:solidFill>
                  <a:schemeClr val="tx1"/>
                </a:solidFill>
                <a:latin typeface="Twinkl" pitchFamily="2" charset="0"/>
              </a:endParaRPr>
            </a:p>
          </p:txBody>
        </p:sp>
        <p:grpSp>
          <p:nvGrpSpPr>
            <p:cNvPr id="9" name="Group 8"/>
            <p:cNvGrpSpPr/>
            <p:nvPr/>
          </p:nvGrpSpPr>
          <p:grpSpPr>
            <a:xfrm>
              <a:off x="7398621" y="3003891"/>
              <a:ext cx="736600" cy="974993"/>
              <a:chOff x="7398621" y="3003891"/>
              <a:chExt cx="736600" cy="974993"/>
            </a:xfrm>
          </p:grpSpPr>
          <p:sp>
            <p:nvSpPr>
              <p:cNvPr id="18" name="Left Arrow 17">
                <a:hlinkClick r:id="rId5" action="ppaction://hlinksldjump"/>
              </p:cNvPr>
              <p:cNvSpPr/>
              <p:nvPr/>
            </p:nvSpPr>
            <p:spPr>
              <a:xfrm rot="10800000">
                <a:off x="7612543" y="3003891"/>
                <a:ext cx="308757" cy="516466"/>
              </a:xfrm>
              <a:prstGeom prst="leftArrow">
                <a:avLst>
                  <a:gd name="adj1" fmla="val 50000"/>
                  <a:gd name="adj2" fmla="val 1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398621" y="3609552"/>
                <a:ext cx="736600" cy="369332"/>
              </a:xfrm>
              <a:prstGeom prst="rect">
                <a:avLst/>
              </a:prstGeom>
              <a:noFill/>
            </p:spPr>
            <p:txBody>
              <a:bodyPr wrap="square" rtlCol="0">
                <a:spAutoFit/>
              </a:bodyPr>
              <a:lstStyle/>
              <a:p>
                <a:pPr algn="ctr"/>
                <a:r>
                  <a:rPr lang="en-GB" dirty="0"/>
                  <a:t>Next</a:t>
                </a:r>
              </a:p>
            </p:txBody>
          </p:sp>
        </p:grpSp>
      </p:grpSp>
      <p:sp>
        <p:nvSpPr>
          <p:cNvPr id="22" name="Rounded Rectangle 21">
            <a:hlinkClick r:id="rId6" action="ppaction://hlinksldjump"/>
          </p:cNvPr>
          <p:cNvSpPr/>
          <p:nvPr/>
        </p:nvSpPr>
        <p:spPr>
          <a:xfrm>
            <a:off x="503238" y="475167"/>
            <a:ext cx="2654829" cy="770806"/>
          </a:xfrm>
          <a:prstGeom prst="round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Search using a Bible (offline)</a:t>
            </a:r>
          </a:p>
        </p:txBody>
      </p:sp>
    </p:spTree>
    <p:extLst>
      <p:ext uri="{BB962C8B-B14F-4D97-AF65-F5344CB8AC3E}">
        <p14:creationId xmlns:p14="http://schemas.microsoft.com/office/powerpoint/2010/main" val="388471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5774"/>
            <a:ext cx="8220075" cy="843226"/>
          </a:xfrm>
        </p:spPr>
        <p:txBody>
          <a:bodyPr>
            <a:noAutofit/>
          </a:bodyPr>
          <a:lstStyle/>
          <a:p>
            <a:r>
              <a:rPr lang="en-GB" sz="2800" dirty="0"/>
              <a:t>Bible Hunt</a:t>
            </a:r>
          </a:p>
        </p:txBody>
      </p:sp>
      <p:sp>
        <p:nvSpPr>
          <p:cNvPr id="12" name="Rectangle 11"/>
          <p:cNvSpPr/>
          <p:nvPr/>
        </p:nvSpPr>
        <p:spPr>
          <a:xfrm>
            <a:off x="755650" y="1296613"/>
            <a:ext cx="7632700" cy="511639"/>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46800" rIns="324000" rtlCol="0" anchor="ctr"/>
          <a:lstStyle/>
          <a:p>
            <a:pPr algn="ctr"/>
            <a:r>
              <a:rPr lang="en-GB" dirty="0">
                <a:solidFill>
                  <a:schemeClr val="tx1"/>
                </a:solidFill>
                <a:latin typeface="Twinkl" pitchFamily="2" charset="0"/>
              </a:rPr>
              <a:t>Instructions</a:t>
            </a:r>
          </a:p>
        </p:txBody>
      </p:sp>
      <p:pic>
        <p:nvPicPr>
          <p:cNvPr id="17"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8509" y="1808252"/>
            <a:ext cx="5146983" cy="3367516"/>
          </a:xfrm>
          <a:prstGeom prst="rect">
            <a:avLst/>
          </a:prstGeom>
        </p:spPr>
      </p:pic>
      <p:sp>
        <p:nvSpPr>
          <p:cNvPr id="10" name="Rectangle 9"/>
          <p:cNvSpPr/>
          <p:nvPr/>
        </p:nvSpPr>
        <p:spPr>
          <a:xfrm>
            <a:off x="755650" y="5175769"/>
            <a:ext cx="7632700" cy="917055"/>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46800" rtlCol="0" anchor="ctr"/>
          <a:lstStyle/>
          <a:p>
            <a:pPr algn="ctr"/>
            <a:r>
              <a:rPr lang="en-GB" dirty="0">
                <a:solidFill>
                  <a:schemeClr val="tx1"/>
                </a:solidFill>
              </a:rPr>
              <a:t>Select Chapter 30 and read the passage it shows you.</a:t>
            </a:r>
            <a:endParaRPr lang="en-GB" dirty="0">
              <a:solidFill>
                <a:schemeClr val="tx1"/>
              </a:solidFill>
              <a:latin typeface="Twinkl" pitchFamily="2" charset="0"/>
            </a:endParaRPr>
          </a:p>
        </p:txBody>
      </p:sp>
      <p:grpSp>
        <p:nvGrpSpPr>
          <p:cNvPr id="14" name="Group 13"/>
          <p:cNvGrpSpPr/>
          <p:nvPr/>
        </p:nvGrpSpPr>
        <p:grpSpPr>
          <a:xfrm>
            <a:off x="755650" y="1807004"/>
            <a:ext cx="1242858" cy="3368766"/>
            <a:chOff x="755650" y="1807004"/>
            <a:chExt cx="1242858" cy="3368766"/>
          </a:xfrm>
        </p:grpSpPr>
        <p:sp>
          <p:nvSpPr>
            <p:cNvPr id="15" name="Rectangle 14">
              <a:hlinkClick r:id="rId4" action="ppaction://hlinksldjump"/>
            </p:cNvPr>
            <p:cNvSpPr/>
            <p:nvPr/>
          </p:nvSpPr>
          <p:spPr>
            <a:xfrm>
              <a:off x="755650" y="1807004"/>
              <a:ext cx="1242858" cy="3368766"/>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828000" rtlCol="0" anchor="ctr"/>
            <a:lstStyle/>
            <a:p>
              <a:pPr algn="ctr"/>
              <a:endParaRPr lang="en-GB" dirty="0">
                <a:solidFill>
                  <a:schemeClr val="tx1"/>
                </a:solidFill>
                <a:latin typeface="Twinkl" pitchFamily="2" charset="0"/>
              </a:endParaRPr>
            </a:p>
          </p:txBody>
        </p:sp>
        <p:grpSp>
          <p:nvGrpSpPr>
            <p:cNvPr id="8" name="Group 7"/>
            <p:cNvGrpSpPr/>
            <p:nvPr/>
          </p:nvGrpSpPr>
          <p:grpSpPr>
            <a:xfrm>
              <a:off x="1008779" y="3003891"/>
              <a:ext cx="736600" cy="974993"/>
              <a:chOff x="1007533" y="3233154"/>
              <a:chExt cx="736600" cy="974993"/>
            </a:xfrm>
          </p:grpSpPr>
          <p:sp>
            <p:nvSpPr>
              <p:cNvPr id="4" name="Left Arrow 3">
                <a:hlinkClick r:id="rId4" action="ppaction://hlinksldjump"/>
              </p:cNvPr>
              <p:cNvSpPr/>
              <p:nvPr/>
            </p:nvSpPr>
            <p:spPr>
              <a:xfrm>
                <a:off x="1221455" y="3233154"/>
                <a:ext cx="308757" cy="516466"/>
              </a:xfrm>
              <a:prstGeom prst="leftArrow">
                <a:avLst>
                  <a:gd name="adj1" fmla="val 50000"/>
                  <a:gd name="adj2" fmla="val 1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007533" y="3838815"/>
                <a:ext cx="736600" cy="369332"/>
              </a:xfrm>
              <a:prstGeom prst="rect">
                <a:avLst/>
              </a:prstGeom>
              <a:noFill/>
            </p:spPr>
            <p:txBody>
              <a:bodyPr wrap="square" rtlCol="0">
                <a:spAutoFit/>
              </a:bodyPr>
              <a:lstStyle/>
              <a:p>
                <a:pPr algn="ctr"/>
                <a:r>
                  <a:rPr lang="en-GB" dirty="0"/>
                  <a:t>Back</a:t>
                </a:r>
              </a:p>
            </p:txBody>
          </p:sp>
        </p:grpSp>
      </p:grpSp>
      <p:grpSp>
        <p:nvGrpSpPr>
          <p:cNvPr id="21" name="Group 20"/>
          <p:cNvGrpSpPr/>
          <p:nvPr/>
        </p:nvGrpSpPr>
        <p:grpSpPr>
          <a:xfrm>
            <a:off x="7145492" y="1807004"/>
            <a:ext cx="1242858" cy="3368766"/>
            <a:chOff x="7145492" y="1807004"/>
            <a:chExt cx="1242858" cy="3368766"/>
          </a:xfrm>
        </p:grpSpPr>
        <p:sp>
          <p:nvSpPr>
            <p:cNvPr id="11" name="Rectangle 10">
              <a:hlinkClick r:id="rId5" action="ppaction://hlinksldjump"/>
            </p:cNvPr>
            <p:cNvSpPr/>
            <p:nvPr/>
          </p:nvSpPr>
          <p:spPr>
            <a:xfrm>
              <a:off x="7145492" y="1807004"/>
              <a:ext cx="1242858" cy="3368766"/>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828000" rtlCol="0" anchor="ctr"/>
            <a:lstStyle/>
            <a:p>
              <a:pPr algn="ctr"/>
              <a:endParaRPr lang="en-GB" dirty="0">
                <a:solidFill>
                  <a:schemeClr val="tx1"/>
                </a:solidFill>
                <a:latin typeface="Twinkl" pitchFamily="2" charset="0"/>
              </a:endParaRPr>
            </a:p>
          </p:txBody>
        </p:sp>
        <p:grpSp>
          <p:nvGrpSpPr>
            <p:cNvPr id="9" name="Group 8"/>
            <p:cNvGrpSpPr/>
            <p:nvPr/>
          </p:nvGrpSpPr>
          <p:grpSpPr>
            <a:xfrm>
              <a:off x="7398621" y="3003891"/>
              <a:ext cx="736600" cy="974993"/>
              <a:chOff x="7398621" y="3003891"/>
              <a:chExt cx="736600" cy="974993"/>
            </a:xfrm>
          </p:grpSpPr>
          <p:sp>
            <p:nvSpPr>
              <p:cNvPr id="18" name="Left Arrow 17">
                <a:hlinkClick r:id="rId5" action="ppaction://hlinksldjump"/>
              </p:cNvPr>
              <p:cNvSpPr/>
              <p:nvPr/>
            </p:nvSpPr>
            <p:spPr>
              <a:xfrm rot="10800000">
                <a:off x="7612543" y="3003891"/>
                <a:ext cx="308757" cy="516466"/>
              </a:xfrm>
              <a:prstGeom prst="leftArrow">
                <a:avLst>
                  <a:gd name="adj1" fmla="val 50000"/>
                  <a:gd name="adj2" fmla="val 1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398621" y="3609552"/>
                <a:ext cx="736600" cy="369332"/>
              </a:xfrm>
              <a:prstGeom prst="rect">
                <a:avLst/>
              </a:prstGeom>
              <a:noFill/>
            </p:spPr>
            <p:txBody>
              <a:bodyPr wrap="square" rtlCol="0">
                <a:spAutoFit/>
              </a:bodyPr>
              <a:lstStyle/>
              <a:p>
                <a:pPr algn="ctr"/>
                <a:r>
                  <a:rPr lang="en-GB" dirty="0"/>
                  <a:t>Next</a:t>
                </a:r>
              </a:p>
            </p:txBody>
          </p:sp>
        </p:grpSp>
      </p:grpSp>
      <p:sp>
        <p:nvSpPr>
          <p:cNvPr id="22" name="Rounded Rectangle 21">
            <a:hlinkClick r:id="rId6" action="ppaction://hlinksldjump"/>
          </p:cNvPr>
          <p:cNvSpPr/>
          <p:nvPr/>
        </p:nvSpPr>
        <p:spPr>
          <a:xfrm>
            <a:off x="503238" y="475167"/>
            <a:ext cx="2654829" cy="770806"/>
          </a:xfrm>
          <a:prstGeom prst="round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Search using a Bible (offline)</a:t>
            </a:r>
          </a:p>
        </p:txBody>
      </p:sp>
    </p:spTree>
    <p:extLst>
      <p:ext uri="{BB962C8B-B14F-4D97-AF65-F5344CB8AC3E}">
        <p14:creationId xmlns:p14="http://schemas.microsoft.com/office/powerpoint/2010/main" val="1816518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5774"/>
            <a:ext cx="8220075" cy="843226"/>
          </a:xfrm>
        </p:spPr>
        <p:txBody>
          <a:bodyPr>
            <a:noAutofit/>
          </a:bodyPr>
          <a:lstStyle/>
          <a:p>
            <a:r>
              <a:rPr lang="en-GB" sz="2800" dirty="0"/>
              <a:t>Bible Hunt</a:t>
            </a:r>
          </a:p>
        </p:txBody>
      </p:sp>
      <p:sp>
        <p:nvSpPr>
          <p:cNvPr id="12" name="Rectangle 11"/>
          <p:cNvSpPr/>
          <p:nvPr/>
        </p:nvSpPr>
        <p:spPr>
          <a:xfrm>
            <a:off x="755650" y="1296613"/>
            <a:ext cx="7632700" cy="511639"/>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46800" rIns="324000" rtlCol="0" anchor="ctr"/>
          <a:lstStyle/>
          <a:p>
            <a:pPr algn="ctr"/>
            <a:r>
              <a:rPr lang="en-GB" dirty="0">
                <a:solidFill>
                  <a:schemeClr val="tx1"/>
                </a:solidFill>
                <a:latin typeface="Twinkl" pitchFamily="2" charset="0"/>
              </a:rPr>
              <a:t>Instructions</a:t>
            </a:r>
          </a:p>
        </p:txBody>
      </p:sp>
      <p:pic>
        <p:nvPicPr>
          <p:cNvPr id="17"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0" name="Rectangle 9"/>
          <p:cNvSpPr/>
          <p:nvPr/>
        </p:nvSpPr>
        <p:spPr>
          <a:xfrm>
            <a:off x="755650" y="5175769"/>
            <a:ext cx="7632700" cy="917055"/>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46800" rtlCol="0" anchor="ctr"/>
          <a:lstStyle/>
          <a:p>
            <a:pPr algn="ctr"/>
            <a:r>
              <a:rPr lang="en-GB" b="1" dirty="0">
                <a:solidFill>
                  <a:schemeClr val="tx1"/>
                </a:solidFill>
              </a:rPr>
              <a:t>Can you find this part?</a:t>
            </a:r>
            <a:endParaRPr lang="en-GB" b="1" dirty="0">
              <a:solidFill>
                <a:schemeClr val="tx1"/>
              </a:solidFill>
              <a:latin typeface="Twinkl" pitchFamily="2" charset="0"/>
            </a:endParaRPr>
          </a:p>
        </p:txBody>
      </p:sp>
      <p:grpSp>
        <p:nvGrpSpPr>
          <p:cNvPr id="14" name="Group 13"/>
          <p:cNvGrpSpPr/>
          <p:nvPr/>
        </p:nvGrpSpPr>
        <p:grpSpPr>
          <a:xfrm>
            <a:off x="755650" y="1807004"/>
            <a:ext cx="1242858" cy="3368766"/>
            <a:chOff x="755650" y="1807004"/>
            <a:chExt cx="1242858" cy="3368766"/>
          </a:xfrm>
        </p:grpSpPr>
        <p:sp>
          <p:nvSpPr>
            <p:cNvPr id="15" name="Rectangle 14">
              <a:hlinkClick r:id="rId3" action="ppaction://hlinksldjump"/>
            </p:cNvPr>
            <p:cNvSpPr/>
            <p:nvPr/>
          </p:nvSpPr>
          <p:spPr>
            <a:xfrm>
              <a:off x="755650" y="1807004"/>
              <a:ext cx="1242858" cy="3368766"/>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828000" rtlCol="0" anchor="ctr"/>
            <a:lstStyle/>
            <a:p>
              <a:pPr algn="ctr"/>
              <a:endParaRPr lang="en-GB" dirty="0">
                <a:solidFill>
                  <a:schemeClr val="tx1"/>
                </a:solidFill>
                <a:latin typeface="Twinkl" pitchFamily="2" charset="0"/>
              </a:endParaRPr>
            </a:p>
          </p:txBody>
        </p:sp>
        <p:grpSp>
          <p:nvGrpSpPr>
            <p:cNvPr id="8" name="Group 7"/>
            <p:cNvGrpSpPr/>
            <p:nvPr/>
          </p:nvGrpSpPr>
          <p:grpSpPr>
            <a:xfrm>
              <a:off x="1008779" y="3003891"/>
              <a:ext cx="736600" cy="974993"/>
              <a:chOff x="1007533" y="3233154"/>
              <a:chExt cx="736600" cy="974993"/>
            </a:xfrm>
          </p:grpSpPr>
          <p:sp>
            <p:nvSpPr>
              <p:cNvPr id="4" name="Left Arrow 3">
                <a:hlinkClick r:id="rId3" action="ppaction://hlinksldjump"/>
              </p:cNvPr>
              <p:cNvSpPr/>
              <p:nvPr/>
            </p:nvSpPr>
            <p:spPr>
              <a:xfrm>
                <a:off x="1221455" y="3233154"/>
                <a:ext cx="308757" cy="516466"/>
              </a:xfrm>
              <a:prstGeom prst="leftArrow">
                <a:avLst>
                  <a:gd name="adj1" fmla="val 50000"/>
                  <a:gd name="adj2" fmla="val 1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007533" y="3838815"/>
                <a:ext cx="736600" cy="369332"/>
              </a:xfrm>
              <a:prstGeom prst="rect">
                <a:avLst/>
              </a:prstGeom>
              <a:noFill/>
            </p:spPr>
            <p:txBody>
              <a:bodyPr wrap="square" rtlCol="0">
                <a:spAutoFit/>
              </a:bodyPr>
              <a:lstStyle/>
              <a:p>
                <a:pPr algn="ctr"/>
                <a:r>
                  <a:rPr lang="en-GB" dirty="0"/>
                  <a:t>Back</a:t>
                </a:r>
              </a:p>
            </p:txBody>
          </p:sp>
        </p:grpSp>
      </p:grpSp>
      <p:grpSp>
        <p:nvGrpSpPr>
          <p:cNvPr id="21" name="Group 20"/>
          <p:cNvGrpSpPr/>
          <p:nvPr/>
        </p:nvGrpSpPr>
        <p:grpSpPr>
          <a:xfrm>
            <a:off x="7135962" y="1807004"/>
            <a:ext cx="1242858" cy="3368766"/>
            <a:chOff x="7145492" y="1807004"/>
            <a:chExt cx="1242858" cy="3368766"/>
          </a:xfrm>
        </p:grpSpPr>
        <p:sp>
          <p:nvSpPr>
            <p:cNvPr id="11" name="Rectangle 10">
              <a:hlinkClick r:id="rId4" action="ppaction://hlinksldjump"/>
            </p:cNvPr>
            <p:cNvSpPr/>
            <p:nvPr/>
          </p:nvSpPr>
          <p:spPr>
            <a:xfrm>
              <a:off x="7145492" y="1807004"/>
              <a:ext cx="1242858" cy="3368766"/>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828000" rtlCol="0" anchor="ctr"/>
            <a:lstStyle/>
            <a:p>
              <a:pPr algn="ctr"/>
              <a:endParaRPr lang="en-GB" dirty="0">
                <a:solidFill>
                  <a:schemeClr val="tx1"/>
                </a:solidFill>
                <a:latin typeface="Twinkl" pitchFamily="2" charset="0"/>
              </a:endParaRPr>
            </a:p>
          </p:txBody>
        </p:sp>
        <p:grpSp>
          <p:nvGrpSpPr>
            <p:cNvPr id="9" name="Group 8"/>
            <p:cNvGrpSpPr/>
            <p:nvPr/>
          </p:nvGrpSpPr>
          <p:grpSpPr>
            <a:xfrm>
              <a:off x="7398621" y="3003891"/>
              <a:ext cx="736600" cy="974993"/>
              <a:chOff x="7398621" y="3003891"/>
              <a:chExt cx="736600" cy="974993"/>
            </a:xfrm>
          </p:grpSpPr>
          <p:sp>
            <p:nvSpPr>
              <p:cNvPr id="18" name="Left Arrow 17">
                <a:hlinkClick r:id="rId4" action="ppaction://hlinksldjump"/>
              </p:cNvPr>
              <p:cNvSpPr/>
              <p:nvPr/>
            </p:nvSpPr>
            <p:spPr>
              <a:xfrm rot="10800000">
                <a:off x="7612543" y="3003891"/>
                <a:ext cx="308757" cy="516466"/>
              </a:xfrm>
              <a:prstGeom prst="leftArrow">
                <a:avLst>
                  <a:gd name="adj1" fmla="val 50000"/>
                  <a:gd name="adj2" fmla="val 1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398621" y="3609552"/>
                <a:ext cx="736600" cy="369332"/>
              </a:xfrm>
              <a:prstGeom prst="rect">
                <a:avLst/>
              </a:prstGeom>
              <a:noFill/>
            </p:spPr>
            <p:txBody>
              <a:bodyPr wrap="square" rtlCol="0">
                <a:spAutoFit/>
              </a:bodyPr>
              <a:lstStyle/>
              <a:p>
                <a:pPr algn="ctr"/>
                <a:r>
                  <a:rPr lang="en-GB" dirty="0"/>
                  <a:t>Next</a:t>
                </a:r>
              </a:p>
            </p:txBody>
          </p:sp>
        </p:grpSp>
      </p:grpSp>
      <p:sp>
        <p:nvSpPr>
          <p:cNvPr id="22" name="Rounded Rectangle 21">
            <a:hlinkClick r:id="rId5" action="ppaction://hlinksldjump"/>
          </p:cNvPr>
          <p:cNvSpPr/>
          <p:nvPr/>
        </p:nvSpPr>
        <p:spPr>
          <a:xfrm>
            <a:off x="503238" y="475167"/>
            <a:ext cx="2654829" cy="770806"/>
          </a:xfrm>
          <a:prstGeom prst="round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Search using a Bible (offline)</a:t>
            </a:r>
          </a:p>
        </p:txBody>
      </p:sp>
      <p:sp>
        <p:nvSpPr>
          <p:cNvPr id="19" name="Rectangle 18"/>
          <p:cNvSpPr/>
          <p:nvPr/>
        </p:nvSpPr>
        <p:spPr>
          <a:xfrm>
            <a:off x="1993743" y="1807003"/>
            <a:ext cx="5146984" cy="336876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0" rIns="468000" bIns="46800" rtlCol="0" anchor="ctr"/>
          <a:lstStyle/>
          <a:p>
            <a:pPr algn="ctr"/>
            <a:r>
              <a:rPr lang="en-GB" dirty="0">
                <a:solidFill>
                  <a:schemeClr val="tx1"/>
                </a:solidFill>
              </a:rPr>
              <a:t>Now what I am commanding you today is not too difficult for you or beyond your reach. It is not up in heaven, so that you have to ask, “Who will ascend into heaven to get it and proclaim it to us so we may obey it?” Nor is it beyond the sea, so that you have to ask, “Who will cross the sea to get it and proclaim it to us so we may obey it?” No, the word is very near you; it is in your mouth and in your heart so you may obey it.</a:t>
            </a:r>
            <a:endParaRPr lang="en-GB" dirty="0">
              <a:solidFill>
                <a:schemeClr val="tx1"/>
              </a:solidFill>
              <a:latin typeface="Twinkl" pitchFamily="2" charset="0"/>
            </a:endParaRPr>
          </a:p>
        </p:txBody>
      </p:sp>
    </p:spTree>
    <p:extLst>
      <p:ext uri="{BB962C8B-B14F-4D97-AF65-F5344CB8AC3E}">
        <p14:creationId xmlns:p14="http://schemas.microsoft.com/office/powerpoint/2010/main" val="2364791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5774"/>
            <a:ext cx="8220075" cy="843226"/>
          </a:xfrm>
        </p:spPr>
        <p:txBody>
          <a:bodyPr>
            <a:noAutofit/>
          </a:bodyPr>
          <a:lstStyle/>
          <a:p>
            <a:r>
              <a:rPr lang="en-GB" sz="2800" dirty="0"/>
              <a:t>Bible Hunt</a:t>
            </a:r>
          </a:p>
        </p:txBody>
      </p:sp>
      <p:sp>
        <p:nvSpPr>
          <p:cNvPr id="12" name="Rectangle 11"/>
          <p:cNvSpPr/>
          <p:nvPr/>
        </p:nvSpPr>
        <p:spPr>
          <a:xfrm>
            <a:off x="755650" y="1296613"/>
            <a:ext cx="7632700" cy="511639"/>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46800" rIns="324000" rtlCol="0" anchor="ctr"/>
          <a:lstStyle/>
          <a:p>
            <a:pPr algn="ctr"/>
            <a:r>
              <a:rPr lang="en-GB" dirty="0">
                <a:solidFill>
                  <a:schemeClr val="tx1"/>
                </a:solidFill>
                <a:latin typeface="Twinkl" pitchFamily="2" charset="0"/>
              </a:rPr>
              <a:t>Instructions</a:t>
            </a:r>
          </a:p>
        </p:txBody>
      </p:sp>
      <p:pic>
        <p:nvPicPr>
          <p:cNvPr id="17"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0" name="Rectangle 9"/>
          <p:cNvSpPr/>
          <p:nvPr/>
        </p:nvSpPr>
        <p:spPr>
          <a:xfrm>
            <a:off x="755650" y="5175769"/>
            <a:ext cx="7632700" cy="917055"/>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46800" rtlCol="0" anchor="ctr"/>
          <a:lstStyle/>
          <a:p>
            <a:pPr algn="ctr"/>
            <a:r>
              <a:rPr lang="en-GB" dirty="0">
                <a:solidFill>
                  <a:schemeClr val="tx1"/>
                </a:solidFill>
              </a:rPr>
              <a:t>Look at the small numbers at the start of some sentences. </a:t>
            </a:r>
            <a:br>
              <a:rPr lang="en-GB" dirty="0">
                <a:solidFill>
                  <a:schemeClr val="tx1"/>
                </a:solidFill>
              </a:rPr>
            </a:br>
            <a:r>
              <a:rPr lang="en-GB" dirty="0">
                <a:solidFill>
                  <a:schemeClr val="tx1"/>
                </a:solidFill>
              </a:rPr>
              <a:t>These are called verses. </a:t>
            </a:r>
            <a:r>
              <a:rPr lang="en-GB" b="1" dirty="0">
                <a:solidFill>
                  <a:schemeClr val="tx1"/>
                </a:solidFill>
              </a:rPr>
              <a:t>Which verses does this passage cover?</a:t>
            </a:r>
            <a:endParaRPr lang="en-GB" b="1" dirty="0">
              <a:solidFill>
                <a:schemeClr val="tx1"/>
              </a:solidFill>
              <a:latin typeface="Twinkl" pitchFamily="2" charset="0"/>
            </a:endParaRPr>
          </a:p>
        </p:txBody>
      </p:sp>
      <p:grpSp>
        <p:nvGrpSpPr>
          <p:cNvPr id="14" name="Group 13"/>
          <p:cNvGrpSpPr/>
          <p:nvPr/>
        </p:nvGrpSpPr>
        <p:grpSpPr>
          <a:xfrm>
            <a:off x="755650" y="1807004"/>
            <a:ext cx="1242858" cy="3368766"/>
            <a:chOff x="755650" y="1807004"/>
            <a:chExt cx="1242858" cy="3368766"/>
          </a:xfrm>
        </p:grpSpPr>
        <p:sp>
          <p:nvSpPr>
            <p:cNvPr id="15" name="Rectangle 14">
              <a:hlinkClick r:id="rId3" action="ppaction://hlinksldjump"/>
            </p:cNvPr>
            <p:cNvSpPr/>
            <p:nvPr/>
          </p:nvSpPr>
          <p:spPr>
            <a:xfrm>
              <a:off x="755650" y="1807004"/>
              <a:ext cx="1242858" cy="3368766"/>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828000" rtlCol="0" anchor="ctr"/>
            <a:lstStyle/>
            <a:p>
              <a:pPr algn="ctr"/>
              <a:endParaRPr lang="en-GB" dirty="0">
                <a:solidFill>
                  <a:schemeClr val="tx1"/>
                </a:solidFill>
                <a:latin typeface="Twinkl" pitchFamily="2" charset="0"/>
              </a:endParaRPr>
            </a:p>
          </p:txBody>
        </p:sp>
        <p:grpSp>
          <p:nvGrpSpPr>
            <p:cNvPr id="8" name="Group 7"/>
            <p:cNvGrpSpPr/>
            <p:nvPr/>
          </p:nvGrpSpPr>
          <p:grpSpPr>
            <a:xfrm>
              <a:off x="1008779" y="3003891"/>
              <a:ext cx="736600" cy="974993"/>
              <a:chOff x="1007533" y="3233154"/>
              <a:chExt cx="736600" cy="974993"/>
            </a:xfrm>
          </p:grpSpPr>
          <p:sp>
            <p:nvSpPr>
              <p:cNvPr id="4" name="Left Arrow 3">
                <a:hlinkClick r:id="rId3" action="ppaction://hlinksldjump"/>
              </p:cNvPr>
              <p:cNvSpPr/>
              <p:nvPr/>
            </p:nvSpPr>
            <p:spPr>
              <a:xfrm>
                <a:off x="1221455" y="3233154"/>
                <a:ext cx="308757" cy="516466"/>
              </a:xfrm>
              <a:prstGeom prst="leftArrow">
                <a:avLst>
                  <a:gd name="adj1" fmla="val 50000"/>
                  <a:gd name="adj2" fmla="val 1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007533" y="3838815"/>
                <a:ext cx="736600" cy="369332"/>
              </a:xfrm>
              <a:prstGeom prst="rect">
                <a:avLst/>
              </a:prstGeom>
              <a:noFill/>
            </p:spPr>
            <p:txBody>
              <a:bodyPr wrap="square" rtlCol="0">
                <a:spAutoFit/>
              </a:bodyPr>
              <a:lstStyle/>
              <a:p>
                <a:pPr algn="ctr"/>
                <a:r>
                  <a:rPr lang="en-GB" dirty="0"/>
                  <a:t>Back</a:t>
                </a:r>
              </a:p>
            </p:txBody>
          </p:sp>
        </p:grpSp>
      </p:grpSp>
      <p:grpSp>
        <p:nvGrpSpPr>
          <p:cNvPr id="21" name="Group 20"/>
          <p:cNvGrpSpPr/>
          <p:nvPr/>
        </p:nvGrpSpPr>
        <p:grpSpPr>
          <a:xfrm>
            <a:off x="7135962" y="1807004"/>
            <a:ext cx="1242858" cy="3368766"/>
            <a:chOff x="7145492" y="1807004"/>
            <a:chExt cx="1242858" cy="3368766"/>
          </a:xfrm>
        </p:grpSpPr>
        <p:sp>
          <p:nvSpPr>
            <p:cNvPr id="11" name="Rectangle 10">
              <a:hlinkClick r:id="rId4" action="ppaction://hlinksldjump"/>
            </p:cNvPr>
            <p:cNvSpPr/>
            <p:nvPr/>
          </p:nvSpPr>
          <p:spPr>
            <a:xfrm>
              <a:off x="7145492" y="1807004"/>
              <a:ext cx="1242858" cy="3368766"/>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828000" rtlCol="0" anchor="ctr"/>
            <a:lstStyle/>
            <a:p>
              <a:pPr algn="ctr"/>
              <a:endParaRPr lang="en-GB" dirty="0">
                <a:solidFill>
                  <a:schemeClr val="tx1"/>
                </a:solidFill>
                <a:latin typeface="Twinkl" pitchFamily="2" charset="0"/>
              </a:endParaRPr>
            </a:p>
          </p:txBody>
        </p:sp>
        <p:grpSp>
          <p:nvGrpSpPr>
            <p:cNvPr id="9" name="Group 8"/>
            <p:cNvGrpSpPr/>
            <p:nvPr/>
          </p:nvGrpSpPr>
          <p:grpSpPr>
            <a:xfrm>
              <a:off x="7398621" y="3003891"/>
              <a:ext cx="736600" cy="974993"/>
              <a:chOff x="7398621" y="3003891"/>
              <a:chExt cx="736600" cy="974993"/>
            </a:xfrm>
          </p:grpSpPr>
          <p:sp>
            <p:nvSpPr>
              <p:cNvPr id="18" name="Left Arrow 17">
                <a:hlinkClick r:id="rId4" action="ppaction://hlinksldjump"/>
              </p:cNvPr>
              <p:cNvSpPr/>
              <p:nvPr/>
            </p:nvSpPr>
            <p:spPr>
              <a:xfrm rot="10800000">
                <a:off x="7612543" y="3003891"/>
                <a:ext cx="308757" cy="516466"/>
              </a:xfrm>
              <a:prstGeom prst="leftArrow">
                <a:avLst>
                  <a:gd name="adj1" fmla="val 50000"/>
                  <a:gd name="adj2" fmla="val 1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398621" y="3609552"/>
                <a:ext cx="736600" cy="369332"/>
              </a:xfrm>
              <a:prstGeom prst="rect">
                <a:avLst/>
              </a:prstGeom>
              <a:noFill/>
            </p:spPr>
            <p:txBody>
              <a:bodyPr wrap="square" rtlCol="0">
                <a:spAutoFit/>
              </a:bodyPr>
              <a:lstStyle/>
              <a:p>
                <a:pPr algn="ctr"/>
                <a:r>
                  <a:rPr lang="en-GB" dirty="0"/>
                  <a:t>Next</a:t>
                </a:r>
              </a:p>
            </p:txBody>
          </p:sp>
        </p:grpSp>
      </p:grpSp>
      <p:sp>
        <p:nvSpPr>
          <p:cNvPr id="22" name="Rounded Rectangle 21">
            <a:hlinkClick r:id="rId5" action="ppaction://hlinksldjump"/>
          </p:cNvPr>
          <p:cNvSpPr/>
          <p:nvPr/>
        </p:nvSpPr>
        <p:spPr>
          <a:xfrm>
            <a:off x="503238" y="475167"/>
            <a:ext cx="2654829" cy="770806"/>
          </a:xfrm>
          <a:prstGeom prst="round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Search using a Bible (offline)</a:t>
            </a:r>
          </a:p>
        </p:txBody>
      </p:sp>
      <p:sp>
        <p:nvSpPr>
          <p:cNvPr id="19" name="Rectangle 18"/>
          <p:cNvSpPr/>
          <p:nvPr/>
        </p:nvSpPr>
        <p:spPr>
          <a:xfrm>
            <a:off x="1993743" y="1807003"/>
            <a:ext cx="5146984" cy="336876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0" rIns="468000" bIns="46800" rtlCol="0" anchor="ctr"/>
          <a:lstStyle/>
          <a:p>
            <a:pPr algn="ctr"/>
            <a:r>
              <a:rPr lang="en-GB" sz="1200" dirty="0">
                <a:solidFill>
                  <a:schemeClr val="tx2">
                    <a:lumMod val="60000"/>
                    <a:lumOff val="40000"/>
                  </a:schemeClr>
                </a:solidFill>
              </a:rPr>
              <a:t>11</a:t>
            </a:r>
            <a:r>
              <a:rPr lang="en-GB" dirty="0">
                <a:solidFill>
                  <a:schemeClr val="tx1"/>
                </a:solidFill>
              </a:rPr>
              <a:t>Now what I am commanding you today is not too difficult for you or beyond your reach. </a:t>
            </a:r>
            <a:r>
              <a:rPr lang="en-GB" sz="1200" dirty="0">
                <a:solidFill>
                  <a:schemeClr val="tx2">
                    <a:lumMod val="60000"/>
                    <a:lumOff val="40000"/>
                  </a:schemeClr>
                </a:solidFill>
              </a:rPr>
              <a:t>12</a:t>
            </a:r>
            <a:r>
              <a:rPr lang="en-GB" dirty="0">
                <a:solidFill>
                  <a:schemeClr val="tx1"/>
                </a:solidFill>
              </a:rPr>
              <a:t>It is not up in heaven, so that you have to ask, “Who will ascend into heaven to get it and proclaim it to us so we may obey it?” </a:t>
            </a:r>
            <a:r>
              <a:rPr lang="en-GB" sz="1200" dirty="0">
                <a:solidFill>
                  <a:schemeClr val="tx2">
                    <a:lumMod val="60000"/>
                    <a:lumOff val="40000"/>
                  </a:schemeClr>
                </a:solidFill>
              </a:rPr>
              <a:t>13</a:t>
            </a:r>
            <a:r>
              <a:rPr lang="en-GB" dirty="0">
                <a:solidFill>
                  <a:schemeClr val="tx1"/>
                </a:solidFill>
              </a:rPr>
              <a:t>Nor is it beyond the sea, so that you have to ask, “Who will cross the sea to get it and proclaim it to us so we may obey it?” </a:t>
            </a:r>
            <a:r>
              <a:rPr lang="en-GB" sz="1200" dirty="0">
                <a:solidFill>
                  <a:schemeClr val="tx2">
                    <a:lumMod val="60000"/>
                    <a:lumOff val="40000"/>
                  </a:schemeClr>
                </a:solidFill>
              </a:rPr>
              <a:t>14</a:t>
            </a:r>
            <a:r>
              <a:rPr lang="en-GB" dirty="0">
                <a:solidFill>
                  <a:schemeClr val="tx1"/>
                </a:solidFill>
              </a:rPr>
              <a:t>No, the word is very near you; it is in your mouth and in your heart so you may obey it.</a:t>
            </a:r>
            <a:endParaRPr lang="en-GB" dirty="0">
              <a:solidFill>
                <a:schemeClr val="tx1"/>
              </a:solidFill>
              <a:latin typeface="Twinkl" pitchFamily="2" charset="0"/>
            </a:endParaRPr>
          </a:p>
        </p:txBody>
      </p:sp>
    </p:spTree>
    <p:extLst>
      <p:ext uri="{BB962C8B-B14F-4D97-AF65-F5344CB8AC3E}">
        <p14:creationId xmlns:p14="http://schemas.microsoft.com/office/powerpoint/2010/main" val="1188605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3" name="Picture 22">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457198" y="485774"/>
            <a:ext cx="8220075" cy="843226"/>
          </a:xfrm>
        </p:spPr>
        <p:txBody>
          <a:bodyPr>
            <a:noAutofit/>
          </a:bodyPr>
          <a:lstStyle/>
          <a:p>
            <a:r>
              <a:rPr lang="en-GB" sz="2800" dirty="0"/>
              <a:t>Bible Hunt</a:t>
            </a:r>
          </a:p>
        </p:txBody>
      </p:sp>
      <p:sp>
        <p:nvSpPr>
          <p:cNvPr id="12" name="Rectangle 11">
            <a:hlinkClick r:id="rId2" action="ppaction://hlinksldjump"/>
          </p:cNvPr>
          <p:cNvSpPr/>
          <p:nvPr/>
        </p:nvSpPr>
        <p:spPr>
          <a:xfrm>
            <a:off x="755650" y="1296613"/>
            <a:ext cx="7632700" cy="511639"/>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46800" rIns="324000" rtlCol="0" anchor="ctr"/>
          <a:lstStyle/>
          <a:p>
            <a:pPr algn="ctr"/>
            <a:r>
              <a:rPr lang="en-GB" dirty="0">
                <a:solidFill>
                  <a:schemeClr val="tx1"/>
                </a:solidFill>
                <a:latin typeface="Twinkl" pitchFamily="2" charset="0"/>
              </a:rPr>
              <a:t>Instructions</a:t>
            </a:r>
          </a:p>
        </p:txBody>
      </p:sp>
      <p:pic>
        <p:nvPicPr>
          <p:cNvPr id="17" name="Pai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0" name="Rectangle 9">
            <a:hlinkClick r:id="rId2" action="ppaction://hlinksldjump"/>
          </p:cNvPr>
          <p:cNvSpPr/>
          <p:nvPr/>
        </p:nvSpPr>
        <p:spPr>
          <a:xfrm>
            <a:off x="755650" y="5175769"/>
            <a:ext cx="7632700" cy="917055"/>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46800" rtlCol="0" anchor="ctr"/>
          <a:lstStyle/>
          <a:p>
            <a:pPr algn="ctr"/>
            <a:r>
              <a:rPr lang="en-GB" b="1" dirty="0">
                <a:solidFill>
                  <a:schemeClr val="tx1"/>
                </a:solidFill>
              </a:rPr>
              <a:t>Write down the answer</a:t>
            </a:r>
            <a:endParaRPr lang="en-GB" dirty="0">
              <a:solidFill>
                <a:schemeClr val="tx1"/>
              </a:solidFill>
              <a:latin typeface="Twinkl" pitchFamily="2" charset="0"/>
            </a:endParaRPr>
          </a:p>
        </p:txBody>
      </p:sp>
      <p:grpSp>
        <p:nvGrpSpPr>
          <p:cNvPr id="14" name="Group 13"/>
          <p:cNvGrpSpPr/>
          <p:nvPr/>
        </p:nvGrpSpPr>
        <p:grpSpPr>
          <a:xfrm>
            <a:off x="755650" y="1807004"/>
            <a:ext cx="1242858" cy="3368766"/>
            <a:chOff x="755650" y="1807004"/>
            <a:chExt cx="1242858" cy="3368766"/>
          </a:xfrm>
        </p:grpSpPr>
        <p:sp>
          <p:nvSpPr>
            <p:cNvPr id="15" name="Rectangle 14">
              <a:hlinkClick r:id="rId5" action="ppaction://hlinksldjump"/>
            </p:cNvPr>
            <p:cNvSpPr/>
            <p:nvPr/>
          </p:nvSpPr>
          <p:spPr>
            <a:xfrm>
              <a:off x="755650" y="1807004"/>
              <a:ext cx="1242858" cy="3368766"/>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bIns="828000" rtlCol="0" anchor="ctr"/>
            <a:lstStyle/>
            <a:p>
              <a:pPr algn="ctr"/>
              <a:endParaRPr lang="en-GB" dirty="0">
                <a:solidFill>
                  <a:schemeClr val="tx1"/>
                </a:solidFill>
                <a:latin typeface="Twinkl" pitchFamily="2" charset="0"/>
              </a:endParaRPr>
            </a:p>
          </p:txBody>
        </p:sp>
        <p:grpSp>
          <p:nvGrpSpPr>
            <p:cNvPr id="8" name="Group 7"/>
            <p:cNvGrpSpPr/>
            <p:nvPr/>
          </p:nvGrpSpPr>
          <p:grpSpPr>
            <a:xfrm>
              <a:off x="1008779" y="3003891"/>
              <a:ext cx="736600" cy="974993"/>
              <a:chOff x="1007533" y="3233154"/>
              <a:chExt cx="736600" cy="974993"/>
            </a:xfrm>
          </p:grpSpPr>
          <p:sp>
            <p:nvSpPr>
              <p:cNvPr id="4" name="Left Arrow 3">
                <a:hlinkClick r:id="rId5" action="ppaction://hlinksldjump"/>
              </p:cNvPr>
              <p:cNvSpPr/>
              <p:nvPr/>
            </p:nvSpPr>
            <p:spPr>
              <a:xfrm>
                <a:off x="1221455" y="3233154"/>
                <a:ext cx="308757" cy="516466"/>
              </a:xfrm>
              <a:prstGeom prst="leftArrow">
                <a:avLst>
                  <a:gd name="adj1" fmla="val 50000"/>
                  <a:gd name="adj2" fmla="val 10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007533" y="3838815"/>
                <a:ext cx="736600" cy="369332"/>
              </a:xfrm>
              <a:prstGeom prst="rect">
                <a:avLst/>
              </a:prstGeom>
              <a:noFill/>
            </p:spPr>
            <p:txBody>
              <a:bodyPr wrap="square" rtlCol="0">
                <a:spAutoFit/>
              </a:bodyPr>
              <a:lstStyle/>
              <a:p>
                <a:pPr algn="ctr"/>
                <a:r>
                  <a:rPr lang="en-GB" dirty="0"/>
                  <a:t>Back</a:t>
                </a:r>
              </a:p>
            </p:txBody>
          </p:sp>
        </p:grpSp>
      </p:grpSp>
      <p:sp>
        <p:nvSpPr>
          <p:cNvPr id="22" name="Rounded Rectangle 21">
            <a:hlinkClick r:id="rId6" action="ppaction://hlinksldjump"/>
          </p:cNvPr>
          <p:cNvSpPr/>
          <p:nvPr/>
        </p:nvSpPr>
        <p:spPr>
          <a:xfrm>
            <a:off x="503238" y="475167"/>
            <a:ext cx="2654829" cy="770806"/>
          </a:xfrm>
          <a:prstGeom prst="round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Search using a Bible (offline)</a:t>
            </a:r>
          </a:p>
        </p:txBody>
      </p:sp>
      <p:sp>
        <p:nvSpPr>
          <p:cNvPr id="5" name="Rectangle 4"/>
          <p:cNvSpPr/>
          <p:nvPr/>
        </p:nvSpPr>
        <p:spPr>
          <a:xfrm>
            <a:off x="2567445" y="3306719"/>
            <a:ext cx="4009110" cy="369332"/>
          </a:xfrm>
          <a:prstGeom prst="rect">
            <a:avLst/>
          </a:prstGeom>
        </p:spPr>
        <p:txBody>
          <a:bodyPr wrap="none">
            <a:spAutoFit/>
          </a:bodyPr>
          <a:lstStyle/>
          <a:p>
            <a:pPr algn="ctr"/>
            <a:r>
              <a:rPr lang="fr-FR" dirty="0" err="1"/>
              <a:t>Deuteronomy</a:t>
            </a:r>
            <a:r>
              <a:rPr lang="fr-FR" dirty="0"/>
              <a:t>. </a:t>
            </a:r>
            <a:r>
              <a:rPr lang="fr-FR" dirty="0" err="1"/>
              <a:t>Chapter</a:t>
            </a:r>
            <a:r>
              <a:rPr lang="fr-FR" dirty="0"/>
              <a:t> 30 verses 11 - 14</a:t>
            </a:r>
            <a:endParaRPr lang="en-GB" dirty="0">
              <a:latin typeface="Twinkl" pitchFamily="2" charset="0"/>
            </a:endParaRPr>
          </a:p>
        </p:txBody>
      </p:sp>
    </p:spTree>
    <p:extLst>
      <p:ext uri="{BB962C8B-B14F-4D97-AF65-F5344CB8AC3E}">
        <p14:creationId xmlns:p14="http://schemas.microsoft.com/office/powerpoint/2010/main" val="4141026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5774"/>
            <a:ext cx="8220075" cy="843226"/>
          </a:xfrm>
        </p:spPr>
        <p:txBody>
          <a:bodyPr>
            <a:noAutofit/>
          </a:bodyPr>
          <a:lstStyle/>
          <a:p>
            <a:r>
              <a:rPr lang="en-GB" sz="2800" dirty="0"/>
              <a:t>Bible Hunt</a:t>
            </a:r>
          </a:p>
        </p:txBody>
      </p:sp>
      <p:sp>
        <p:nvSpPr>
          <p:cNvPr id="12" name="Rectangle 11"/>
          <p:cNvSpPr/>
          <p:nvPr/>
        </p:nvSpPr>
        <p:spPr>
          <a:xfrm>
            <a:off x="755650" y="1330248"/>
            <a:ext cx="5325110" cy="478004"/>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46800" rIns="324000" rtlCol="0" anchor="ctr"/>
          <a:lstStyle/>
          <a:p>
            <a:pPr algn="ctr"/>
            <a:r>
              <a:rPr lang="en-GB" dirty="0">
                <a:solidFill>
                  <a:schemeClr val="tx1"/>
                </a:solidFill>
                <a:latin typeface="Twinkl" pitchFamily="2" charset="0"/>
              </a:rPr>
              <a:t>Tips</a:t>
            </a:r>
          </a:p>
        </p:txBody>
      </p:sp>
      <p:sp>
        <p:nvSpPr>
          <p:cNvPr id="15" name="Rectangle 14"/>
          <p:cNvSpPr/>
          <p:nvPr/>
        </p:nvSpPr>
        <p:spPr>
          <a:xfrm>
            <a:off x="755650" y="3835551"/>
            <a:ext cx="7632700" cy="2257274"/>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algn="ctr">
              <a:spcAft>
                <a:spcPts val="600"/>
              </a:spcAft>
            </a:pPr>
            <a:r>
              <a:rPr lang="en-GB" b="1" dirty="0">
                <a:solidFill>
                  <a:schemeClr val="tx1"/>
                </a:solidFill>
                <a:latin typeface="Twinkl" pitchFamily="2" charset="0"/>
              </a:rPr>
              <a:t>Can you find this part?</a:t>
            </a:r>
          </a:p>
          <a:p>
            <a:pPr algn="ctr">
              <a:spcAft>
                <a:spcPts val="1200"/>
              </a:spcAft>
            </a:pPr>
            <a:r>
              <a:rPr lang="en-GB" sz="1700" dirty="0">
                <a:solidFill>
                  <a:schemeClr val="tx1"/>
                </a:solidFill>
                <a:latin typeface="Twinkl" pitchFamily="2" charset="0"/>
              </a:rPr>
              <a:t>Now what I am commanding you today is not too difficult for you or beyond your reach. It is not up in heaven, so that you have to ask, “Who will ascend into heaven to get it and proclaim it to us so we may obey it?” Nor is it beyond the sea, so that you have to ask, “Who will cross the sea to get it and proclaim it to us so we may obey it?” No, the word is very near you; it is in your mouth and in your heart so you may obey it.</a:t>
            </a:r>
          </a:p>
        </p:txBody>
      </p:sp>
      <p:sp>
        <p:nvSpPr>
          <p:cNvPr id="19" name="Rectangle 18"/>
          <p:cNvSpPr/>
          <p:nvPr/>
        </p:nvSpPr>
        <p:spPr>
          <a:xfrm>
            <a:off x="755650" y="1852853"/>
            <a:ext cx="5325110" cy="1938097"/>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46800" rIns="324000" bIns="108000" rtlCol="0" anchor="ctr"/>
          <a:lstStyle/>
          <a:p>
            <a:pPr marL="342900" indent="-342900">
              <a:spcAft>
                <a:spcPts val="1200"/>
              </a:spcAft>
              <a:buFont typeface="+mj-lt"/>
              <a:buAutoNum type="arabicPeriod"/>
            </a:pPr>
            <a:r>
              <a:rPr lang="en-GB" dirty="0">
                <a:solidFill>
                  <a:schemeClr val="tx1"/>
                </a:solidFill>
                <a:latin typeface="Twinkl" pitchFamily="2" charset="0"/>
              </a:rPr>
              <a:t>Find the contents page.</a:t>
            </a:r>
          </a:p>
          <a:p>
            <a:pPr marL="342900" indent="-342900">
              <a:spcAft>
                <a:spcPts val="1200"/>
              </a:spcAft>
              <a:buFont typeface="+mj-lt"/>
              <a:buAutoNum type="arabicPeriod"/>
            </a:pPr>
            <a:r>
              <a:rPr lang="en-GB" dirty="0">
                <a:solidFill>
                  <a:schemeClr val="tx1"/>
                </a:solidFill>
                <a:latin typeface="Twinkl" pitchFamily="2" charset="0"/>
              </a:rPr>
              <a:t>Look for the book of Deuteronomy and locate the </a:t>
            </a:r>
            <a:r>
              <a:rPr lang="en-GB">
                <a:solidFill>
                  <a:schemeClr val="tx1"/>
                </a:solidFill>
                <a:latin typeface="Twinkl" pitchFamily="2" charset="0"/>
              </a:rPr>
              <a:t>right page.</a:t>
            </a:r>
            <a:endParaRPr lang="en-GB" dirty="0">
              <a:solidFill>
                <a:schemeClr val="tx1"/>
              </a:solidFill>
              <a:latin typeface="Twinkl" pitchFamily="2" charset="0"/>
            </a:endParaRPr>
          </a:p>
          <a:p>
            <a:pPr marL="342900" indent="-342900">
              <a:buFont typeface="+mj-lt"/>
              <a:buAutoNum type="arabicPeriod"/>
            </a:pPr>
            <a:r>
              <a:rPr lang="en-GB" dirty="0">
                <a:solidFill>
                  <a:schemeClr val="tx1"/>
                </a:solidFill>
                <a:latin typeface="Twinkl" pitchFamily="2" charset="0"/>
              </a:rPr>
              <a:t>Each chapter has a larger heading </a:t>
            </a:r>
            <a:br>
              <a:rPr lang="en-GB" dirty="0">
                <a:solidFill>
                  <a:schemeClr val="tx1"/>
                </a:solidFill>
                <a:latin typeface="Twinkl" pitchFamily="2" charset="0"/>
              </a:rPr>
            </a:br>
            <a:r>
              <a:rPr lang="en-GB" dirty="0">
                <a:solidFill>
                  <a:schemeClr val="tx1"/>
                </a:solidFill>
                <a:latin typeface="Twinkl" pitchFamily="2" charset="0"/>
              </a:rPr>
              <a:t>– find Chapter 30.</a:t>
            </a:r>
          </a:p>
        </p:txBody>
      </p:sp>
      <p:sp>
        <p:nvSpPr>
          <p:cNvPr id="21" name="Rectangle 20"/>
          <p:cNvSpPr/>
          <p:nvPr/>
        </p:nvSpPr>
        <p:spPr>
          <a:xfrm>
            <a:off x="6080760" y="1329000"/>
            <a:ext cx="2307590" cy="2461950"/>
          </a:xfrm>
          <a:prstGeom prst="rect">
            <a:avLst/>
          </a:prstGeom>
          <a:solidFill>
            <a:srgbClr val="BADEF4">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0" rIns="900000" rtlCol="0" anchor="ctr"/>
          <a:lstStyle/>
          <a:p>
            <a:pPr algn="ctr"/>
            <a:endParaRPr lang="en-GB" dirty="0">
              <a:solidFill>
                <a:schemeClr val="tx1"/>
              </a:solidFill>
              <a:latin typeface="Twinkl" pitchFamily="2" charset="0"/>
            </a:endParaRPr>
          </a:p>
        </p:txBody>
      </p:sp>
      <p:pic>
        <p:nvPicPr>
          <p:cNvPr id="17"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4917" y="2111070"/>
            <a:ext cx="1579277" cy="897810"/>
          </a:xfrm>
          <a:prstGeom prst="rect">
            <a:avLst/>
          </a:prstGeom>
        </p:spPr>
      </p:pic>
      <p:sp>
        <p:nvSpPr>
          <p:cNvPr id="9" name="Rounded Rectangle 8">
            <a:hlinkClick r:id="rId4" action="ppaction://hlinksldjump"/>
          </p:cNvPr>
          <p:cNvSpPr/>
          <p:nvPr/>
        </p:nvSpPr>
        <p:spPr>
          <a:xfrm>
            <a:off x="503238" y="475167"/>
            <a:ext cx="2654829" cy="770806"/>
          </a:xfrm>
          <a:prstGeom prst="round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Search using the Internet</a:t>
            </a:r>
          </a:p>
        </p:txBody>
      </p:sp>
    </p:spTree>
    <p:extLst>
      <p:ext uri="{BB962C8B-B14F-4D97-AF65-F5344CB8AC3E}">
        <p14:creationId xmlns:p14="http://schemas.microsoft.com/office/powerpoint/2010/main" val="1430602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5774"/>
            <a:ext cx="8220075" cy="843226"/>
          </a:xfrm>
        </p:spPr>
        <p:txBody>
          <a:bodyPr>
            <a:noAutofit/>
          </a:bodyPr>
          <a:lstStyle/>
          <a:p>
            <a:r>
              <a:rPr lang="en-GB" sz="2800" dirty="0"/>
              <a:t>Bible Hunt</a:t>
            </a:r>
          </a:p>
        </p:txBody>
      </p:sp>
      <p:sp>
        <p:nvSpPr>
          <p:cNvPr id="12" name="Rectangle 11"/>
          <p:cNvSpPr/>
          <p:nvPr/>
        </p:nvSpPr>
        <p:spPr>
          <a:xfrm>
            <a:off x="755650" y="1330248"/>
            <a:ext cx="5325110" cy="478004"/>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46800" rIns="324000" rtlCol="0" anchor="ctr"/>
          <a:lstStyle/>
          <a:p>
            <a:pPr algn="ctr"/>
            <a:r>
              <a:rPr lang="en-GB" dirty="0">
                <a:solidFill>
                  <a:schemeClr val="tx1"/>
                </a:solidFill>
                <a:latin typeface="Twinkl" pitchFamily="2" charset="0"/>
              </a:rPr>
              <a:t>Tips</a:t>
            </a:r>
          </a:p>
        </p:txBody>
      </p:sp>
      <p:sp>
        <p:nvSpPr>
          <p:cNvPr id="15" name="Rectangle 14"/>
          <p:cNvSpPr/>
          <p:nvPr/>
        </p:nvSpPr>
        <p:spPr>
          <a:xfrm>
            <a:off x="755650" y="3835551"/>
            <a:ext cx="7632700" cy="2257274"/>
          </a:xfrm>
          <a:prstGeom prst="rect">
            <a:avLst/>
          </a:prstGeom>
          <a:solidFill>
            <a:srgbClr val="BADEF4"/>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algn="ctr">
              <a:spcAft>
                <a:spcPts val="600"/>
              </a:spcAft>
            </a:pPr>
            <a:r>
              <a:rPr lang="en-GB" sz="1400" dirty="0">
                <a:solidFill>
                  <a:schemeClr val="tx1"/>
                </a:solidFill>
                <a:latin typeface="Twinkl" pitchFamily="2" charset="0"/>
              </a:rPr>
              <a:t>Write down the answer</a:t>
            </a:r>
            <a:endParaRPr lang="fr-FR" sz="1400" dirty="0">
              <a:solidFill>
                <a:schemeClr val="tx1"/>
              </a:solidFill>
              <a:latin typeface="Twinkl" pitchFamily="2" charset="0"/>
            </a:endParaRPr>
          </a:p>
          <a:p>
            <a:pPr algn="ctr">
              <a:spcAft>
                <a:spcPts val="600"/>
              </a:spcAft>
            </a:pPr>
            <a:r>
              <a:rPr lang="fr-FR" sz="2400" dirty="0" err="1">
                <a:solidFill>
                  <a:schemeClr val="tx1"/>
                </a:solidFill>
                <a:latin typeface="Twinkl" pitchFamily="2" charset="0"/>
              </a:rPr>
              <a:t>Deuteronomy</a:t>
            </a:r>
            <a:r>
              <a:rPr lang="fr-FR" sz="2400" dirty="0">
                <a:solidFill>
                  <a:schemeClr val="tx1"/>
                </a:solidFill>
                <a:latin typeface="Twinkl" pitchFamily="2" charset="0"/>
              </a:rPr>
              <a:t>. </a:t>
            </a:r>
            <a:r>
              <a:rPr lang="fr-FR" sz="2400" dirty="0" err="1">
                <a:solidFill>
                  <a:schemeClr val="tx1"/>
                </a:solidFill>
                <a:latin typeface="Twinkl" pitchFamily="2" charset="0"/>
              </a:rPr>
              <a:t>Chapter</a:t>
            </a:r>
            <a:r>
              <a:rPr lang="fr-FR" sz="2400" dirty="0">
                <a:solidFill>
                  <a:schemeClr val="tx1"/>
                </a:solidFill>
                <a:latin typeface="Twinkl" pitchFamily="2" charset="0"/>
              </a:rPr>
              <a:t> 30 </a:t>
            </a:r>
            <a:r>
              <a:rPr lang="fr-FR" sz="2400" b="1" dirty="0">
                <a:solidFill>
                  <a:schemeClr val="tx1"/>
                </a:solidFill>
                <a:latin typeface="Twinkl" pitchFamily="2" charset="0"/>
              </a:rPr>
              <a:t>verses 11 - 14</a:t>
            </a:r>
            <a:endParaRPr lang="en-GB" sz="2400" b="1" dirty="0">
              <a:solidFill>
                <a:schemeClr val="tx1"/>
              </a:solidFill>
              <a:latin typeface="Twinkl" pitchFamily="2" charset="0"/>
            </a:endParaRPr>
          </a:p>
        </p:txBody>
      </p:sp>
      <p:sp>
        <p:nvSpPr>
          <p:cNvPr id="19" name="Rectangle 18"/>
          <p:cNvSpPr/>
          <p:nvPr/>
        </p:nvSpPr>
        <p:spPr>
          <a:xfrm>
            <a:off x="755650" y="1852853"/>
            <a:ext cx="5325110" cy="1938097"/>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46800" rIns="324000" bIns="108000" rtlCol="0" anchor="ctr"/>
          <a:lstStyle/>
          <a:p>
            <a:pPr marL="342900" indent="-342900">
              <a:spcAft>
                <a:spcPts val="1200"/>
              </a:spcAft>
              <a:buFont typeface="+mj-lt"/>
              <a:buAutoNum type="arabicPeriod" startAt="4"/>
            </a:pPr>
            <a:r>
              <a:rPr lang="en-GB" dirty="0">
                <a:solidFill>
                  <a:schemeClr val="tx1"/>
                </a:solidFill>
                <a:latin typeface="Twinkl" pitchFamily="2" charset="0"/>
              </a:rPr>
              <a:t>Look at the small numbers at the start of some sentences. These are called verses. Which verses does this passage cover? </a:t>
            </a:r>
          </a:p>
        </p:txBody>
      </p:sp>
      <p:sp>
        <p:nvSpPr>
          <p:cNvPr id="21" name="Rectangle 20"/>
          <p:cNvSpPr/>
          <p:nvPr/>
        </p:nvSpPr>
        <p:spPr>
          <a:xfrm>
            <a:off x="6080760" y="1329000"/>
            <a:ext cx="2307590" cy="2461950"/>
          </a:xfrm>
          <a:prstGeom prst="rect">
            <a:avLst/>
          </a:prstGeom>
          <a:solidFill>
            <a:srgbClr val="BADEF4">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0" rIns="900000" rtlCol="0" anchor="ctr"/>
          <a:lstStyle/>
          <a:p>
            <a:pPr algn="ctr"/>
            <a:endParaRPr lang="en-GB" dirty="0">
              <a:solidFill>
                <a:schemeClr val="tx1"/>
              </a:solidFill>
              <a:latin typeface="Twinkl" pitchFamily="2" charset="0"/>
            </a:endParaRPr>
          </a:p>
        </p:txBody>
      </p:sp>
      <p:pic>
        <p:nvPicPr>
          <p:cNvPr id="17"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4917" y="2111070"/>
            <a:ext cx="1579277" cy="897810"/>
          </a:xfrm>
          <a:prstGeom prst="rect">
            <a:avLst/>
          </a:prstGeom>
        </p:spPr>
      </p:pic>
      <p:sp>
        <p:nvSpPr>
          <p:cNvPr id="9" name="Rounded Rectangle 8">
            <a:hlinkClick r:id="rId4" action="ppaction://hlinksldjump"/>
          </p:cNvPr>
          <p:cNvSpPr/>
          <p:nvPr/>
        </p:nvSpPr>
        <p:spPr>
          <a:xfrm>
            <a:off x="503238" y="475167"/>
            <a:ext cx="2654829" cy="770806"/>
          </a:xfrm>
          <a:prstGeom prst="round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Search using the Internet</a:t>
            </a:r>
          </a:p>
        </p:txBody>
      </p:sp>
    </p:spTree>
    <p:extLst>
      <p:ext uri="{BB962C8B-B14F-4D97-AF65-F5344CB8AC3E}">
        <p14:creationId xmlns:p14="http://schemas.microsoft.com/office/powerpoint/2010/main" val="3534157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5773"/>
            <a:ext cx="8220075" cy="869367"/>
          </a:xfrm>
        </p:spPr>
        <p:txBody>
          <a:bodyPr>
            <a:noAutofit/>
          </a:bodyPr>
          <a:lstStyle/>
          <a:p>
            <a:r>
              <a:rPr lang="en-GB" sz="2800" dirty="0"/>
              <a:t>Foundations</a:t>
            </a:r>
          </a:p>
        </p:txBody>
      </p:sp>
      <p:sp>
        <p:nvSpPr>
          <p:cNvPr id="12" name="Rectangle 11"/>
          <p:cNvSpPr/>
          <p:nvPr/>
        </p:nvSpPr>
        <p:spPr>
          <a:xfrm>
            <a:off x="755650" y="1344866"/>
            <a:ext cx="7632700" cy="736622"/>
          </a:xfrm>
          <a:prstGeom prst="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0" rIns="1080000" rtlCol="0" anchor="ctr"/>
          <a:lstStyle/>
          <a:p>
            <a:pPr algn="ctr"/>
            <a:r>
              <a:rPr lang="en-GB" dirty="0">
                <a:solidFill>
                  <a:schemeClr val="tx1"/>
                </a:solidFill>
                <a:latin typeface="Twinkl" pitchFamily="2" charset="0"/>
              </a:rPr>
              <a:t>The Old Testament lays the foundations for everything that is in the New Testament. </a:t>
            </a:r>
          </a:p>
        </p:txBody>
      </p:sp>
      <p:pic>
        <p:nvPicPr>
          <p:cNvPr id="10"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15" name="Rectangle 14"/>
          <p:cNvSpPr/>
          <p:nvPr/>
        </p:nvSpPr>
        <p:spPr>
          <a:xfrm>
            <a:off x="755650" y="2157496"/>
            <a:ext cx="7632700" cy="479261"/>
          </a:xfrm>
          <a:prstGeom prst="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0" rIns="1080000" rtlCol="0" anchor="ctr"/>
          <a:lstStyle/>
          <a:p>
            <a:pPr algn="ctr"/>
            <a:r>
              <a:rPr lang="en-GB" dirty="0">
                <a:solidFill>
                  <a:schemeClr val="tx1"/>
                </a:solidFill>
                <a:latin typeface="Twinkl" pitchFamily="2" charset="0"/>
              </a:rPr>
              <a:t>The New Testament builds upon these foundations. </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25279" b="11666"/>
          <a:stretch/>
        </p:blipFill>
        <p:spPr>
          <a:xfrm>
            <a:off x="766118" y="2712765"/>
            <a:ext cx="7622232" cy="3386354"/>
          </a:xfrm>
          <a:prstGeom prst="rect">
            <a:avLst/>
          </a:prstGeom>
        </p:spPr>
      </p:pic>
    </p:spTree>
    <p:extLst>
      <p:ext uri="{BB962C8B-B14F-4D97-AF65-F5344CB8AC3E}">
        <p14:creationId xmlns:p14="http://schemas.microsoft.com/office/powerpoint/2010/main" val="4166291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xEl>
                                              <p:charRg st="4294967295" end="429496729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755650" y="1344866"/>
            <a:ext cx="7632700" cy="839315"/>
          </a:xfrm>
          <a:prstGeom prst="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0" rIns="1080000" rtlCol="0" anchor="ctr"/>
          <a:lstStyle/>
          <a:p>
            <a:pPr algn="ctr"/>
            <a:r>
              <a:rPr lang="en-GB" dirty="0">
                <a:solidFill>
                  <a:schemeClr val="tx1"/>
                </a:solidFill>
                <a:latin typeface="Twinkl" pitchFamily="2" charset="0"/>
              </a:rPr>
              <a:t>For example, in the Old Testament, it is promised that a prophet and a king would come.</a:t>
            </a:r>
          </a:p>
        </p:txBody>
      </p:sp>
      <p:sp>
        <p:nvSpPr>
          <p:cNvPr id="18" name="Rectangle 17"/>
          <p:cNvSpPr/>
          <p:nvPr/>
        </p:nvSpPr>
        <p:spPr>
          <a:xfrm>
            <a:off x="755650" y="2260031"/>
            <a:ext cx="7632700" cy="839315"/>
          </a:xfrm>
          <a:prstGeom prst="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lIns="540000" rIns="540000" rtlCol="0" anchor="ctr"/>
          <a:lstStyle/>
          <a:p>
            <a:pPr algn="ctr"/>
            <a:r>
              <a:rPr lang="en-GB" dirty="0">
                <a:solidFill>
                  <a:schemeClr val="tx1"/>
                </a:solidFill>
                <a:latin typeface="Twinkl" pitchFamily="2" charset="0"/>
              </a:rPr>
              <a:t>Can you think of a famous person from the New Testament, that the Old Testament might have been referring to?</a:t>
            </a:r>
          </a:p>
        </p:txBody>
      </p:sp>
      <p:sp>
        <p:nvSpPr>
          <p:cNvPr id="2" name="Title 1"/>
          <p:cNvSpPr>
            <a:spLocks noGrp="1"/>
          </p:cNvSpPr>
          <p:nvPr>
            <p:ph type="title"/>
          </p:nvPr>
        </p:nvSpPr>
        <p:spPr>
          <a:xfrm>
            <a:off x="457198" y="485773"/>
            <a:ext cx="8220075" cy="869367"/>
          </a:xfrm>
        </p:spPr>
        <p:txBody>
          <a:bodyPr>
            <a:noAutofit/>
          </a:bodyPr>
          <a:lstStyle/>
          <a:p>
            <a:r>
              <a:rPr lang="en-GB" sz="2800" dirty="0"/>
              <a:t>Foundations</a:t>
            </a:r>
          </a:p>
        </p:txBody>
      </p:sp>
      <p:pic>
        <p:nvPicPr>
          <p:cNvPr id="10"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8" name="Rectangle 7"/>
          <p:cNvSpPr/>
          <p:nvPr/>
        </p:nvSpPr>
        <p:spPr>
          <a:xfrm>
            <a:off x="755650" y="3175196"/>
            <a:ext cx="7632700" cy="2917629"/>
          </a:xfrm>
          <a:prstGeom prst="rect">
            <a:avLst/>
          </a:prstGeom>
          <a:solidFill>
            <a:srgbClr val="EACC82"/>
          </a:solidFill>
          <a:ln>
            <a:noFill/>
          </a:ln>
        </p:spPr>
        <p:style>
          <a:lnRef idx="2">
            <a:schemeClr val="accent1">
              <a:shade val="50000"/>
            </a:schemeClr>
          </a:lnRef>
          <a:fillRef idx="1">
            <a:schemeClr val="accent1"/>
          </a:fillRef>
          <a:effectRef idx="0">
            <a:schemeClr val="accent1"/>
          </a:effectRef>
          <a:fontRef idx="minor">
            <a:schemeClr val="lt1"/>
          </a:fontRef>
        </p:style>
        <p:txBody>
          <a:bodyPr lIns="540000" rIns="540000" rtlCol="0" anchor="ctr"/>
          <a:lstStyle/>
          <a:p>
            <a:pPr algn="ctr"/>
            <a:endParaRPr lang="en-GB" dirty="0">
              <a:solidFill>
                <a:schemeClr val="tx1"/>
              </a:solidFill>
              <a:latin typeface="Twinkl" pitchFamily="2" charset="0"/>
            </a:endParaRPr>
          </a:p>
        </p:txBody>
      </p:sp>
      <p:grpSp>
        <p:nvGrpSpPr>
          <p:cNvPr id="4" name="Group 3"/>
          <p:cNvGrpSpPr/>
          <p:nvPr/>
        </p:nvGrpSpPr>
        <p:grpSpPr>
          <a:xfrm>
            <a:off x="1788106" y="3948551"/>
            <a:ext cx="3125924" cy="1370918"/>
            <a:chOff x="1115151" y="3678591"/>
            <a:chExt cx="3125924" cy="1370918"/>
          </a:xfrm>
        </p:grpSpPr>
        <p:sp>
          <p:nvSpPr>
            <p:cNvPr id="3" name="Rectangle 2"/>
            <p:cNvSpPr/>
            <p:nvPr/>
          </p:nvSpPr>
          <p:spPr>
            <a:xfrm>
              <a:off x="1851604" y="4218512"/>
              <a:ext cx="1653017" cy="830997"/>
            </a:xfrm>
            <a:prstGeom prst="rect">
              <a:avLst/>
            </a:prstGeom>
          </p:spPr>
          <p:txBody>
            <a:bodyPr wrap="none">
              <a:spAutoFit/>
            </a:bodyPr>
            <a:lstStyle/>
            <a:p>
              <a:r>
                <a:rPr lang="en-GB" sz="4800" dirty="0">
                  <a:latin typeface="Twinkl SemiBold" pitchFamily="2" charset="0"/>
                </a:rPr>
                <a:t>Jesus</a:t>
              </a:r>
            </a:p>
          </p:txBody>
        </p:sp>
        <p:sp>
          <p:nvSpPr>
            <p:cNvPr id="9" name="Rectangle 8"/>
            <p:cNvSpPr/>
            <p:nvPr/>
          </p:nvSpPr>
          <p:spPr>
            <a:xfrm>
              <a:off x="1115151" y="3678591"/>
              <a:ext cx="3125924" cy="646331"/>
            </a:xfrm>
            <a:prstGeom prst="rect">
              <a:avLst/>
            </a:prstGeom>
          </p:spPr>
          <p:txBody>
            <a:bodyPr wrap="square">
              <a:spAutoFit/>
            </a:bodyPr>
            <a:lstStyle/>
            <a:p>
              <a:pPr algn="ctr"/>
              <a:r>
                <a:rPr lang="en-GB" dirty="0">
                  <a:latin typeface="Twinkl" pitchFamily="2" charset="0"/>
                </a:rPr>
                <a:t>The Old Testament might have been referring to</a:t>
              </a:r>
              <a:endParaRPr lang="en-GB" dirty="0">
                <a:latin typeface="Twinkl SemiBold" pitchFamily="2" charset="0"/>
              </a:endParaRPr>
            </a:p>
          </p:txBody>
        </p:sp>
      </p:gr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52925"/>
          <a:stretch/>
        </p:blipFill>
        <p:spPr>
          <a:xfrm flipH="1">
            <a:off x="4135456" y="3344090"/>
            <a:ext cx="3220438" cy="2748735"/>
          </a:xfrm>
          <a:prstGeom prst="rect">
            <a:avLst/>
          </a:prstGeom>
        </p:spPr>
      </p:pic>
    </p:spTree>
    <p:extLst>
      <p:ext uri="{BB962C8B-B14F-4D97-AF65-F5344CB8AC3E}">
        <p14:creationId xmlns:p14="http://schemas.microsoft.com/office/powerpoint/2010/main" val="1440416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par>
                          <p:cTn id="11" fill="hold">
                            <p:stCondLst>
                              <p:cond delay="0"/>
                            </p:stCondLst>
                            <p:childTnLst>
                              <p:par>
                                <p:cTn id="12" presetID="10"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SemiBold" pitchFamily="2" charset="0"/>
              </a:rPr>
              <a:t>Aim</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t>I understand how the Bible is organised and can navigate my way around it. </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can explain what the Bible is and the two key sections.</a:t>
            </a:r>
          </a:p>
          <a:p>
            <a:r>
              <a:rPr lang="en-GB" dirty="0">
                <a:latin typeface="Twinkl" pitchFamily="2" charset="0"/>
              </a:rPr>
              <a:t>I can locate passages within the Bible.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extLst>
      <p:ext uri="{BB962C8B-B14F-4D97-AF65-F5344CB8AC3E}">
        <p14:creationId xmlns:p14="http://schemas.microsoft.com/office/powerpoint/2010/main" val="3876753918"/>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4267</TotalTime>
  <Words>1000</Words>
  <Application>Microsoft Office PowerPoint</Application>
  <PresentationFormat>On-screen Show (4:3)</PresentationFormat>
  <Paragraphs>119</Paragraphs>
  <Slides>20</Slides>
  <Notes>0</Notes>
  <HiddenSlides>8</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Tuffy</vt:lpstr>
      <vt:lpstr>Twinkl SemiBold</vt:lpstr>
      <vt:lpstr>Calibri</vt:lpstr>
      <vt:lpstr>Sassoon Infant Rg</vt:lpstr>
      <vt:lpstr>Twinkl</vt:lpstr>
      <vt:lpstr>Office Theme</vt:lpstr>
      <vt:lpstr>PowerPoint Presentation</vt:lpstr>
      <vt:lpstr>PowerPoint Presentation</vt:lpstr>
      <vt:lpstr>Library</vt:lpstr>
      <vt:lpstr>Library</vt:lpstr>
      <vt:lpstr>Library</vt:lpstr>
      <vt:lpstr>Old Testament</vt:lpstr>
      <vt:lpstr>New Testament</vt:lpstr>
      <vt:lpstr>PowerPoint Presentation</vt:lpstr>
      <vt:lpstr>Bible Hunt</vt:lpstr>
      <vt:lpstr>Bible Hunt</vt:lpstr>
      <vt:lpstr>Bible Hunt</vt:lpstr>
      <vt:lpstr>Bible Hunt</vt:lpstr>
      <vt:lpstr>Bible Hunt</vt:lpstr>
      <vt:lpstr>Bible Hunt</vt:lpstr>
      <vt:lpstr>Bible Hunt</vt:lpstr>
      <vt:lpstr>Bible Hunt</vt:lpstr>
      <vt:lpstr>Bible Hunt</vt:lpstr>
      <vt:lpstr>Foundations</vt:lpstr>
      <vt:lpstr>Foundations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S Watts (Morriston Primary School)</cp:lastModifiedBy>
  <cp:revision>180</cp:revision>
  <dcterms:created xsi:type="dcterms:W3CDTF">2014-10-01T16:09:27Z</dcterms:created>
  <dcterms:modified xsi:type="dcterms:W3CDTF">2021-03-07T12:51:03Z</dcterms:modified>
</cp:coreProperties>
</file>