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C4D063FA-EC54-4001-AA02-C8E10C4FFBB9}" type="datetimeFigureOut">
              <a:rPr lang="en-GB" smtClean="0"/>
              <a:t>11/07/2021</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07D72ABC-3812-4E84-88AC-622D86A7CFCC}" type="slidenum">
              <a:rPr lang="en-GB" smtClean="0"/>
              <a:t>‹#›</a:t>
            </a:fld>
            <a:endParaRPr lang="en-GB"/>
          </a:p>
        </p:txBody>
      </p:sp>
    </p:spTree>
    <p:extLst>
      <p:ext uri="{BB962C8B-B14F-4D97-AF65-F5344CB8AC3E}">
        <p14:creationId xmlns:p14="http://schemas.microsoft.com/office/powerpoint/2010/main" val="927533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4D063FA-EC54-4001-AA02-C8E10C4FFBB9}" type="datetimeFigureOut">
              <a:rPr lang="en-GB" smtClean="0"/>
              <a:t>11/07/2021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D72ABC-3812-4E84-88AC-622D86A7CFCC}" type="slidenum">
              <a:rPr lang="en-GB" smtClean="0"/>
              <a:t>‹#›</a:t>
            </a:fld>
            <a:endParaRPr lang="en-GB"/>
          </a:p>
        </p:txBody>
      </p:sp>
    </p:spTree>
    <p:extLst>
      <p:ext uri="{BB962C8B-B14F-4D97-AF65-F5344CB8AC3E}">
        <p14:creationId xmlns:p14="http://schemas.microsoft.com/office/powerpoint/2010/main" val="1700860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4D063FA-EC54-4001-AA02-C8E10C4FFBB9}" type="datetimeFigureOut">
              <a:rPr lang="en-GB" smtClean="0"/>
              <a:t>11/07/2021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D72ABC-3812-4E84-88AC-622D86A7CFCC}" type="slidenum">
              <a:rPr lang="en-GB" smtClean="0"/>
              <a:t>‹#›</a:t>
            </a:fld>
            <a:endParaRPr lang="en-GB"/>
          </a:p>
        </p:txBody>
      </p:sp>
    </p:spTree>
    <p:extLst>
      <p:ext uri="{BB962C8B-B14F-4D97-AF65-F5344CB8AC3E}">
        <p14:creationId xmlns:p14="http://schemas.microsoft.com/office/powerpoint/2010/main" val="1442640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4D063FA-EC54-4001-AA02-C8E10C4FFBB9}" type="datetimeFigureOut">
              <a:rPr lang="en-GB" smtClean="0"/>
              <a:t>11/07/2021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D72ABC-3812-4E84-88AC-622D86A7CFCC}" type="slidenum">
              <a:rPr lang="en-GB" smtClean="0"/>
              <a:t>‹#›</a:t>
            </a:fld>
            <a:endParaRPr lang="en-GB"/>
          </a:p>
        </p:txBody>
      </p:sp>
    </p:spTree>
    <p:extLst>
      <p:ext uri="{BB962C8B-B14F-4D97-AF65-F5344CB8AC3E}">
        <p14:creationId xmlns:p14="http://schemas.microsoft.com/office/powerpoint/2010/main" val="2822153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4D063FA-EC54-4001-AA02-C8E10C4FFBB9}" type="datetimeFigureOut">
              <a:rPr lang="en-GB" smtClean="0"/>
              <a:t>11/07/2021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D72ABC-3812-4E84-88AC-622D86A7CFCC}" type="slidenum">
              <a:rPr lang="en-GB" smtClean="0"/>
              <a:t>‹#›</a:t>
            </a:fld>
            <a:endParaRPr lang="en-GB"/>
          </a:p>
        </p:txBody>
      </p:sp>
    </p:spTree>
    <p:extLst>
      <p:ext uri="{BB962C8B-B14F-4D97-AF65-F5344CB8AC3E}">
        <p14:creationId xmlns:p14="http://schemas.microsoft.com/office/powerpoint/2010/main" val="1211664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4D063FA-EC54-4001-AA02-C8E10C4FFBB9}" type="datetimeFigureOut">
              <a:rPr lang="en-GB" smtClean="0"/>
              <a:t>11/07/2021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D72ABC-3812-4E84-88AC-622D86A7CFCC}" type="slidenum">
              <a:rPr lang="en-GB" smtClean="0"/>
              <a:t>‹#›</a:t>
            </a:fld>
            <a:endParaRPr lang="en-GB"/>
          </a:p>
        </p:txBody>
      </p:sp>
    </p:spTree>
    <p:extLst>
      <p:ext uri="{BB962C8B-B14F-4D97-AF65-F5344CB8AC3E}">
        <p14:creationId xmlns:p14="http://schemas.microsoft.com/office/powerpoint/2010/main" val="419318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D063FA-EC54-4001-AA02-C8E10C4FFBB9}" type="datetimeFigureOut">
              <a:rPr lang="en-GB" smtClean="0"/>
              <a:t>11/07/2021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D72ABC-3812-4E84-88AC-622D86A7CFCC}" type="slidenum">
              <a:rPr lang="en-GB" smtClean="0"/>
              <a:t>‹#›</a:t>
            </a:fld>
            <a:endParaRPr lang="en-GB"/>
          </a:p>
        </p:txBody>
      </p:sp>
    </p:spTree>
    <p:extLst>
      <p:ext uri="{BB962C8B-B14F-4D97-AF65-F5344CB8AC3E}">
        <p14:creationId xmlns:p14="http://schemas.microsoft.com/office/powerpoint/2010/main" val="1992868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smtClean="0"/>
              <a:t>Edit Master text styles</a:t>
            </a:r>
          </a:p>
        </p:txBody>
      </p:sp>
      <p:sp>
        <p:nvSpPr>
          <p:cNvPr id="5" name="Date Placeholder 4"/>
          <p:cNvSpPr>
            <a:spLocks noGrp="1"/>
          </p:cNvSpPr>
          <p:nvPr>
            <p:ph type="dt" sz="half" idx="10"/>
          </p:nvPr>
        </p:nvSpPr>
        <p:spPr/>
        <p:txBody>
          <a:bodyPr/>
          <a:lstStyle/>
          <a:p>
            <a:fld id="{C4D063FA-EC54-4001-AA02-C8E10C4FFBB9}" type="datetimeFigureOut">
              <a:rPr lang="en-GB" smtClean="0"/>
              <a:t>11/07/2021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07D72ABC-3812-4E84-88AC-622D86A7CFCC}" type="slidenum">
              <a:rPr lang="en-GB" smtClean="0"/>
              <a:t>‹#›</a:t>
            </a:fld>
            <a:endParaRPr lang="en-GB"/>
          </a:p>
        </p:txBody>
      </p:sp>
    </p:spTree>
    <p:extLst>
      <p:ext uri="{BB962C8B-B14F-4D97-AF65-F5344CB8AC3E}">
        <p14:creationId xmlns:p14="http://schemas.microsoft.com/office/powerpoint/2010/main" val="973319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C4D063FA-EC54-4001-AA02-C8E10C4FFBB9}" type="datetimeFigureOut">
              <a:rPr lang="en-GB" smtClean="0"/>
              <a:t>11/07/2021</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07D72ABC-3812-4E84-88AC-622D86A7CFCC}" type="slidenum">
              <a:rPr lang="en-GB" smtClean="0"/>
              <a:t>‹#›</a:t>
            </a:fld>
            <a:endParaRPr lang="en-GB"/>
          </a:p>
        </p:txBody>
      </p:sp>
    </p:spTree>
    <p:extLst>
      <p:ext uri="{BB962C8B-B14F-4D97-AF65-F5344CB8AC3E}">
        <p14:creationId xmlns:p14="http://schemas.microsoft.com/office/powerpoint/2010/main" val="57864091"/>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4D063FA-EC54-4001-AA02-C8E10C4FFBB9}" type="datetimeFigureOut">
              <a:rPr lang="en-GB" smtClean="0"/>
              <a:t>11/07/2021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D72ABC-3812-4E84-88AC-622D86A7CFCC}" type="slidenum">
              <a:rPr lang="en-GB" smtClean="0"/>
              <a:t>‹#›</a:t>
            </a:fld>
            <a:endParaRPr lang="en-GB"/>
          </a:p>
        </p:txBody>
      </p:sp>
    </p:spTree>
    <p:extLst>
      <p:ext uri="{BB962C8B-B14F-4D97-AF65-F5344CB8AC3E}">
        <p14:creationId xmlns:p14="http://schemas.microsoft.com/office/powerpoint/2010/main" val="2968698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4D063FA-EC54-4001-AA02-C8E10C4FFBB9}" type="datetimeFigureOut">
              <a:rPr lang="en-GB" smtClean="0"/>
              <a:t>11/07/2021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D72ABC-3812-4E84-88AC-622D86A7CFCC}" type="slidenum">
              <a:rPr lang="en-GB" smtClean="0"/>
              <a:t>‹#›</a:t>
            </a:fld>
            <a:endParaRPr lang="en-GB"/>
          </a:p>
        </p:txBody>
      </p:sp>
    </p:spTree>
    <p:extLst>
      <p:ext uri="{BB962C8B-B14F-4D97-AF65-F5344CB8AC3E}">
        <p14:creationId xmlns:p14="http://schemas.microsoft.com/office/powerpoint/2010/main" val="1416884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C4D063FA-EC54-4001-AA02-C8E10C4FFBB9}" type="datetimeFigureOut">
              <a:rPr lang="en-GB" smtClean="0"/>
              <a:t>11/07/2021</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07D72ABC-3812-4E84-88AC-622D86A7CFCC}" type="slidenum">
              <a:rPr lang="en-GB" smtClean="0"/>
              <a:t>‹#›</a:t>
            </a:fld>
            <a:endParaRPr lang="en-GB"/>
          </a:p>
        </p:txBody>
      </p:sp>
    </p:spTree>
    <p:extLst>
      <p:ext uri="{BB962C8B-B14F-4D97-AF65-F5344CB8AC3E}">
        <p14:creationId xmlns:p14="http://schemas.microsoft.com/office/powerpoint/2010/main" val="8434373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4.jpg"/><Relationship Id="rId10"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png"/><Relationship Id="rId5" Type="http://schemas.openxmlformats.org/officeDocument/2006/relationships/image" Target="../media/image4.jpg"/><Relationship Id="rId4" Type="http://schemas.openxmlformats.org/officeDocument/2006/relationships/image" Target="../media/image6.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11" Type="http://schemas.openxmlformats.org/officeDocument/2006/relationships/image" Target="../media/image7.png"/><Relationship Id="rId5" Type="http://schemas.openxmlformats.org/officeDocument/2006/relationships/image" Target="../media/image4.jpg"/><Relationship Id="rId10" Type="http://schemas.openxmlformats.org/officeDocument/2006/relationships/image" Target="../media/image5.png"/><Relationship Id="rId4" Type="http://schemas.openxmlformats.org/officeDocument/2006/relationships/image" Target="../media/image6.png"/><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1.png"/><Relationship Id="rId12" Type="http://schemas.openxmlformats.org/officeDocument/2006/relationships/image" Target="../media/image13.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png"/><Relationship Id="rId11" Type="http://schemas.openxmlformats.org/officeDocument/2006/relationships/image" Target="../media/image12.jpeg"/><Relationship Id="rId5" Type="http://schemas.openxmlformats.org/officeDocument/2006/relationships/image" Target="../media/image4.jpg"/><Relationship Id="rId10" Type="http://schemas.openxmlformats.org/officeDocument/2006/relationships/image" Target="../media/image8.png"/><Relationship Id="rId4" Type="http://schemas.openxmlformats.org/officeDocument/2006/relationships/image" Target="../media/image11.jpeg"/><Relationship Id="rId9"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6.png"/><Relationship Id="rId11" Type="http://schemas.openxmlformats.org/officeDocument/2006/relationships/image" Target="../media/image7.png"/><Relationship Id="rId5" Type="http://schemas.openxmlformats.org/officeDocument/2006/relationships/image" Target="../media/image4.jpg"/><Relationship Id="rId10" Type="http://schemas.openxmlformats.org/officeDocument/2006/relationships/image" Target="../media/image16.jpeg"/><Relationship Id="rId4" Type="http://schemas.openxmlformats.org/officeDocument/2006/relationships/image" Target="../media/image14.jpeg"/><Relationship Id="rId9" Type="http://schemas.openxmlformats.org/officeDocument/2006/relationships/image" Target="../media/image15.jpg"/></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4.jpg"/><Relationship Id="rId10"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8.jp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2.xml"/><Relationship Id="rId7" Type="http://schemas.openxmlformats.org/officeDocument/2006/relationships/image" Target="../media/image1.png"/><Relationship Id="rId12" Type="http://schemas.openxmlformats.org/officeDocument/2006/relationships/image" Target="../media/image7.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6.png"/><Relationship Id="rId11" Type="http://schemas.openxmlformats.org/officeDocument/2006/relationships/image" Target="../media/image20.jpeg"/><Relationship Id="rId5" Type="http://schemas.openxmlformats.org/officeDocument/2006/relationships/image" Target="../media/image4.jpg"/><Relationship Id="rId10" Type="http://schemas.openxmlformats.org/officeDocument/2006/relationships/image" Target="../media/image5.png"/><Relationship Id="rId4" Type="http://schemas.openxmlformats.org/officeDocument/2006/relationships/image" Target="../media/image19.jpeg"/><Relationship Id="rId9"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3.png"/><Relationship Id="rId11" Type="http://schemas.openxmlformats.org/officeDocument/2006/relationships/image" Target="../media/image7.png"/><Relationship Id="rId5" Type="http://schemas.openxmlformats.org/officeDocument/2006/relationships/image" Target="../media/image22.jpeg"/><Relationship Id="rId10" Type="http://schemas.openxmlformats.org/officeDocument/2006/relationships/image" Target="../media/image8.png"/><Relationship Id="rId4" Type="http://schemas.openxmlformats.org/officeDocument/2006/relationships/image" Target="../media/image21.jpeg"/><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png"/><Relationship Id="rId5" Type="http://schemas.openxmlformats.org/officeDocument/2006/relationships/image" Target="../media/image24.png"/><Relationship Id="rId10"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4.jpg"/></Relationships>
</file>

<file path=ppt/slides/_rels/slide1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jpg"/><Relationship Id="rId5" Type="http://schemas.openxmlformats.org/officeDocument/2006/relationships/image" Target="../media/image27.png"/><Relationship Id="rId10" Type="http://schemas.openxmlformats.org/officeDocument/2006/relationships/image" Target="../media/image7.png"/><Relationship Id="rId4" Type="http://schemas.openxmlformats.org/officeDocument/2006/relationships/image" Target="../media/image26.png"/><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4.jpg"/><Relationship Id="rId12" Type="http://schemas.openxmlformats.org/officeDocument/2006/relationships/image" Target="../media/image7.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9.jpeg"/><Relationship Id="rId11" Type="http://schemas.openxmlformats.org/officeDocument/2006/relationships/image" Target="../media/image5.png"/><Relationship Id="rId5" Type="http://schemas.openxmlformats.org/officeDocument/2006/relationships/image" Target="../media/image28.jpeg"/><Relationship Id="rId10" Type="http://schemas.openxmlformats.org/officeDocument/2006/relationships/image" Target="../media/image3.png"/><Relationship Id="rId4" Type="http://schemas.openxmlformats.org/officeDocument/2006/relationships/image" Target="../media/image6.png"/><Relationship Id="rId9"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2.xml"/><Relationship Id="rId7" Type="http://schemas.openxmlformats.org/officeDocument/2006/relationships/image" Target="../media/image1.png"/><Relationship Id="rId12" Type="http://schemas.openxmlformats.org/officeDocument/2006/relationships/image" Target="../media/image7.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6.png"/><Relationship Id="rId11" Type="http://schemas.openxmlformats.org/officeDocument/2006/relationships/image" Target="../media/image4.jpg"/><Relationship Id="rId5" Type="http://schemas.openxmlformats.org/officeDocument/2006/relationships/image" Target="../media/image31.jpeg"/><Relationship Id="rId10" Type="http://schemas.openxmlformats.org/officeDocument/2006/relationships/image" Target="../media/image5.png"/><Relationship Id="rId4" Type="http://schemas.openxmlformats.org/officeDocument/2006/relationships/image" Target="../media/image30.jpeg"/><Relationship Id="rId9"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33.jpe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32.jpeg"/><Relationship Id="rId5" Type="http://schemas.openxmlformats.org/officeDocument/2006/relationships/image" Target="../media/image4.jpg"/><Relationship Id="rId10"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35.jpe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34.jpeg"/><Relationship Id="rId5" Type="http://schemas.openxmlformats.org/officeDocument/2006/relationships/image" Target="../media/image4.jpg"/><Relationship Id="rId10"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8.png"/></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png"/><Relationship Id="rId10" Type="http://schemas.openxmlformats.org/officeDocument/2006/relationships/image" Target="../media/image38.jpeg"/><Relationship Id="rId4" Type="http://schemas.openxmlformats.org/officeDocument/2006/relationships/image" Target="../media/image4.jpg"/><Relationship Id="rId9" Type="http://schemas.openxmlformats.org/officeDocument/2006/relationships/image" Target="../media/image37.jpeg"/></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png"/><Relationship Id="rId11" Type="http://schemas.openxmlformats.org/officeDocument/2006/relationships/image" Target="../media/image7.png"/><Relationship Id="rId5" Type="http://schemas.openxmlformats.org/officeDocument/2006/relationships/image" Target="../media/image4.jpg"/><Relationship Id="rId10" Type="http://schemas.openxmlformats.org/officeDocument/2006/relationships/image" Target="../media/image37.jpeg"/><Relationship Id="rId4" Type="http://schemas.openxmlformats.org/officeDocument/2006/relationships/image" Target="../media/image6.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Morriston Primary School Plant Pot Pack </a:t>
            </a:r>
            <a:endParaRPr lang="en-GB" dirty="0"/>
          </a:p>
        </p:txBody>
      </p:sp>
      <p:sp>
        <p:nvSpPr>
          <p:cNvPr id="3" name="Subtitle 2"/>
          <p:cNvSpPr>
            <a:spLocks noGrp="1"/>
          </p:cNvSpPr>
          <p:nvPr>
            <p:ph type="subTitle" idx="1"/>
          </p:nvPr>
        </p:nvSpPr>
        <p:spPr/>
        <p:txBody>
          <a:bodyPr/>
          <a:lstStyle/>
          <a:p>
            <a:r>
              <a:rPr lang="en-GB" dirty="0" smtClean="0"/>
              <a:t>Year 4/5’s Enterprise Project – Summer Term 2021 </a:t>
            </a:r>
            <a:endParaRPr lang="en-GB" dirty="0"/>
          </a:p>
        </p:txBody>
      </p:sp>
      <p:pic>
        <p:nvPicPr>
          <p:cNvPr id="5" name="Picture 4"/>
          <p:cNvPicPr/>
          <p:nvPr/>
        </p:nvPicPr>
        <p:blipFill rotWithShape="1">
          <a:blip r:embed="rId4" cstate="print">
            <a:extLst>
              <a:ext uri="{28A0092B-C50C-407E-A947-70E740481C1C}">
                <a14:useLocalDpi xmlns:a14="http://schemas.microsoft.com/office/drawing/2010/main" val="0"/>
              </a:ext>
            </a:extLst>
          </a:blip>
          <a:srcRect r="-52"/>
          <a:stretch/>
        </p:blipFill>
        <p:spPr bwMode="auto">
          <a:xfrm>
            <a:off x="784802" y="5089237"/>
            <a:ext cx="1117889" cy="1239954"/>
          </a:xfrm>
          <a:prstGeom prst="rect">
            <a:avLst/>
          </a:prstGeom>
          <a:noFill/>
          <a:ln>
            <a:noFill/>
          </a:ln>
          <a:extLst>
            <a:ext uri="{53640926-AAD7-44D8-BBD7-CCE9431645EC}">
              <a14:shadowObscured xmlns:a14="http://schemas.microsoft.com/office/drawing/2010/main"/>
            </a:ext>
          </a:extLst>
        </p:spPr>
      </p:pic>
      <p:pic>
        <p:nvPicPr>
          <p:cNvPr id="6" name="Picture 5"/>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44668" y="5089237"/>
            <a:ext cx="1110096" cy="1239954"/>
          </a:xfrm>
          <a:prstGeom prst="rect">
            <a:avLst/>
          </a:prstGeom>
          <a:noFill/>
          <a:ln>
            <a:noFill/>
          </a:ln>
        </p:spPr>
      </p:pic>
      <p:pic>
        <p:nvPicPr>
          <p:cNvPr id="7" name="Picture 6"/>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94939" y="5030976"/>
            <a:ext cx="1017683" cy="1254809"/>
          </a:xfrm>
          <a:prstGeom prst="rect">
            <a:avLst/>
          </a:prstGeom>
          <a:noFill/>
          <a:ln>
            <a:noFill/>
          </a:ln>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25370" y="4723376"/>
            <a:ext cx="1428750" cy="1971675"/>
          </a:xfrm>
          <a:prstGeom prst="rect">
            <a:avLst/>
          </a:prstGeom>
        </p:spPr>
      </p:pic>
      <p:pic>
        <p:nvPicPr>
          <p:cNvPr id="9" name="Picture 8"/>
          <p:cNvPicPr/>
          <p:nvPr/>
        </p:nvPicPr>
        <p:blipFill>
          <a:blip r:embed="rId8">
            <a:extLst>
              <a:ext uri="{28A0092B-C50C-407E-A947-70E740481C1C}">
                <a14:useLocalDpi xmlns:a14="http://schemas.microsoft.com/office/drawing/2010/main" val="0"/>
              </a:ext>
            </a:extLst>
          </a:blip>
          <a:srcRect/>
          <a:stretch>
            <a:fillRect/>
          </a:stretch>
        </p:blipFill>
        <p:spPr bwMode="auto">
          <a:xfrm>
            <a:off x="9153441" y="5066555"/>
            <a:ext cx="999206" cy="1225890"/>
          </a:xfrm>
          <a:prstGeom prst="rect">
            <a:avLst/>
          </a:prstGeom>
          <a:noFill/>
        </p:spPr>
      </p:pic>
      <p:pic>
        <p:nvPicPr>
          <p:cNvPr id="10" name="Picture 9"/>
          <p:cNvPicPr>
            <a:picLocks noChangeAspect="1"/>
          </p:cNvPicPr>
          <p:nvPr/>
        </p:nvPicPr>
        <p:blipFill>
          <a:blip r:embed="rId9"/>
          <a:stretch>
            <a:fillRect/>
          </a:stretch>
        </p:blipFill>
        <p:spPr>
          <a:xfrm>
            <a:off x="9293140" y="467657"/>
            <a:ext cx="2232363" cy="2206253"/>
          </a:xfrm>
          <a:prstGeom prst="rect">
            <a:avLst/>
          </a:prstGeom>
        </p:spPr>
      </p:pic>
      <p:pic>
        <p:nvPicPr>
          <p:cNvPr id="11"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343746" y="1009072"/>
            <a:ext cx="406400" cy="406400"/>
          </a:xfrm>
          <a:prstGeom prst="rect">
            <a:avLst/>
          </a:prstGeom>
        </p:spPr>
      </p:pic>
    </p:spTree>
    <p:extLst>
      <p:ext uri="{BB962C8B-B14F-4D97-AF65-F5344CB8AC3E}">
        <p14:creationId xmlns:p14="http://schemas.microsoft.com/office/powerpoint/2010/main" val="4489029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052" fill="hold"/>
                                        <p:tgtEl>
                                          <p:spTgt spid="11"/>
                                        </p:tgtEl>
                                      </p:cBhvr>
                                    </p:cmd>
                                  </p:childTnLst>
                                </p:cTn>
                              </p:par>
                            </p:childTnLst>
                          </p:cTn>
                        </p:par>
                      </p:childTnLst>
                    </p:cTn>
                  </p:par>
                </p:childTnLst>
              </p:cTn>
              <p:nextCondLst>
                <p:cond evt="onClick" delay="0">
                  <p:tgtEl>
                    <p:spTgt spid="11"/>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Links to the </a:t>
            </a:r>
            <a:r>
              <a:rPr lang="en-GB" dirty="0"/>
              <a:t>c</a:t>
            </a:r>
            <a:r>
              <a:rPr lang="en-GB" dirty="0" smtClean="0"/>
              <a:t>urriculum &amp;</a:t>
            </a:r>
            <a:r>
              <a:rPr lang="en-GB" dirty="0"/>
              <a:t/>
            </a:r>
            <a:br>
              <a:rPr lang="en-GB" dirty="0"/>
            </a:br>
            <a:r>
              <a:rPr lang="en-GB" dirty="0" smtClean="0"/>
              <a:t>the Four Purposes </a:t>
            </a:r>
            <a:endParaRPr lang="en-GB" dirty="0"/>
          </a:p>
        </p:txBody>
      </p:sp>
      <p:sp>
        <p:nvSpPr>
          <p:cNvPr id="3" name="Content Placeholder 2"/>
          <p:cNvSpPr>
            <a:spLocks noGrp="1"/>
          </p:cNvSpPr>
          <p:nvPr>
            <p:ph idx="1"/>
          </p:nvPr>
        </p:nvSpPr>
        <p:spPr>
          <a:xfrm>
            <a:off x="676274" y="2157731"/>
            <a:ext cx="10753725" cy="3766185"/>
          </a:xfrm>
        </p:spPr>
        <p:txBody>
          <a:bodyPr/>
          <a:lstStyle/>
          <a:p>
            <a:pPr marL="0" indent="0">
              <a:buNone/>
            </a:pPr>
            <a:r>
              <a:rPr lang="en-GB" dirty="0" smtClean="0"/>
              <a:t>Throughout this PowerPoint we will highlight links to the four purposes. Our learning throughout the project was heavily dependant on these skills. Our four purposes characters also link to the Big Ideas </a:t>
            </a:r>
            <a:r>
              <a:rPr lang="en-GB" dirty="0"/>
              <a:t>Wales </a:t>
            </a:r>
            <a:r>
              <a:rPr lang="en-GB" dirty="0" smtClean="0"/>
              <a:t>entrepreneurial characters and skills sets. </a:t>
            </a:r>
            <a:endParaRPr lang="en-GB" dirty="0"/>
          </a:p>
        </p:txBody>
      </p:sp>
      <p:pic>
        <p:nvPicPr>
          <p:cNvPr id="4" name="Picture 3"/>
          <p:cNvPicPr>
            <a:picLocks noChangeAspect="1"/>
          </p:cNvPicPr>
          <p:nvPr/>
        </p:nvPicPr>
        <p:blipFill>
          <a:blip r:embed="rId4"/>
          <a:stretch>
            <a:fillRect/>
          </a:stretch>
        </p:blipFill>
        <p:spPr>
          <a:xfrm>
            <a:off x="10033000" y="0"/>
            <a:ext cx="2052637" cy="202863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56887" y="4728527"/>
            <a:ext cx="1428750" cy="1971675"/>
          </a:xfrm>
          <a:prstGeom prst="rect">
            <a:avLst/>
          </a:prstGeom>
        </p:spPr>
      </p:pic>
      <p:pic>
        <p:nvPicPr>
          <p:cNvPr id="6" name="Picture 5"/>
          <p:cNvPicPr/>
          <p:nvPr/>
        </p:nvPicPr>
        <p:blipFill rotWithShape="1">
          <a:blip r:embed="rId6" cstate="print">
            <a:extLst>
              <a:ext uri="{28A0092B-C50C-407E-A947-70E740481C1C}">
                <a14:useLocalDpi xmlns:a14="http://schemas.microsoft.com/office/drawing/2010/main" val="0"/>
              </a:ext>
            </a:extLst>
          </a:blip>
          <a:srcRect r="-52"/>
          <a:stretch/>
        </p:blipFill>
        <p:spPr bwMode="auto">
          <a:xfrm>
            <a:off x="562082" y="3815929"/>
            <a:ext cx="1542720" cy="1582954"/>
          </a:xfrm>
          <a:prstGeom prst="rect">
            <a:avLst/>
          </a:prstGeom>
          <a:noFill/>
          <a:ln>
            <a:noFill/>
          </a:ln>
          <a:extLst>
            <a:ext uri="{53640926-AAD7-44D8-BBD7-CCE9431645EC}">
              <a14:shadowObscured xmlns:a14="http://schemas.microsoft.com/office/drawing/2010/main"/>
            </a:ext>
          </a:extLst>
        </p:spPr>
      </p:pic>
      <p:pic>
        <p:nvPicPr>
          <p:cNvPr id="7" name="Picture 6"/>
          <p:cNvPicPr>
            <a:picLocks noChangeAspect="1"/>
          </p:cNvPicPr>
          <p:nvPr/>
        </p:nvPicPr>
        <p:blipFill>
          <a:blip r:embed="rId7"/>
          <a:stretch>
            <a:fillRect/>
          </a:stretch>
        </p:blipFill>
        <p:spPr>
          <a:xfrm>
            <a:off x="2941249" y="3870522"/>
            <a:ext cx="1356364" cy="1512868"/>
          </a:xfrm>
          <a:prstGeom prst="rect">
            <a:avLst/>
          </a:prstGeom>
        </p:spPr>
      </p:pic>
      <p:pic>
        <p:nvPicPr>
          <p:cNvPr id="8" name="Picture 7"/>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65800" y="3797379"/>
            <a:ext cx="1305027" cy="1411268"/>
          </a:xfrm>
          <a:prstGeom prst="rect">
            <a:avLst/>
          </a:prstGeom>
          <a:noFill/>
          <a:ln>
            <a:noFill/>
          </a:ln>
        </p:spPr>
      </p:pic>
      <p:pic>
        <p:nvPicPr>
          <p:cNvPr id="9" name="Picture 8"/>
          <p:cNvPicPr/>
          <p:nvPr/>
        </p:nvPicPr>
        <p:blipFill>
          <a:blip r:embed="rId9">
            <a:extLst>
              <a:ext uri="{28A0092B-C50C-407E-A947-70E740481C1C}">
                <a14:useLocalDpi xmlns:a14="http://schemas.microsoft.com/office/drawing/2010/main" val="0"/>
              </a:ext>
            </a:extLst>
          </a:blip>
          <a:srcRect/>
          <a:stretch>
            <a:fillRect/>
          </a:stretch>
        </p:blipFill>
        <p:spPr bwMode="auto">
          <a:xfrm>
            <a:off x="8228125" y="3668278"/>
            <a:ext cx="1271463" cy="1399563"/>
          </a:xfrm>
          <a:prstGeom prst="rect">
            <a:avLst/>
          </a:prstGeom>
          <a:noFill/>
        </p:spPr>
      </p:pic>
      <p:sp>
        <p:nvSpPr>
          <p:cNvPr id="10" name="TextBox 9"/>
          <p:cNvSpPr txBox="1"/>
          <p:nvPr/>
        </p:nvSpPr>
        <p:spPr>
          <a:xfrm>
            <a:off x="247492" y="3258463"/>
            <a:ext cx="1542720" cy="369332"/>
          </a:xfrm>
          <a:prstGeom prst="rect">
            <a:avLst/>
          </a:prstGeom>
          <a:noFill/>
        </p:spPr>
        <p:txBody>
          <a:bodyPr wrap="square" rtlCol="0">
            <a:spAutoFit/>
          </a:bodyPr>
          <a:lstStyle/>
          <a:p>
            <a:pPr algn="ctr"/>
            <a:r>
              <a:rPr lang="en-GB" b="1" dirty="0" smtClean="0"/>
              <a:t>Amy </a:t>
            </a:r>
            <a:endParaRPr lang="en-GB" b="1" dirty="0"/>
          </a:p>
        </p:txBody>
      </p:sp>
      <p:sp>
        <p:nvSpPr>
          <p:cNvPr id="11" name="TextBox 10"/>
          <p:cNvSpPr txBox="1"/>
          <p:nvPr/>
        </p:nvSpPr>
        <p:spPr>
          <a:xfrm>
            <a:off x="3090113" y="3298946"/>
            <a:ext cx="1058637" cy="369332"/>
          </a:xfrm>
          <a:prstGeom prst="rect">
            <a:avLst/>
          </a:prstGeom>
          <a:noFill/>
        </p:spPr>
        <p:txBody>
          <a:bodyPr wrap="square" rtlCol="0">
            <a:spAutoFit/>
          </a:bodyPr>
          <a:lstStyle/>
          <a:p>
            <a:pPr algn="ctr"/>
            <a:r>
              <a:rPr lang="en-GB" b="1" dirty="0" smtClean="0"/>
              <a:t>Callum</a:t>
            </a:r>
            <a:endParaRPr lang="en-GB" b="1" dirty="0"/>
          </a:p>
        </p:txBody>
      </p:sp>
      <p:sp>
        <p:nvSpPr>
          <p:cNvPr id="14" name="TextBox 13"/>
          <p:cNvSpPr txBox="1"/>
          <p:nvPr/>
        </p:nvSpPr>
        <p:spPr>
          <a:xfrm>
            <a:off x="5765800" y="3298946"/>
            <a:ext cx="1244600" cy="369332"/>
          </a:xfrm>
          <a:prstGeom prst="rect">
            <a:avLst/>
          </a:prstGeom>
          <a:noFill/>
        </p:spPr>
        <p:txBody>
          <a:bodyPr wrap="square" rtlCol="0">
            <a:spAutoFit/>
          </a:bodyPr>
          <a:lstStyle/>
          <a:p>
            <a:pPr algn="ctr"/>
            <a:r>
              <a:rPr lang="en-GB" b="1" dirty="0" smtClean="0"/>
              <a:t>Rhian</a:t>
            </a:r>
            <a:r>
              <a:rPr lang="en-GB" dirty="0" smtClean="0"/>
              <a:t> </a:t>
            </a:r>
            <a:endParaRPr lang="en-GB" dirty="0"/>
          </a:p>
        </p:txBody>
      </p:sp>
      <p:sp>
        <p:nvSpPr>
          <p:cNvPr id="15" name="TextBox 14"/>
          <p:cNvSpPr txBox="1"/>
          <p:nvPr/>
        </p:nvSpPr>
        <p:spPr>
          <a:xfrm>
            <a:off x="8178788" y="3298946"/>
            <a:ext cx="1320800" cy="369332"/>
          </a:xfrm>
          <a:prstGeom prst="rect">
            <a:avLst/>
          </a:prstGeom>
          <a:noFill/>
        </p:spPr>
        <p:txBody>
          <a:bodyPr wrap="square" rtlCol="0">
            <a:spAutoFit/>
          </a:bodyPr>
          <a:lstStyle/>
          <a:p>
            <a:pPr algn="ctr"/>
            <a:r>
              <a:rPr lang="en-GB" b="1" dirty="0" err="1" smtClean="0"/>
              <a:t>Owain</a:t>
            </a:r>
            <a:r>
              <a:rPr lang="en-GB" dirty="0" smtClean="0"/>
              <a:t> </a:t>
            </a:r>
            <a:endParaRPr lang="en-GB" dirty="0"/>
          </a:p>
        </p:txBody>
      </p:sp>
      <p:sp>
        <p:nvSpPr>
          <p:cNvPr id="20" name="TextBox 19"/>
          <p:cNvSpPr txBox="1"/>
          <p:nvPr/>
        </p:nvSpPr>
        <p:spPr>
          <a:xfrm>
            <a:off x="546100" y="5623591"/>
            <a:ext cx="1714500" cy="1015663"/>
          </a:xfrm>
          <a:prstGeom prst="rect">
            <a:avLst/>
          </a:prstGeom>
          <a:noFill/>
        </p:spPr>
        <p:txBody>
          <a:bodyPr wrap="square" rtlCol="0">
            <a:spAutoFit/>
          </a:bodyPr>
          <a:lstStyle/>
          <a:p>
            <a:pPr algn="ctr"/>
            <a:r>
              <a:rPr lang="en-GB" sz="2000" b="1" dirty="0"/>
              <a:t>A</a:t>
            </a:r>
            <a:r>
              <a:rPr lang="en-GB" sz="2000" b="1" dirty="0" smtClean="0"/>
              <a:t>mbitious</a:t>
            </a:r>
            <a:r>
              <a:rPr lang="en-GB" sz="2000" b="1" dirty="0"/>
              <a:t>, capable learners</a:t>
            </a:r>
            <a:endParaRPr lang="en-GB" sz="2000" dirty="0"/>
          </a:p>
        </p:txBody>
      </p:sp>
      <p:sp>
        <p:nvSpPr>
          <p:cNvPr id="21" name="TextBox 20"/>
          <p:cNvSpPr txBox="1"/>
          <p:nvPr/>
        </p:nvSpPr>
        <p:spPr>
          <a:xfrm>
            <a:off x="3090112" y="5623591"/>
            <a:ext cx="1558087" cy="1015663"/>
          </a:xfrm>
          <a:prstGeom prst="rect">
            <a:avLst/>
          </a:prstGeom>
          <a:noFill/>
        </p:spPr>
        <p:txBody>
          <a:bodyPr wrap="square" rtlCol="0">
            <a:spAutoFit/>
          </a:bodyPr>
          <a:lstStyle/>
          <a:p>
            <a:pPr algn="ctr"/>
            <a:r>
              <a:rPr lang="en-GB" sz="2000" b="1" dirty="0"/>
              <a:t>E</a:t>
            </a:r>
            <a:r>
              <a:rPr lang="en-GB" sz="2000" b="1" dirty="0" smtClean="0"/>
              <a:t>nterprising</a:t>
            </a:r>
            <a:r>
              <a:rPr lang="en-GB" sz="2000" b="1" dirty="0"/>
              <a:t>, creative contributors</a:t>
            </a:r>
            <a:endParaRPr lang="en-GB" sz="2000" dirty="0"/>
          </a:p>
        </p:txBody>
      </p:sp>
      <p:sp>
        <p:nvSpPr>
          <p:cNvPr id="22" name="TextBox 21"/>
          <p:cNvSpPr txBox="1"/>
          <p:nvPr/>
        </p:nvSpPr>
        <p:spPr>
          <a:xfrm>
            <a:off x="5806230" y="5575951"/>
            <a:ext cx="1405062" cy="1015663"/>
          </a:xfrm>
          <a:prstGeom prst="rect">
            <a:avLst/>
          </a:prstGeom>
          <a:noFill/>
        </p:spPr>
        <p:txBody>
          <a:bodyPr wrap="square" rtlCol="0">
            <a:spAutoFit/>
          </a:bodyPr>
          <a:lstStyle/>
          <a:p>
            <a:pPr algn="ctr"/>
            <a:r>
              <a:rPr lang="en-GB" sz="2000" b="1" dirty="0"/>
              <a:t>E</a:t>
            </a:r>
            <a:r>
              <a:rPr lang="en-GB" sz="2000" b="1" dirty="0" smtClean="0"/>
              <a:t>thical</a:t>
            </a:r>
            <a:r>
              <a:rPr lang="en-GB" sz="2000" b="1" dirty="0"/>
              <a:t>, informed citizens</a:t>
            </a:r>
            <a:endParaRPr lang="en-GB" sz="2000" dirty="0"/>
          </a:p>
        </p:txBody>
      </p:sp>
      <p:sp>
        <p:nvSpPr>
          <p:cNvPr id="23" name="TextBox 22"/>
          <p:cNvSpPr txBox="1"/>
          <p:nvPr/>
        </p:nvSpPr>
        <p:spPr>
          <a:xfrm>
            <a:off x="8320076" y="5545185"/>
            <a:ext cx="1383455" cy="1015663"/>
          </a:xfrm>
          <a:prstGeom prst="rect">
            <a:avLst/>
          </a:prstGeom>
          <a:noFill/>
        </p:spPr>
        <p:txBody>
          <a:bodyPr wrap="square" rtlCol="0">
            <a:spAutoFit/>
          </a:bodyPr>
          <a:lstStyle/>
          <a:p>
            <a:pPr algn="ctr"/>
            <a:r>
              <a:rPr lang="en-GB" sz="2000" b="1" dirty="0"/>
              <a:t>H</a:t>
            </a:r>
            <a:r>
              <a:rPr lang="en-GB" sz="2000" b="1" dirty="0" smtClean="0"/>
              <a:t>ealthy</a:t>
            </a:r>
            <a:r>
              <a:rPr lang="en-GB" sz="2000" b="1" dirty="0"/>
              <a:t>, confident individuals</a:t>
            </a:r>
            <a:endParaRPr lang="en-GB" sz="2000" dirty="0"/>
          </a:p>
        </p:txBody>
      </p:sp>
      <p:pic>
        <p:nvPicPr>
          <p:cNvPr id="1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178788" y="1080814"/>
            <a:ext cx="406400" cy="406400"/>
          </a:xfrm>
          <a:prstGeom prst="rect">
            <a:avLst/>
          </a:prstGeom>
        </p:spPr>
      </p:pic>
    </p:spTree>
    <p:extLst>
      <p:ext uri="{BB962C8B-B14F-4D97-AF65-F5344CB8AC3E}">
        <p14:creationId xmlns:p14="http://schemas.microsoft.com/office/powerpoint/2010/main" val="33166620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392" fill="hold"/>
                                        <p:tgtEl>
                                          <p:spTgt spid="12"/>
                                        </p:tgtEl>
                                      </p:cBhvr>
                                    </p:cmd>
                                  </p:childTnLst>
                                </p:cTn>
                              </p:par>
                            </p:childTnLst>
                          </p:cTn>
                        </p:par>
                      </p:childTnLst>
                    </p:cTn>
                  </p:par>
                </p:childTnLst>
              </p:cTn>
              <p:nextCondLst>
                <p:cond evt="onClick" delay="0">
                  <p:tgtEl>
                    <p:spTgt spid="12"/>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5188" y="2157731"/>
            <a:ext cx="8396321" cy="2550437"/>
          </a:xfrm>
        </p:spPr>
        <p:txBody>
          <a:bodyPr/>
          <a:lstStyle/>
          <a:p>
            <a:r>
              <a:rPr lang="en-GB" dirty="0" smtClean="0"/>
              <a:t>Our </a:t>
            </a:r>
            <a:r>
              <a:rPr lang="en-GB" dirty="0" smtClean="0"/>
              <a:t>teacher, </a:t>
            </a:r>
            <a:r>
              <a:rPr lang="en-GB" dirty="0" smtClean="0"/>
              <a:t>Mr </a:t>
            </a:r>
            <a:r>
              <a:rPr lang="en-GB" dirty="0" smtClean="0"/>
              <a:t>Bannister, </a:t>
            </a:r>
            <a:r>
              <a:rPr lang="en-GB" dirty="0" smtClean="0"/>
              <a:t>shared the introductory video with us which outlined the challenge . </a:t>
            </a:r>
          </a:p>
          <a:p>
            <a:endParaRPr lang="en-GB" dirty="0"/>
          </a:p>
          <a:p>
            <a:pPr marL="0" indent="0">
              <a:buNone/>
            </a:pPr>
            <a:r>
              <a:rPr lang="en-GB" dirty="0" smtClean="0"/>
              <a:t>We </a:t>
            </a:r>
            <a:r>
              <a:rPr lang="en-GB" dirty="0"/>
              <a:t>understood that we </a:t>
            </a:r>
            <a:r>
              <a:rPr lang="en-GB" dirty="0" smtClean="0"/>
              <a:t>needed to plan, design and create a </a:t>
            </a:r>
            <a:r>
              <a:rPr lang="en-GB" dirty="0"/>
              <a:t>fruit or vegetable-based product that </a:t>
            </a:r>
            <a:r>
              <a:rPr lang="en-GB" dirty="0" smtClean="0"/>
              <a:t>we could sell, which promotes </a:t>
            </a:r>
            <a:r>
              <a:rPr lang="en-GB" dirty="0"/>
              <a:t>the importance of eating fruits and vegetables. </a:t>
            </a:r>
          </a:p>
        </p:txBody>
      </p:sp>
      <p:sp>
        <p:nvSpPr>
          <p:cNvPr id="2" name="Title 1"/>
          <p:cNvSpPr>
            <a:spLocks noGrp="1"/>
          </p:cNvSpPr>
          <p:nvPr>
            <p:ph type="title"/>
          </p:nvPr>
        </p:nvSpPr>
        <p:spPr/>
        <p:txBody>
          <a:bodyPr/>
          <a:lstStyle/>
          <a:p>
            <a:r>
              <a:rPr lang="en-GB" dirty="0" smtClean="0"/>
              <a:t>The starting point </a:t>
            </a:r>
            <a:endParaRPr lang="en-GB" dirty="0"/>
          </a:p>
        </p:txBody>
      </p:sp>
      <p:pic>
        <p:nvPicPr>
          <p:cNvPr id="4" name="Picture 3"/>
          <p:cNvPicPr>
            <a:picLocks noChangeAspect="1"/>
          </p:cNvPicPr>
          <p:nvPr/>
        </p:nvPicPr>
        <p:blipFill>
          <a:blip r:embed="rId4"/>
          <a:stretch>
            <a:fillRect/>
          </a:stretch>
        </p:blipFill>
        <p:spPr>
          <a:xfrm>
            <a:off x="10042236" y="0"/>
            <a:ext cx="2052637" cy="202863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6123" y="4792027"/>
            <a:ext cx="1428750" cy="1971675"/>
          </a:xfrm>
          <a:prstGeom prst="rect">
            <a:avLst/>
          </a:prstGeom>
        </p:spPr>
      </p:pic>
      <p:pic>
        <p:nvPicPr>
          <p:cNvPr id="6" name="Picture 5"/>
          <p:cNvPicPr>
            <a:picLocks noChangeAspect="1"/>
          </p:cNvPicPr>
          <p:nvPr/>
        </p:nvPicPr>
        <p:blipFill>
          <a:blip r:embed="rId6"/>
          <a:stretch>
            <a:fillRect/>
          </a:stretch>
        </p:blipFill>
        <p:spPr>
          <a:xfrm>
            <a:off x="3468821" y="4390481"/>
            <a:ext cx="4246168" cy="2230582"/>
          </a:xfrm>
          <a:prstGeom prst="rect">
            <a:avLst/>
          </a:prstGeom>
        </p:spPr>
      </p:pic>
      <p:pic>
        <p:nvPicPr>
          <p:cNvPr id="11" name="Picture 10"/>
          <p:cNvPicPr>
            <a:picLocks noChangeAspect="1"/>
          </p:cNvPicPr>
          <p:nvPr/>
        </p:nvPicPr>
        <p:blipFill>
          <a:blip r:embed="rId7"/>
          <a:stretch>
            <a:fillRect/>
          </a:stretch>
        </p:blipFill>
        <p:spPr>
          <a:xfrm>
            <a:off x="657224" y="5108195"/>
            <a:ext cx="1356364" cy="1512868"/>
          </a:xfrm>
          <a:prstGeom prst="rect">
            <a:avLst/>
          </a:prstGeom>
        </p:spPr>
      </p:pic>
      <p:pic>
        <p:nvPicPr>
          <p:cNvPr id="12" name="Picture 11"/>
          <p:cNvPicPr/>
          <p:nvPr/>
        </p:nvPicPr>
        <p:blipFill>
          <a:blip r:embed="rId8">
            <a:extLst>
              <a:ext uri="{28A0092B-C50C-407E-A947-70E740481C1C}">
                <a14:useLocalDpi xmlns:a14="http://schemas.microsoft.com/office/drawing/2010/main" val="0"/>
              </a:ext>
            </a:extLst>
          </a:blip>
          <a:srcRect/>
          <a:stretch>
            <a:fillRect/>
          </a:stretch>
        </p:blipFill>
        <p:spPr bwMode="auto">
          <a:xfrm>
            <a:off x="8770773" y="5164847"/>
            <a:ext cx="1271463" cy="1399563"/>
          </a:xfrm>
          <a:prstGeom prst="rect">
            <a:avLst/>
          </a:prstGeom>
          <a:noFill/>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6973455" y="1125432"/>
            <a:ext cx="406400" cy="406400"/>
          </a:xfrm>
          <a:prstGeom prst="rect">
            <a:avLst/>
          </a:prstGeom>
        </p:spPr>
      </p:pic>
    </p:spTree>
    <p:extLst>
      <p:ext uri="{BB962C8B-B14F-4D97-AF65-F5344CB8AC3E}">
        <p14:creationId xmlns:p14="http://schemas.microsoft.com/office/powerpoint/2010/main" val="34574315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090"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Getting to work</a:t>
            </a:r>
            <a:endParaRPr lang="en-GB" dirty="0"/>
          </a:p>
        </p:txBody>
      </p:sp>
      <p:sp>
        <p:nvSpPr>
          <p:cNvPr id="3" name="Content Placeholder 2"/>
          <p:cNvSpPr>
            <a:spLocks noGrp="1"/>
          </p:cNvSpPr>
          <p:nvPr>
            <p:ph idx="1"/>
          </p:nvPr>
        </p:nvSpPr>
        <p:spPr/>
        <p:txBody>
          <a:bodyPr/>
          <a:lstStyle/>
          <a:p>
            <a:r>
              <a:rPr lang="en-GB" dirty="0" smtClean="0"/>
              <a:t>Once we understood the challenge the hard work started! We started off by creating a success criteria for the product. We used the introductory video to ensure we included the relevant  details of the project.</a:t>
            </a:r>
            <a:endParaRPr lang="en-GB" dirty="0"/>
          </a:p>
        </p:txBody>
      </p:sp>
      <p:pic>
        <p:nvPicPr>
          <p:cNvPr id="4" name="Picture 3"/>
          <p:cNvPicPr>
            <a:picLocks noChangeAspect="1"/>
          </p:cNvPicPr>
          <p:nvPr/>
        </p:nvPicPr>
        <p:blipFill>
          <a:blip r:embed="rId4"/>
          <a:stretch>
            <a:fillRect/>
          </a:stretch>
        </p:blipFill>
        <p:spPr>
          <a:xfrm>
            <a:off x="10042236" y="0"/>
            <a:ext cx="2052637" cy="202863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6123" y="4792027"/>
            <a:ext cx="1428750" cy="1971675"/>
          </a:xfrm>
          <a:prstGeom prst="rect">
            <a:avLst/>
          </a:prstGeom>
        </p:spPr>
      </p:pic>
      <p:pic>
        <p:nvPicPr>
          <p:cNvPr id="8" name="Picture 7"/>
          <p:cNvPicPr/>
          <p:nvPr/>
        </p:nvPicPr>
        <p:blipFill rotWithShape="1">
          <a:blip r:embed="rId6" cstate="print">
            <a:extLst>
              <a:ext uri="{28A0092B-C50C-407E-A947-70E740481C1C}">
                <a14:useLocalDpi xmlns:a14="http://schemas.microsoft.com/office/drawing/2010/main" val="0"/>
              </a:ext>
            </a:extLst>
          </a:blip>
          <a:srcRect r="-52"/>
          <a:stretch/>
        </p:blipFill>
        <p:spPr bwMode="auto">
          <a:xfrm>
            <a:off x="552845" y="5099783"/>
            <a:ext cx="1488606" cy="1524301"/>
          </a:xfrm>
          <a:prstGeom prst="rect">
            <a:avLst/>
          </a:prstGeom>
          <a:noFill/>
          <a:ln>
            <a:noFill/>
          </a:ln>
          <a:extLst>
            <a:ext uri="{53640926-AAD7-44D8-BBD7-CCE9431645EC}">
              <a14:shadowObscured xmlns:a14="http://schemas.microsoft.com/office/drawing/2010/main"/>
            </a:ext>
          </a:extLst>
        </p:spPr>
      </p:pic>
      <p:pic>
        <p:nvPicPr>
          <p:cNvPr id="9" name="Picture 8"/>
          <p:cNvPicPr>
            <a:picLocks noChangeAspect="1"/>
          </p:cNvPicPr>
          <p:nvPr/>
        </p:nvPicPr>
        <p:blipFill>
          <a:blip r:embed="rId7"/>
          <a:stretch>
            <a:fillRect/>
          </a:stretch>
        </p:blipFill>
        <p:spPr>
          <a:xfrm>
            <a:off x="9166558" y="5131724"/>
            <a:ext cx="1356364" cy="1512868"/>
          </a:xfrm>
          <a:prstGeom prst="rect">
            <a:avLst/>
          </a:prstGeom>
        </p:spPr>
      </p:pic>
      <p:pic>
        <p:nvPicPr>
          <p:cNvPr id="10" name="Picture 9"/>
          <p:cNvPicPr>
            <a:picLocks noChangeAspect="1"/>
          </p:cNvPicPr>
          <p:nvPr/>
        </p:nvPicPr>
        <p:blipFill rotWithShape="1">
          <a:blip r:embed="rId8"/>
          <a:srcRect t="16726" r="5705" b="24598"/>
          <a:stretch/>
        </p:blipFill>
        <p:spPr>
          <a:xfrm>
            <a:off x="2382282" y="3148046"/>
            <a:ext cx="3367440" cy="2793919"/>
          </a:xfrm>
          <a:prstGeom prst="rect">
            <a:avLst/>
          </a:prstGeom>
        </p:spPr>
      </p:pic>
      <p:sp>
        <p:nvSpPr>
          <p:cNvPr id="11" name="TextBox 10"/>
          <p:cNvSpPr txBox="1"/>
          <p:nvPr/>
        </p:nvSpPr>
        <p:spPr>
          <a:xfrm>
            <a:off x="6456459" y="3148046"/>
            <a:ext cx="4924039" cy="1754326"/>
          </a:xfrm>
          <a:prstGeom prst="rect">
            <a:avLst/>
          </a:prstGeom>
          <a:noFill/>
        </p:spPr>
        <p:txBody>
          <a:bodyPr wrap="square" rtlCol="0">
            <a:spAutoFit/>
          </a:bodyPr>
          <a:lstStyle/>
          <a:p>
            <a:r>
              <a:rPr lang="en-GB" dirty="0" smtClean="0"/>
              <a:t>Our product needed the following elements:</a:t>
            </a:r>
          </a:p>
          <a:p>
            <a:endParaRPr lang="en-GB" dirty="0"/>
          </a:p>
          <a:p>
            <a:pPr marL="285750" indent="-285750">
              <a:buFont typeface="Arial" panose="020B0604020202020204" pitchFamily="34" charset="0"/>
              <a:buChar char="•"/>
            </a:pPr>
            <a:r>
              <a:rPr lang="en-GB" dirty="0" smtClean="0"/>
              <a:t>Eye catching Logo </a:t>
            </a:r>
          </a:p>
          <a:p>
            <a:pPr marL="285750" indent="-285750">
              <a:buFont typeface="Arial" panose="020B0604020202020204" pitchFamily="34" charset="0"/>
              <a:buChar char="•"/>
            </a:pPr>
            <a:r>
              <a:rPr lang="en-GB" dirty="0" smtClean="0"/>
              <a:t>Environmentally sensitive packaging</a:t>
            </a:r>
          </a:p>
          <a:p>
            <a:pPr marL="285750" indent="-285750">
              <a:buFont typeface="Arial" panose="020B0604020202020204" pitchFamily="34" charset="0"/>
              <a:buChar char="•"/>
            </a:pPr>
            <a:r>
              <a:rPr lang="en-GB" dirty="0" smtClean="0"/>
              <a:t>Linked to fruit and vegetables  </a:t>
            </a:r>
          </a:p>
          <a:p>
            <a:pPr marL="285750" indent="-285750">
              <a:buFont typeface="Arial" panose="020B0604020202020204" pitchFamily="34" charset="0"/>
              <a:buChar char="•"/>
            </a:pPr>
            <a:r>
              <a:rPr lang="en-GB" dirty="0" smtClean="0"/>
              <a:t>Reasonably priced </a:t>
            </a:r>
          </a:p>
        </p:txBody>
      </p:sp>
      <p:pic>
        <p:nvPicPr>
          <p:cNvPr id="12" name="Picture 1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718330" y="5131724"/>
            <a:ext cx="1305027" cy="1486779"/>
          </a:xfrm>
          <a:prstGeom prst="rect">
            <a:avLst/>
          </a:prstGeom>
          <a:noFill/>
          <a:ln>
            <a:noFill/>
          </a:ln>
        </p:spPr>
      </p:pic>
      <p:pic>
        <p:nvPicPr>
          <p:cNvPr id="13" name="Picture 12"/>
          <p:cNvPicPr/>
          <p:nvPr/>
        </p:nvPicPr>
        <p:blipFill>
          <a:blip r:embed="rId10">
            <a:extLst>
              <a:ext uri="{28A0092B-C50C-407E-A947-70E740481C1C}">
                <a14:useLocalDpi xmlns:a14="http://schemas.microsoft.com/office/drawing/2010/main" val="0"/>
              </a:ext>
            </a:extLst>
          </a:blip>
          <a:srcRect/>
          <a:stretch>
            <a:fillRect/>
          </a:stretch>
        </p:blipFill>
        <p:spPr bwMode="auto">
          <a:xfrm>
            <a:off x="6300728" y="5213088"/>
            <a:ext cx="1271463" cy="1399563"/>
          </a:xfrm>
          <a:prstGeom prst="rect">
            <a:avLst/>
          </a:prstGeom>
          <a:noFill/>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6300728" y="906923"/>
            <a:ext cx="406400" cy="406400"/>
          </a:xfrm>
          <a:prstGeom prst="rect">
            <a:avLst/>
          </a:prstGeom>
        </p:spPr>
      </p:pic>
    </p:spTree>
    <p:extLst>
      <p:ext uri="{BB962C8B-B14F-4D97-AF65-F5344CB8AC3E}">
        <p14:creationId xmlns:p14="http://schemas.microsoft.com/office/powerpoint/2010/main" val="5673505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267"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Ideas stage</a:t>
            </a:r>
            <a:endParaRPr lang="en-GB" dirty="0"/>
          </a:p>
        </p:txBody>
      </p:sp>
      <p:pic>
        <p:nvPicPr>
          <p:cNvPr id="4" name="Content Placehold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57223" y="1862508"/>
            <a:ext cx="2904683" cy="3192428"/>
          </a:xfr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6123" y="4792027"/>
            <a:ext cx="1428750" cy="1971675"/>
          </a:xfrm>
          <a:prstGeom prst="rect">
            <a:avLst/>
          </a:prstGeom>
        </p:spPr>
      </p:pic>
      <p:pic>
        <p:nvPicPr>
          <p:cNvPr id="6" name="Picture 5"/>
          <p:cNvPicPr>
            <a:picLocks noChangeAspect="1"/>
          </p:cNvPicPr>
          <p:nvPr/>
        </p:nvPicPr>
        <p:blipFill>
          <a:blip r:embed="rId6"/>
          <a:stretch>
            <a:fillRect/>
          </a:stretch>
        </p:blipFill>
        <p:spPr>
          <a:xfrm>
            <a:off x="10042236" y="0"/>
            <a:ext cx="2052637" cy="2028630"/>
          </a:xfrm>
          <a:prstGeom prst="rect">
            <a:avLst/>
          </a:prstGeom>
        </p:spPr>
      </p:pic>
      <p:pic>
        <p:nvPicPr>
          <p:cNvPr id="7" name="Picture 6"/>
          <p:cNvPicPr/>
          <p:nvPr/>
        </p:nvPicPr>
        <p:blipFill rotWithShape="1">
          <a:blip r:embed="rId7" cstate="print">
            <a:extLst>
              <a:ext uri="{28A0092B-C50C-407E-A947-70E740481C1C}">
                <a14:useLocalDpi xmlns:a14="http://schemas.microsoft.com/office/drawing/2010/main" val="0"/>
              </a:ext>
            </a:extLst>
          </a:blip>
          <a:srcRect r="-52"/>
          <a:stretch/>
        </p:blipFill>
        <p:spPr bwMode="auto">
          <a:xfrm>
            <a:off x="446520" y="5275046"/>
            <a:ext cx="1542720" cy="1399563"/>
          </a:xfrm>
          <a:prstGeom prst="rect">
            <a:avLst/>
          </a:prstGeom>
          <a:noFill/>
          <a:ln>
            <a:noFill/>
          </a:ln>
          <a:extLst>
            <a:ext uri="{53640926-AAD7-44D8-BBD7-CCE9431645EC}">
              <a14:shadowObscured xmlns:a14="http://schemas.microsoft.com/office/drawing/2010/main"/>
            </a:ext>
          </a:extLst>
        </p:spPr>
      </p:pic>
      <p:pic>
        <p:nvPicPr>
          <p:cNvPr id="8" name="Picture 7"/>
          <p:cNvPicPr/>
          <p:nvPr/>
        </p:nvPicPr>
        <p:blipFill>
          <a:blip r:embed="rId8">
            <a:extLst>
              <a:ext uri="{28A0092B-C50C-407E-A947-70E740481C1C}">
                <a14:useLocalDpi xmlns:a14="http://schemas.microsoft.com/office/drawing/2010/main" val="0"/>
              </a:ext>
            </a:extLst>
          </a:blip>
          <a:srcRect/>
          <a:stretch>
            <a:fillRect/>
          </a:stretch>
        </p:blipFill>
        <p:spPr bwMode="auto">
          <a:xfrm>
            <a:off x="2207193" y="5275046"/>
            <a:ext cx="1271463" cy="1399563"/>
          </a:xfrm>
          <a:prstGeom prst="rect">
            <a:avLst/>
          </a:prstGeom>
          <a:noFill/>
        </p:spPr>
      </p:pic>
      <p:pic>
        <p:nvPicPr>
          <p:cNvPr id="9" name="Picture 8"/>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96609" y="5263341"/>
            <a:ext cx="1305027" cy="1411268"/>
          </a:xfrm>
          <a:prstGeom prst="rect">
            <a:avLst/>
          </a:prstGeom>
          <a:noFill/>
          <a:ln>
            <a:noFill/>
          </a:ln>
        </p:spPr>
      </p:pic>
      <p:pic>
        <p:nvPicPr>
          <p:cNvPr id="10" name="Picture 9"/>
          <p:cNvPicPr>
            <a:picLocks noChangeAspect="1"/>
          </p:cNvPicPr>
          <p:nvPr/>
        </p:nvPicPr>
        <p:blipFill>
          <a:blip r:embed="rId10"/>
          <a:stretch>
            <a:fillRect/>
          </a:stretch>
        </p:blipFill>
        <p:spPr>
          <a:xfrm>
            <a:off x="5085963" y="5338513"/>
            <a:ext cx="1197879" cy="1336096"/>
          </a:xfrm>
          <a:prstGeom prst="rect">
            <a:avLst/>
          </a:prstGeom>
        </p:spPr>
      </p:pic>
      <p:pic>
        <p:nvPicPr>
          <p:cNvPr id="11" name="Picture 6">
            <a:extLst>
              <a:ext uri="{FF2B5EF4-FFF2-40B4-BE49-F238E27FC236}">
                <a16:creationId xmlns:a16="http://schemas.microsoft.com/office/drawing/2014/main" id="{A6C928DB-38A6-6D46-A7BB-2D59881ED8B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988188" y="130415"/>
            <a:ext cx="3996863" cy="2552874"/>
          </a:xfrm>
          <a:prstGeom prst="rect">
            <a:avLst/>
          </a:prstGeom>
        </p:spPr>
      </p:pic>
      <p:pic>
        <p:nvPicPr>
          <p:cNvPr id="12" name="Picture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16200000">
            <a:off x="4734636" y="2012468"/>
            <a:ext cx="2503967" cy="3996863"/>
          </a:xfrm>
          <a:prstGeom prst="rect">
            <a:avLst/>
          </a:prstGeom>
        </p:spPr>
      </p:pic>
      <p:sp>
        <p:nvSpPr>
          <p:cNvPr id="13" name="TextBox 12"/>
          <p:cNvSpPr txBox="1"/>
          <p:nvPr/>
        </p:nvSpPr>
        <p:spPr>
          <a:xfrm>
            <a:off x="8484781" y="2381693"/>
            <a:ext cx="3391786" cy="1477328"/>
          </a:xfrm>
          <a:prstGeom prst="rect">
            <a:avLst/>
          </a:prstGeom>
          <a:noFill/>
        </p:spPr>
        <p:txBody>
          <a:bodyPr wrap="square" rtlCol="0">
            <a:spAutoFit/>
          </a:bodyPr>
          <a:lstStyle/>
          <a:p>
            <a:r>
              <a:rPr lang="en-GB" dirty="0" smtClean="0"/>
              <a:t>We used our success criteria when generating ideas. We brainstormed as many different ideas as possible which linked to the earlier success criteria.</a:t>
            </a:r>
            <a:endParaRPr lang="en-GB"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8715987" y="4212084"/>
            <a:ext cx="406400" cy="406400"/>
          </a:xfrm>
          <a:prstGeom prst="rect">
            <a:avLst/>
          </a:prstGeom>
        </p:spPr>
      </p:pic>
    </p:spTree>
    <p:extLst>
      <p:ext uri="{BB962C8B-B14F-4D97-AF65-F5344CB8AC3E}">
        <p14:creationId xmlns:p14="http://schemas.microsoft.com/office/powerpoint/2010/main" val="11448151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815"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Choosing our product </a:t>
            </a:r>
            <a:endParaRPr lang="en-GB" dirty="0"/>
          </a:p>
        </p:txBody>
      </p:sp>
      <p:pic>
        <p:nvPicPr>
          <p:cNvPr id="4" name="Picture 4">
            <a:extLst>
              <a:ext uri="{FF2B5EF4-FFF2-40B4-BE49-F238E27FC236}">
                <a16:creationId xmlns:a16="http://schemas.microsoft.com/office/drawing/2014/main" id="{10E4F39E-B9B4-7440-AA63-BD297D340D2F}"/>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rot="16200000">
            <a:off x="7898882" y="4037463"/>
            <a:ext cx="2918506" cy="2533972"/>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6123" y="4792027"/>
            <a:ext cx="1428750" cy="1971675"/>
          </a:xfrm>
          <a:prstGeom prst="rect">
            <a:avLst/>
          </a:prstGeom>
        </p:spPr>
      </p:pic>
      <p:pic>
        <p:nvPicPr>
          <p:cNvPr id="6" name="Picture 5"/>
          <p:cNvPicPr>
            <a:picLocks noChangeAspect="1"/>
          </p:cNvPicPr>
          <p:nvPr/>
        </p:nvPicPr>
        <p:blipFill>
          <a:blip r:embed="rId6"/>
          <a:stretch>
            <a:fillRect/>
          </a:stretch>
        </p:blipFill>
        <p:spPr>
          <a:xfrm>
            <a:off x="10042236" y="0"/>
            <a:ext cx="2052637" cy="2028630"/>
          </a:xfrm>
          <a:prstGeom prst="rect">
            <a:avLst/>
          </a:prstGeom>
        </p:spPr>
      </p:pic>
      <p:pic>
        <p:nvPicPr>
          <p:cNvPr id="7" name="Picture 6"/>
          <p:cNvPicPr/>
          <p:nvPr/>
        </p:nvPicPr>
        <p:blipFill rotWithShape="1">
          <a:blip r:embed="rId7" cstate="print">
            <a:extLst>
              <a:ext uri="{28A0092B-C50C-407E-A947-70E740481C1C}">
                <a14:useLocalDpi xmlns:a14="http://schemas.microsoft.com/office/drawing/2010/main" val="0"/>
              </a:ext>
            </a:extLst>
          </a:blip>
          <a:srcRect r="-52"/>
          <a:stretch/>
        </p:blipFill>
        <p:spPr bwMode="auto">
          <a:xfrm>
            <a:off x="446520" y="5275046"/>
            <a:ext cx="1542720" cy="1399563"/>
          </a:xfrm>
          <a:prstGeom prst="rect">
            <a:avLst/>
          </a:prstGeom>
          <a:noFill/>
          <a:ln>
            <a:noFill/>
          </a:ln>
          <a:extLst>
            <a:ext uri="{53640926-AAD7-44D8-BBD7-CCE9431645EC}">
              <a14:shadowObscured xmlns:a14="http://schemas.microsoft.com/office/drawing/2010/main"/>
            </a:ext>
          </a:extLst>
        </p:spPr>
      </p:pic>
      <p:pic>
        <p:nvPicPr>
          <p:cNvPr id="8" name="Picture 7"/>
          <p:cNvPicPr>
            <a:picLocks noChangeAspect="1"/>
          </p:cNvPicPr>
          <p:nvPr/>
        </p:nvPicPr>
        <p:blipFill>
          <a:blip r:embed="rId8"/>
          <a:stretch>
            <a:fillRect/>
          </a:stretch>
        </p:blipFill>
        <p:spPr>
          <a:xfrm>
            <a:off x="2151377" y="5306779"/>
            <a:ext cx="1197879" cy="1336096"/>
          </a:xfrm>
          <a:prstGeom prst="rect">
            <a:avLst/>
          </a:prstGeom>
        </p:spPr>
      </p:pic>
      <p:pic>
        <p:nvPicPr>
          <p:cNvPr id="9" name="Picture 8"/>
          <p:cNvPicPr>
            <a:picLocks noChangeAspect="1"/>
          </p:cNvPicPr>
          <p:nvPr/>
        </p:nvPicPr>
        <p:blipFill rotWithShape="1">
          <a:blip r:embed="rId9" cstate="print">
            <a:extLst>
              <a:ext uri="{28A0092B-C50C-407E-A947-70E740481C1C}">
                <a14:useLocalDpi xmlns:a14="http://schemas.microsoft.com/office/drawing/2010/main" val="0"/>
              </a:ext>
            </a:extLst>
          </a:blip>
          <a:srcRect t="15171" r="8670" b="1"/>
          <a:stretch/>
        </p:blipFill>
        <p:spPr>
          <a:xfrm rot="16200000">
            <a:off x="846366" y="1269335"/>
            <a:ext cx="3561908" cy="4411088"/>
          </a:xfrm>
          <a:prstGeom prst="rect">
            <a:avLst/>
          </a:prstGeom>
        </p:spPr>
      </p:pic>
      <p:pic>
        <p:nvPicPr>
          <p:cNvPr id="10" name="Picture 9"/>
          <p:cNvPicPr>
            <a:picLocks noChangeAspect="1"/>
          </p:cNvPicPr>
          <p:nvPr/>
        </p:nvPicPr>
        <p:blipFill rotWithShape="1">
          <a:blip r:embed="rId10" cstate="print">
            <a:extLst>
              <a:ext uri="{28A0092B-C50C-407E-A947-70E740481C1C}">
                <a14:useLocalDpi xmlns:a14="http://schemas.microsoft.com/office/drawing/2010/main" val="0"/>
              </a:ext>
            </a:extLst>
          </a:blip>
          <a:srcRect l="3625" t="27752" r="2938" b="2171"/>
          <a:stretch/>
        </p:blipFill>
        <p:spPr>
          <a:xfrm rot="16200000">
            <a:off x="5002754" y="3845197"/>
            <a:ext cx="2918505" cy="2918504"/>
          </a:xfrm>
          <a:prstGeom prst="rect">
            <a:avLst/>
          </a:prstGeom>
        </p:spPr>
      </p:pic>
      <p:sp>
        <p:nvSpPr>
          <p:cNvPr id="12" name="TextBox 11"/>
          <p:cNvSpPr txBox="1"/>
          <p:nvPr/>
        </p:nvSpPr>
        <p:spPr>
          <a:xfrm>
            <a:off x="5092995" y="1693924"/>
            <a:ext cx="4667693" cy="2031325"/>
          </a:xfrm>
          <a:prstGeom prst="rect">
            <a:avLst/>
          </a:prstGeom>
          <a:noFill/>
        </p:spPr>
        <p:txBody>
          <a:bodyPr wrap="square" rtlCol="0">
            <a:spAutoFit/>
          </a:bodyPr>
          <a:lstStyle/>
          <a:p>
            <a:r>
              <a:rPr lang="en-GB" dirty="0" smtClean="0"/>
              <a:t>Following the brainstorming task, we needed to narrow the list of possible products down. We all chose one product. </a:t>
            </a:r>
          </a:p>
          <a:p>
            <a:endParaRPr lang="en-GB" dirty="0"/>
          </a:p>
          <a:p>
            <a:r>
              <a:rPr lang="en-GB" dirty="0" smtClean="0"/>
              <a:t>We voted for our favourite from the list. We used our numeracy skills to create tally charts to display our findings.</a:t>
            </a:r>
            <a:endParaRPr lang="en-GB"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0042236" y="2657264"/>
            <a:ext cx="406400" cy="406400"/>
          </a:xfrm>
          <a:prstGeom prst="rect">
            <a:avLst/>
          </a:prstGeom>
        </p:spPr>
      </p:pic>
    </p:spTree>
    <p:extLst>
      <p:ext uri="{BB962C8B-B14F-4D97-AF65-F5344CB8AC3E}">
        <p14:creationId xmlns:p14="http://schemas.microsoft.com/office/powerpoint/2010/main" val="9706694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24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Choosing our product </a:t>
            </a:r>
            <a:r>
              <a:rPr lang="en-GB" dirty="0" smtClean="0"/>
              <a:t>– continued </a:t>
            </a:r>
            <a:endParaRPr lang="en-GB" dirty="0"/>
          </a:p>
        </p:txBody>
      </p:sp>
      <p:pic>
        <p:nvPicPr>
          <p:cNvPr id="4" name="Picture 3"/>
          <p:cNvPicPr>
            <a:picLocks noChangeAspect="1"/>
          </p:cNvPicPr>
          <p:nvPr/>
        </p:nvPicPr>
        <p:blipFill>
          <a:blip r:embed="rId4"/>
          <a:stretch>
            <a:fillRect/>
          </a:stretch>
        </p:blipFill>
        <p:spPr>
          <a:xfrm>
            <a:off x="10042236" y="0"/>
            <a:ext cx="2052637" cy="202863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6123" y="4792027"/>
            <a:ext cx="1428750" cy="1971675"/>
          </a:xfrm>
          <a:prstGeom prst="rect">
            <a:avLst/>
          </a:prstGeom>
        </p:spPr>
      </p:pic>
      <p:pic>
        <p:nvPicPr>
          <p:cNvPr id="6" name="Picture 5"/>
          <p:cNvPicPr/>
          <p:nvPr/>
        </p:nvPicPr>
        <p:blipFill rotWithShape="1">
          <a:blip r:embed="rId6" cstate="print">
            <a:extLst>
              <a:ext uri="{28A0092B-C50C-407E-A947-70E740481C1C}">
                <a14:useLocalDpi xmlns:a14="http://schemas.microsoft.com/office/drawing/2010/main" val="0"/>
              </a:ext>
            </a:extLst>
          </a:blip>
          <a:srcRect r="-52"/>
          <a:stretch/>
        </p:blipFill>
        <p:spPr bwMode="auto">
          <a:xfrm>
            <a:off x="446520" y="5275046"/>
            <a:ext cx="1542720" cy="1399563"/>
          </a:xfrm>
          <a:prstGeom prst="rect">
            <a:avLst/>
          </a:prstGeom>
          <a:noFill/>
          <a:ln>
            <a:noFill/>
          </a:ln>
          <a:extLst>
            <a:ext uri="{53640926-AAD7-44D8-BBD7-CCE9431645EC}">
              <a14:shadowObscured xmlns:a14="http://schemas.microsoft.com/office/drawing/2010/main"/>
            </a:ext>
          </a:extLst>
        </p:spPr>
      </p:pic>
      <p:pic>
        <p:nvPicPr>
          <p:cNvPr id="8" name="Picture 7"/>
          <p:cNvPicPr>
            <a:picLocks noChangeAspect="1"/>
          </p:cNvPicPr>
          <p:nvPr/>
        </p:nvPicPr>
        <p:blipFill>
          <a:blip r:embed="rId7"/>
          <a:stretch>
            <a:fillRect/>
          </a:stretch>
        </p:blipFill>
        <p:spPr>
          <a:xfrm>
            <a:off x="2151377" y="5306779"/>
            <a:ext cx="1197879" cy="1336096"/>
          </a:xfrm>
          <a:prstGeom prst="rect">
            <a:avLst/>
          </a:prstGeom>
        </p:spPr>
      </p:pic>
      <p:pic>
        <p:nvPicPr>
          <p:cNvPr id="9" name="Picture 5">
            <a:extLst>
              <a:ext uri="{FF2B5EF4-FFF2-40B4-BE49-F238E27FC236}">
                <a16:creationId xmlns:a16="http://schemas.microsoft.com/office/drawing/2014/main" id="{B379CEDD-004D-F24D-BEE4-0FD9FAB7DEE2}"/>
              </a:ext>
            </a:extLst>
          </p:cNvPr>
          <p:cNvPicPr>
            <a:picLocks noGrp="1" noChangeAspect="1"/>
          </p:cNvPicPr>
          <p:nvPr>
            <p:ph idx="1"/>
          </p:nvPr>
        </p:nvPicPr>
        <p:blipFill>
          <a:blip r:embed="rId8" cstate="print">
            <a:extLst>
              <a:ext uri="{28A0092B-C50C-407E-A947-70E740481C1C}">
                <a14:useLocalDpi xmlns:a14="http://schemas.microsoft.com/office/drawing/2010/main" val="0"/>
              </a:ext>
            </a:extLst>
          </a:blip>
          <a:stretch>
            <a:fillRect/>
          </a:stretch>
        </p:blipFill>
        <p:spPr>
          <a:xfrm rot="16200000">
            <a:off x="517567" y="1448026"/>
            <a:ext cx="3267619" cy="3767137"/>
          </a:xfrm>
          <a:prstGeom prst="rect">
            <a:avLst/>
          </a:prstGeom>
        </p:spPr>
      </p:pic>
      <p:pic>
        <p:nvPicPr>
          <p:cNvPr id="10" name="Picture 9"/>
          <p:cNvPicPr>
            <a:picLocks noChangeAspect="1"/>
          </p:cNvPicPr>
          <p:nvPr/>
        </p:nvPicPr>
        <p:blipFill rotWithShape="1">
          <a:blip r:embed="rId9">
            <a:extLst>
              <a:ext uri="{28A0092B-C50C-407E-A947-70E740481C1C}">
                <a14:useLocalDpi xmlns:a14="http://schemas.microsoft.com/office/drawing/2010/main" val="0"/>
              </a:ext>
            </a:extLst>
          </a:blip>
          <a:srcRect l="22403" t="26" r="25710" b="11137"/>
          <a:stretch/>
        </p:blipFill>
        <p:spPr>
          <a:xfrm rot="16200000">
            <a:off x="5984105" y="2205638"/>
            <a:ext cx="2900050" cy="6037889"/>
          </a:xfrm>
          <a:prstGeom prst="rect">
            <a:avLst/>
          </a:prstGeom>
        </p:spPr>
      </p:pic>
      <p:sp>
        <p:nvSpPr>
          <p:cNvPr id="11" name="TextBox 10"/>
          <p:cNvSpPr txBox="1"/>
          <p:nvPr/>
        </p:nvSpPr>
        <p:spPr>
          <a:xfrm>
            <a:off x="4727129" y="2157731"/>
            <a:ext cx="5938994" cy="1200329"/>
          </a:xfrm>
          <a:prstGeom prst="rect">
            <a:avLst/>
          </a:prstGeom>
          <a:noFill/>
        </p:spPr>
        <p:txBody>
          <a:bodyPr wrap="square" rtlCol="0">
            <a:spAutoFit/>
          </a:bodyPr>
          <a:lstStyle/>
          <a:p>
            <a:r>
              <a:rPr lang="en-GB" dirty="0" smtClean="0"/>
              <a:t>We used our ICT skills to convert our tally charts into bar graphs using Microsoft Excel. </a:t>
            </a:r>
          </a:p>
          <a:p>
            <a:endParaRPr lang="en-GB" dirty="0"/>
          </a:p>
          <a:p>
            <a:r>
              <a:rPr lang="en-GB" dirty="0" smtClean="0"/>
              <a:t>The winning product was </a:t>
            </a:r>
            <a:r>
              <a:rPr lang="en-GB" b="1" dirty="0" smtClean="0"/>
              <a:t>‘decorated plant pots’</a:t>
            </a:r>
            <a:endParaRPr lang="en-GB" b="1"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0259723" y="2822866"/>
            <a:ext cx="406400" cy="406400"/>
          </a:xfrm>
          <a:prstGeom prst="rect">
            <a:avLst/>
          </a:prstGeom>
        </p:spPr>
      </p:pic>
    </p:spTree>
    <p:extLst>
      <p:ext uri="{BB962C8B-B14F-4D97-AF65-F5344CB8AC3E}">
        <p14:creationId xmlns:p14="http://schemas.microsoft.com/office/powerpoint/2010/main" val="16202343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52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 research </a:t>
            </a:r>
            <a:endParaRPr lang="en-GB" dirty="0"/>
          </a:p>
        </p:txBody>
      </p:sp>
      <p:pic>
        <p:nvPicPr>
          <p:cNvPr id="4" name="Content Placeholder 3"/>
          <p:cNvPicPr>
            <a:picLocks noGrp="1" noChangeAspect="1"/>
          </p:cNvPicPr>
          <p:nvPr>
            <p:ph idx="1"/>
          </p:nvPr>
        </p:nvPicPr>
        <p:blipFill rotWithShape="1">
          <a:blip r:embed="rId4" cstate="print">
            <a:extLst>
              <a:ext uri="{28A0092B-C50C-407E-A947-70E740481C1C}">
                <a14:useLocalDpi xmlns:a14="http://schemas.microsoft.com/office/drawing/2010/main" val="0"/>
              </a:ext>
            </a:extLst>
          </a:blip>
          <a:srcRect l="8110" t="7273" r="3097"/>
          <a:stretch/>
        </p:blipFill>
        <p:spPr>
          <a:xfrm rot="5400000">
            <a:off x="294804" y="2172749"/>
            <a:ext cx="3343564" cy="2618725"/>
          </a:xfr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6123" y="4792027"/>
            <a:ext cx="1428750" cy="1971675"/>
          </a:xfrm>
          <a:prstGeom prst="rect">
            <a:avLst/>
          </a:prstGeom>
        </p:spPr>
      </p:pic>
      <p:pic>
        <p:nvPicPr>
          <p:cNvPr id="6" name="Picture 5"/>
          <p:cNvPicPr>
            <a:picLocks noChangeAspect="1"/>
          </p:cNvPicPr>
          <p:nvPr/>
        </p:nvPicPr>
        <p:blipFill>
          <a:blip r:embed="rId6"/>
          <a:stretch>
            <a:fillRect/>
          </a:stretch>
        </p:blipFill>
        <p:spPr>
          <a:xfrm>
            <a:off x="10042236" y="0"/>
            <a:ext cx="2052637" cy="2028630"/>
          </a:xfrm>
          <a:prstGeom prst="rect">
            <a:avLst/>
          </a:prstGeom>
        </p:spPr>
      </p:pic>
      <p:pic>
        <p:nvPicPr>
          <p:cNvPr id="7" name="Picture 6"/>
          <p:cNvPicPr/>
          <p:nvPr/>
        </p:nvPicPr>
        <p:blipFill rotWithShape="1">
          <a:blip r:embed="rId7" cstate="print">
            <a:extLst>
              <a:ext uri="{28A0092B-C50C-407E-A947-70E740481C1C}">
                <a14:useLocalDpi xmlns:a14="http://schemas.microsoft.com/office/drawing/2010/main" val="0"/>
              </a:ext>
            </a:extLst>
          </a:blip>
          <a:srcRect r="-52"/>
          <a:stretch/>
        </p:blipFill>
        <p:spPr bwMode="auto">
          <a:xfrm>
            <a:off x="423866" y="5364139"/>
            <a:ext cx="1542720" cy="1399563"/>
          </a:xfrm>
          <a:prstGeom prst="rect">
            <a:avLst/>
          </a:prstGeom>
          <a:noFill/>
          <a:ln>
            <a:noFill/>
          </a:ln>
          <a:extLst>
            <a:ext uri="{53640926-AAD7-44D8-BBD7-CCE9431645EC}">
              <a14:shadowObscured xmlns:a14="http://schemas.microsoft.com/office/drawing/2010/main"/>
            </a:ext>
          </a:extLst>
        </p:spPr>
      </p:pic>
      <p:pic>
        <p:nvPicPr>
          <p:cNvPr id="8" name="Picture 7"/>
          <p:cNvPicPr>
            <a:picLocks noChangeAspect="1"/>
          </p:cNvPicPr>
          <p:nvPr/>
        </p:nvPicPr>
        <p:blipFill>
          <a:blip r:embed="rId8"/>
          <a:stretch>
            <a:fillRect/>
          </a:stretch>
        </p:blipFill>
        <p:spPr>
          <a:xfrm>
            <a:off x="2072308" y="5380984"/>
            <a:ext cx="1197879" cy="1336096"/>
          </a:xfrm>
          <a:prstGeom prst="rect">
            <a:avLst/>
          </a:prstGeom>
        </p:spPr>
      </p:pic>
      <p:pic>
        <p:nvPicPr>
          <p:cNvPr id="9" name="Picture 8"/>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434565" y="5328510"/>
            <a:ext cx="1305027" cy="1411268"/>
          </a:xfrm>
          <a:prstGeom prst="rect">
            <a:avLst/>
          </a:prstGeom>
          <a:noFill/>
          <a:ln>
            <a:noFill/>
          </a:ln>
        </p:spPr>
      </p:pic>
      <p:pic>
        <p:nvPicPr>
          <p:cNvPr id="11" name="Picture 10"/>
          <p:cNvPicPr/>
          <p:nvPr/>
        </p:nvPicPr>
        <p:blipFill>
          <a:blip r:embed="rId10">
            <a:extLst>
              <a:ext uri="{28A0092B-C50C-407E-A947-70E740481C1C}">
                <a14:useLocalDpi xmlns:a14="http://schemas.microsoft.com/office/drawing/2010/main" val="0"/>
              </a:ext>
            </a:extLst>
          </a:blip>
          <a:srcRect/>
          <a:stretch>
            <a:fillRect/>
          </a:stretch>
        </p:blipFill>
        <p:spPr bwMode="auto">
          <a:xfrm>
            <a:off x="5099226" y="5364139"/>
            <a:ext cx="1271463" cy="1399563"/>
          </a:xfrm>
          <a:prstGeom prst="rect">
            <a:avLst/>
          </a:prstGeom>
          <a:noFill/>
        </p:spPr>
      </p:pic>
      <p:pic>
        <p:nvPicPr>
          <p:cNvPr id="12" name="Picture 11"/>
          <p:cNvPicPr>
            <a:picLocks noChangeAspect="1"/>
          </p:cNvPicPr>
          <p:nvPr/>
        </p:nvPicPr>
        <p:blipFill rotWithShape="1">
          <a:blip r:embed="rId11" cstate="print">
            <a:extLst>
              <a:ext uri="{28A0092B-C50C-407E-A947-70E740481C1C}">
                <a14:useLocalDpi xmlns:a14="http://schemas.microsoft.com/office/drawing/2010/main" val="0"/>
              </a:ext>
            </a:extLst>
          </a:blip>
          <a:srcRect l="303" t="7935" r="51616" b="3176"/>
          <a:stretch/>
        </p:blipFill>
        <p:spPr>
          <a:xfrm>
            <a:off x="7204363" y="2146047"/>
            <a:ext cx="3297382" cy="4572000"/>
          </a:xfrm>
          <a:prstGeom prst="rect">
            <a:avLst/>
          </a:prstGeom>
        </p:spPr>
      </p:pic>
      <p:sp>
        <p:nvSpPr>
          <p:cNvPr id="13" name="TextBox 12"/>
          <p:cNvSpPr txBox="1"/>
          <p:nvPr/>
        </p:nvSpPr>
        <p:spPr>
          <a:xfrm>
            <a:off x="3576782" y="2028630"/>
            <a:ext cx="3239654" cy="2308324"/>
          </a:xfrm>
          <a:prstGeom prst="rect">
            <a:avLst/>
          </a:prstGeom>
          <a:noFill/>
        </p:spPr>
        <p:txBody>
          <a:bodyPr wrap="square" rtlCol="0">
            <a:spAutoFit/>
          </a:bodyPr>
          <a:lstStyle/>
          <a:p>
            <a:r>
              <a:rPr lang="en-GB" dirty="0" smtClean="0"/>
              <a:t>We used our DCF skills to conduct market research of products which are currently available on the market.</a:t>
            </a:r>
          </a:p>
          <a:p>
            <a:endParaRPr lang="en-GB" dirty="0"/>
          </a:p>
          <a:p>
            <a:r>
              <a:rPr lang="en-GB" dirty="0" smtClean="0"/>
              <a:t>We noted the following information price, location and any additional information.  </a:t>
            </a:r>
            <a:endParaRPr lang="en-GB"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6613236" y="922232"/>
            <a:ext cx="406400" cy="406400"/>
          </a:xfrm>
          <a:prstGeom prst="rect">
            <a:avLst/>
          </a:prstGeom>
        </p:spPr>
      </p:pic>
    </p:spTree>
    <p:extLst>
      <p:ext uri="{BB962C8B-B14F-4D97-AF65-F5344CB8AC3E}">
        <p14:creationId xmlns:p14="http://schemas.microsoft.com/office/powerpoint/2010/main" val="11415847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5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Brand logo and name</a:t>
            </a:r>
            <a:endParaRPr lang="en-GB" dirty="0"/>
          </a:p>
        </p:txBody>
      </p:sp>
      <p:pic>
        <p:nvPicPr>
          <p:cNvPr id="4" name="Picture 5">
            <a:extLst>
              <a:ext uri="{FF2B5EF4-FFF2-40B4-BE49-F238E27FC236}">
                <a16:creationId xmlns:a16="http://schemas.microsoft.com/office/drawing/2014/main" id="{75CDC97A-5098-1F44-8BF9-4CAEF9667501}"/>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57224" y="1882054"/>
            <a:ext cx="2827283" cy="3767137"/>
          </a:xfrm>
          <a:prstGeom prst="rect">
            <a:avLst/>
          </a:prstGeom>
        </p:spPr>
      </p:pic>
      <p:pic>
        <p:nvPicPr>
          <p:cNvPr id="5" name="Picture 8">
            <a:extLst>
              <a:ext uri="{FF2B5EF4-FFF2-40B4-BE49-F238E27FC236}">
                <a16:creationId xmlns:a16="http://schemas.microsoft.com/office/drawing/2014/main" id="{74DDC264-735B-7047-89DF-3B57C22913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04992" y="1812404"/>
            <a:ext cx="3739171" cy="2804378"/>
          </a:xfrm>
          <a:prstGeom prst="rect">
            <a:avLst/>
          </a:prstGeom>
        </p:spPr>
      </p:pic>
      <p:pic>
        <p:nvPicPr>
          <p:cNvPr id="6" name="Picture 4">
            <a:extLst>
              <a:ext uri="{FF2B5EF4-FFF2-40B4-BE49-F238E27FC236}">
                <a16:creationId xmlns:a16="http://schemas.microsoft.com/office/drawing/2014/main" id="{840FF767-4984-8E46-8D86-9DED21827D2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7358437" y="2489873"/>
            <a:ext cx="4257287" cy="3041650"/>
          </a:xfrm>
          <a:prstGeom prst="rect">
            <a:avLst/>
          </a:prstGeom>
        </p:spPr>
      </p:pic>
      <p:sp>
        <p:nvSpPr>
          <p:cNvPr id="7" name="Rectangle 6"/>
          <p:cNvSpPr/>
          <p:nvPr/>
        </p:nvSpPr>
        <p:spPr>
          <a:xfrm>
            <a:off x="657224" y="5830608"/>
            <a:ext cx="6096000" cy="646331"/>
          </a:xfrm>
          <a:prstGeom prst="rect">
            <a:avLst/>
          </a:prstGeom>
        </p:spPr>
        <p:txBody>
          <a:bodyPr>
            <a:spAutoFit/>
          </a:bodyPr>
          <a:lstStyle/>
          <a:p>
            <a:r>
              <a:rPr lang="en-GB" dirty="0"/>
              <a:t>We designed </a:t>
            </a:r>
            <a:r>
              <a:rPr lang="en-GB" dirty="0" smtClean="0"/>
              <a:t>logos </a:t>
            </a:r>
            <a:r>
              <a:rPr lang="en-GB" dirty="0"/>
              <a:t>and brand names for our product. We then took a class vote and chose our winning logo and </a:t>
            </a:r>
            <a:r>
              <a:rPr lang="en-GB" dirty="0" smtClean="0"/>
              <a:t>brand name .</a:t>
            </a:r>
            <a:endParaRPr lang="en-US" dirty="0"/>
          </a:p>
        </p:txBody>
      </p:sp>
      <p:sp>
        <p:nvSpPr>
          <p:cNvPr id="9" name="TextBox 8">
            <a:extLst>
              <a:ext uri="{FF2B5EF4-FFF2-40B4-BE49-F238E27FC236}">
                <a16:creationId xmlns:a16="http://schemas.microsoft.com/office/drawing/2014/main" id="{9DFE897F-DFDF-6048-8FFF-09C979B3E921}"/>
              </a:ext>
            </a:extLst>
          </p:cNvPr>
          <p:cNvSpPr txBox="1"/>
          <p:nvPr/>
        </p:nvSpPr>
        <p:spPr>
          <a:xfrm>
            <a:off x="8688532" y="6153773"/>
            <a:ext cx="3041650" cy="646331"/>
          </a:xfrm>
          <a:prstGeom prst="rect">
            <a:avLst/>
          </a:prstGeom>
          <a:noFill/>
        </p:spPr>
        <p:txBody>
          <a:bodyPr wrap="square" rtlCol="0">
            <a:spAutoFit/>
          </a:bodyPr>
          <a:lstStyle/>
          <a:p>
            <a:pPr algn="l"/>
            <a:r>
              <a:rPr lang="en-GB" sz="3600" dirty="0">
                <a:solidFill>
                  <a:srgbClr val="FF0000"/>
                </a:solidFill>
              </a:rPr>
              <a:t>WINNER</a:t>
            </a:r>
            <a:endParaRPr lang="en-US" sz="3600" dirty="0">
              <a:solidFill>
                <a:srgbClr val="FF0000"/>
              </a:solidFill>
            </a:endParaRPr>
          </a:p>
        </p:txBody>
      </p:sp>
      <p:pic>
        <p:nvPicPr>
          <p:cNvPr id="10" name="Picture 9"/>
          <p:cNvPicPr>
            <a:picLocks noChangeAspect="1"/>
          </p:cNvPicPr>
          <p:nvPr/>
        </p:nvPicPr>
        <p:blipFill>
          <a:blip r:embed="rId7"/>
          <a:stretch>
            <a:fillRect/>
          </a:stretch>
        </p:blipFill>
        <p:spPr>
          <a:xfrm>
            <a:off x="10261021" y="0"/>
            <a:ext cx="1833852" cy="1812404"/>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007905" y="5186480"/>
            <a:ext cx="1213031" cy="1673983"/>
          </a:xfrm>
          <a:prstGeom prst="rect">
            <a:avLst/>
          </a:prstGeom>
        </p:spPr>
      </p:pic>
      <p:pic>
        <p:nvPicPr>
          <p:cNvPr id="12" name="Picture 11"/>
          <p:cNvPicPr/>
          <p:nvPr/>
        </p:nvPicPr>
        <p:blipFill rotWithShape="1">
          <a:blip r:embed="rId9" cstate="print">
            <a:extLst>
              <a:ext uri="{28A0092B-C50C-407E-A947-70E740481C1C}">
                <a14:useLocalDpi xmlns:a14="http://schemas.microsoft.com/office/drawing/2010/main" val="0"/>
              </a:ext>
            </a:extLst>
          </a:blip>
          <a:srcRect r="-52"/>
          <a:stretch/>
        </p:blipFill>
        <p:spPr bwMode="auto">
          <a:xfrm>
            <a:off x="6344375" y="322132"/>
            <a:ext cx="1542720" cy="1399563"/>
          </a:xfrm>
          <a:prstGeom prst="rect">
            <a:avLst/>
          </a:prstGeom>
          <a:noFill/>
          <a:ln>
            <a:noFill/>
          </a:ln>
          <a:extLst>
            <a:ext uri="{53640926-AAD7-44D8-BBD7-CCE9431645EC}">
              <a14:shadowObscured xmlns:a14="http://schemas.microsoft.com/office/drawing/2010/main"/>
            </a:ext>
          </a:extLst>
        </p:spPr>
      </p:pic>
      <p:pic>
        <p:nvPicPr>
          <p:cNvPr id="13" name="Picture 12"/>
          <p:cNvPicPr>
            <a:picLocks noChangeAspect="1"/>
          </p:cNvPicPr>
          <p:nvPr/>
        </p:nvPicPr>
        <p:blipFill>
          <a:blip r:embed="rId10"/>
          <a:stretch>
            <a:fillRect/>
          </a:stretch>
        </p:blipFill>
        <p:spPr>
          <a:xfrm>
            <a:off x="7887095" y="356311"/>
            <a:ext cx="1197879" cy="1336096"/>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115781" y="5020495"/>
            <a:ext cx="406400" cy="406400"/>
          </a:xfrm>
          <a:prstGeom prst="rect">
            <a:avLst/>
          </a:prstGeom>
        </p:spPr>
      </p:pic>
    </p:spTree>
    <p:extLst>
      <p:ext uri="{BB962C8B-B14F-4D97-AF65-F5344CB8AC3E}">
        <p14:creationId xmlns:p14="http://schemas.microsoft.com/office/powerpoint/2010/main" val="20808062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72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 research – Questionnaire </a:t>
            </a:r>
            <a:endParaRPr lang="en-GB" dirty="0"/>
          </a:p>
        </p:txBody>
      </p:sp>
      <p:pic>
        <p:nvPicPr>
          <p:cNvPr id="4" name="Picture 3"/>
          <p:cNvPicPr>
            <a:picLocks noChangeAspect="1"/>
          </p:cNvPicPr>
          <p:nvPr/>
        </p:nvPicPr>
        <p:blipFill>
          <a:blip r:embed="rId4"/>
          <a:stretch>
            <a:fillRect/>
          </a:stretch>
        </p:blipFill>
        <p:spPr>
          <a:xfrm>
            <a:off x="10270257" y="101600"/>
            <a:ext cx="1833852" cy="1812404"/>
          </a:xfrm>
          <a:prstGeom prst="rect">
            <a:avLst/>
          </a:prstGeom>
        </p:spPr>
      </p:pic>
      <p:sp>
        <p:nvSpPr>
          <p:cNvPr id="7" name="TextBox 6"/>
          <p:cNvSpPr txBox="1"/>
          <p:nvPr/>
        </p:nvSpPr>
        <p:spPr>
          <a:xfrm>
            <a:off x="657224" y="2157731"/>
            <a:ext cx="4662921" cy="3139321"/>
          </a:xfrm>
          <a:prstGeom prst="rect">
            <a:avLst/>
          </a:prstGeom>
          <a:noFill/>
        </p:spPr>
        <p:txBody>
          <a:bodyPr wrap="square" rtlCol="0">
            <a:spAutoFit/>
          </a:bodyPr>
          <a:lstStyle/>
          <a:p>
            <a:r>
              <a:rPr lang="en-GB" dirty="0" smtClean="0"/>
              <a:t>During literacy sessions we learnt about open and closed questions. </a:t>
            </a:r>
          </a:p>
          <a:p>
            <a:endParaRPr lang="en-GB" dirty="0"/>
          </a:p>
          <a:p>
            <a:r>
              <a:rPr lang="en-GB" dirty="0" smtClean="0"/>
              <a:t>Using this knowledge, we designed a questionnaire to collect market research data based on our product. </a:t>
            </a:r>
          </a:p>
          <a:p>
            <a:endParaRPr lang="en-GB" dirty="0"/>
          </a:p>
          <a:p>
            <a:r>
              <a:rPr lang="en-GB" dirty="0" smtClean="0"/>
              <a:t>We used Microsoft Forms to create our questionnaires. </a:t>
            </a:r>
          </a:p>
          <a:p>
            <a:endParaRPr lang="en-GB" dirty="0"/>
          </a:p>
          <a:p>
            <a:endParaRPr lang="en-GB" dirty="0" smtClean="0"/>
          </a:p>
        </p:txBody>
      </p:sp>
      <p:pic>
        <p:nvPicPr>
          <p:cNvPr id="8" name="Picture 7"/>
          <p:cNvPicPr>
            <a:picLocks noChangeAspect="1"/>
          </p:cNvPicPr>
          <p:nvPr/>
        </p:nvPicPr>
        <p:blipFill>
          <a:blip r:embed="rId5"/>
          <a:stretch>
            <a:fillRect/>
          </a:stretch>
        </p:blipFill>
        <p:spPr>
          <a:xfrm>
            <a:off x="8341854" y="3176711"/>
            <a:ext cx="3762255" cy="3714076"/>
          </a:xfrm>
          <a:prstGeom prst="rect">
            <a:avLst/>
          </a:prstGeom>
        </p:spPr>
      </p:pic>
      <p:pic>
        <p:nvPicPr>
          <p:cNvPr id="9" name="Picture 8"/>
          <p:cNvPicPr/>
          <p:nvPr/>
        </p:nvPicPr>
        <p:blipFill rotWithShape="1">
          <a:blip r:embed="rId6" cstate="print">
            <a:extLst>
              <a:ext uri="{28A0092B-C50C-407E-A947-70E740481C1C}">
                <a14:useLocalDpi xmlns:a14="http://schemas.microsoft.com/office/drawing/2010/main" val="0"/>
              </a:ext>
            </a:extLst>
          </a:blip>
          <a:srcRect r="-52"/>
          <a:stretch/>
        </p:blipFill>
        <p:spPr bwMode="auto">
          <a:xfrm>
            <a:off x="657224" y="5503156"/>
            <a:ext cx="1357535" cy="1203750"/>
          </a:xfrm>
          <a:prstGeom prst="rect">
            <a:avLst/>
          </a:prstGeom>
          <a:noFill/>
          <a:ln>
            <a:noFill/>
          </a:ln>
          <a:extLst>
            <a:ext uri="{53640926-AAD7-44D8-BBD7-CCE9431645EC}">
              <a14:shadowObscured xmlns:a14="http://schemas.microsoft.com/office/drawing/2010/main"/>
            </a:ext>
          </a:extLst>
        </p:spPr>
      </p:pic>
      <p:pic>
        <p:nvPicPr>
          <p:cNvPr id="10" name="Picture 9"/>
          <p:cNvPicPr>
            <a:picLocks noChangeAspect="1"/>
          </p:cNvPicPr>
          <p:nvPr/>
        </p:nvPicPr>
        <p:blipFill>
          <a:blip r:embed="rId7"/>
          <a:stretch>
            <a:fillRect/>
          </a:stretch>
        </p:blipFill>
        <p:spPr>
          <a:xfrm>
            <a:off x="2046471" y="5472431"/>
            <a:ext cx="1197879" cy="1336096"/>
          </a:xfrm>
          <a:prstGeom prst="rect">
            <a:avLst/>
          </a:prstGeom>
        </p:spPr>
      </p:pic>
      <p:pic>
        <p:nvPicPr>
          <p:cNvPr id="11" name="Picture 5">
            <a:extLst>
              <a:ext uri="{FF2B5EF4-FFF2-40B4-BE49-F238E27FC236}">
                <a16:creationId xmlns:a16="http://schemas.microsoft.com/office/drawing/2014/main" id="{6F67D564-CADF-5040-98C7-CE3FEA2FF9C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13910" y="1960306"/>
            <a:ext cx="3327944" cy="2040117"/>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09392" y="5032923"/>
            <a:ext cx="1213031" cy="1673983"/>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913745" y="4978342"/>
            <a:ext cx="406400" cy="406400"/>
          </a:xfrm>
          <a:prstGeom prst="rect">
            <a:avLst/>
          </a:prstGeom>
        </p:spPr>
      </p:pic>
    </p:spTree>
    <p:extLst>
      <p:ext uri="{BB962C8B-B14F-4D97-AF65-F5344CB8AC3E}">
        <p14:creationId xmlns:p14="http://schemas.microsoft.com/office/powerpoint/2010/main" val="1566324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4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Market research – Questionnaire </a:t>
            </a:r>
          </a:p>
        </p:txBody>
      </p:sp>
      <p:sp>
        <p:nvSpPr>
          <p:cNvPr id="4" name="TextBox 3"/>
          <p:cNvSpPr txBox="1"/>
          <p:nvPr/>
        </p:nvSpPr>
        <p:spPr>
          <a:xfrm>
            <a:off x="932688" y="1947672"/>
            <a:ext cx="3922776" cy="1200329"/>
          </a:xfrm>
          <a:prstGeom prst="rect">
            <a:avLst/>
          </a:prstGeom>
          <a:noFill/>
        </p:spPr>
        <p:txBody>
          <a:bodyPr wrap="square" rtlCol="0">
            <a:spAutoFit/>
          </a:bodyPr>
          <a:lstStyle/>
          <a:p>
            <a:r>
              <a:rPr lang="en-GB" dirty="0"/>
              <a:t>Mr Bannister shared the questionnaire on the school’s twitter feed and Class Dojo feed. </a:t>
            </a:r>
          </a:p>
          <a:p>
            <a:endParaRPr lang="en-GB" dirty="0"/>
          </a:p>
        </p:txBody>
      </p:sp>
      <p:pic>
        <p:nvPicPr>
          <p:cNvPr id="5" name="Picture 4"/>
          <p:cNvPicPr>
            <a:picLocks noChangeAspect="1"/>
          </p:cNvPicPr>
          <p:nvPr/>
        </p:nvPicPr>
        <p:blipFill>
          <a:blip r:embed="rId4"/>
          <a:stretch>
            <a:fillRect/>
          </a:stretch>
        </p:blipFill>
        <p:spPr>
          <a:xfrm>
            <a:off x="932688" y="2856496"/>
            <a:ext cx="3119575" cy="3479288"/>
          </a:xfrm>
          <a:prstGeom prst="rect">
            <a:avLst/>
          </a:prstGeom>
        </p:spPr>
      </p:pic>
      <p:pic>
        <p:nvPicPr>
          <p:cNvPr id="6" name="Picture 5"/>
          <p:cNvPicPr>
            <a:picLocks noChangeAspect="1"/>
          </p:cNvPicPr>
          <p:nvPr/>
        </p:nvPicPr>
        <p:blipFill>
          <a:blip r:embed="rId5"/>
          <a:stretch>
            <a:fillRect/>
          </a:stretch>
        </p:blipFill>
        <p:spPr>
          <a:xfrm>
            <a:off x="4737678" y="1773936"/>
            <a:ext cx="4729281" cy="4200906"/>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007905" y="5186480"/>
            <a:ext cx="1213031" cy="1673983"/>
          </a:xfrm>
          <a:prstGeom prst="rect">
            <a:avLst/>
          </a:prstGeom>
        </p:spPr>
      </p:pic>
      <p:pic>
        <p:nvPicPr>
          <p:cNvPr id="8" name="Picture 7"/>
          <p:cNvPicPr>
            <a:picLocks noChangeAspect="1"/>
          </p:cNvPicPr>
          <p:nvPr/>
        </p:nvPicPr>
        <p:blipFill>
          <a:blip r:embed="rId7"/>
          <a:stretch>
            <a:fillRect/>
          </a:stretch>
        </p:blipFill>
        <p:spPr>
          <a:xfrm>
            <a:off x="10270257" y="101600"/>
            <a:ext cx="1833852" cy="1812404"/>
          </a:xfrm>
          <a:prstGeom prst="rect">
            <a:avLst/>
          </a:prstGeom>
        </p:spPr>
      </p:pic>
      <p:pic>
        <p:nvPicPr>
          <p:cNvPr id="11" name="Picture 10"/>
          <p:cNvPicPr/>
          <p:nvPr/>
        </p:nvPicPr>
        <p:blipFill rotWithShape="1">
          <a:blip r:embed="rId8" cstate="print">
            <a:extLst>
              <a:ext uri="{28A0092B-C50C-407E-A947-70E740481C1C}">
                <a14:useLocalDpi xmlns:a14="http://schemas.microsoft.com/office/drawing/2010/main" val="0"/>
              </a:ext>
            </a:extLst>
          </a:blip>
          <a:srcRect r="-52"/>
          <a:stretch/>
        </p:blipFill>
        <p:spPr bwMode="auto">
          <a:xfrm>
            <a:off x="10649280" y="2257596"/>
            <a:ext cx="1542720" cy="1399563"/>
          </a:xfrm>
          <a:prstGeom prst="rect">
            <a:avLst/>
          </a:prstGeom>
          <a:noFill/>
          <a:ln>
            <a:noFill/>
          </a:ln>
          <a:extLst>
            <a:ext uri="{53640926-AAD7-44D8-BBD7-CCE9431645EC}">
              <a14:shadowObscured xmlns:a14="http://schemas.microsoft.com/office/drawing/2010/main"/>
            </a:ext>
          </a:extLst>
        </p:spPr>
      </p:pic>
      <p:pic>
        <p:nvPicPr>
          <p:cNvPr id="12" name="Picture 11"/>
          <p:cNvPicPr>
            <a:picLocks noChangeAspect="1"/>
          </p:cNvPicPr>
          <p:nvPr/>
        </p:nvPicPr>
        <p:blipFill>
          <a:blip r:embed="rId9"/>
          <a:stretch>
            <a:fillRect/>
          </a:stretch>
        </p:blipFill>
        <p:spPr>
          <a:xfrm>
            <a:off x="10906230" y="3786916"/>
            <a:ext cx="1197879" cy="1336096"/>
          </a:xfrm>
          <a:prstGeom prst="rect">
            <a:avLst/>
          </a:prstGeom>
        </p:spPr>
      </p:pic>
      <p:sp>
        <p:nvSpPr>
          <p:cNvPr id="13" name="TextBox 12"/>
          <p:cNvSpPr txBox="1"/>
          <p:nvPr/>
        </p:nvSpPr>
        <p:spPr>
          <a:xfrm>
            <a:off x="4937760" y="5974842"/>
            <a:ext cx="4529199" cy="369332"/>
          </a:xfrm>
          <a:prstGeom prst="rect">
            <a:avLst/>
          </a:prstGeom>
          <a:noFill/>
        </p:spPr>
        <p:txBody>
          <a:bodyPr wrap="square" rtlCol="0">
            <a:spAutoFit/>
          </a:bodyPr>
          <a:lstStyle/>
          <a:p>
            <a:r>
              <a:rPr lang="en-GB" dirty="0" smtClean="0"/>
              <a:t>Our questionnaire collected 47 responses. </a:t>
            </a:r>
            <a:endParaRPr lang="en-GB"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250712" y="5956308"/>
            <a:ext cx="406400" cy="406400"/>
          </a:xfrm>
          <a:prstGeom prst="rect">
            <a:avLst/>
          </a:prstGeom>
        </p:spPr>
      </p:pic>
    </p:spTree>
    <p:extLst>
      <p:ext uri="{BB962C8B-B14F-4D97-AF65-F5344CB8AC3E}">
        <p14:creationId xmlns:p14="http://schemas.microsoft.com/office/powerpoint/2010/main" val="3729388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155"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market research data </a:t>
            </a:r>
            <a:endParaRPr lang="en-GB" dirty="0"/>
          </a:p>
        </p:txBody>
      </p:sp>
      <p:pic>
        <p:nvPicPr>
          <p:cNvPr id="4" name="Picture 3"/>
          <p:cNvPicPr>
            <a:picLocks noChangeAspect="1"/>
          </p:cNvPicPr>
          <p:nvPr/>
        </p:nvPicPr>
        <p:blipFill>
          <a:blip r:embed="rId4"/>
          <a:stretch>
            <a:fillRect/>
          </a:stretch>
        </p:blipFill>
        <p:spPr>
          <a:xfrm>
            <a:off x="10358148" y="199276"/>
            <a:ext cx="1833852" cy="1812404"/>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r="19531"/>
          <a:stretch/>
        </p:blipFill>
        <p:spPr>
          <a:xfrm rot="5400000">
            <a:off x="5930962" y="1936370"/>
            <a:ext cx="3315208" cy="3089910"/>
          </a:xfrm>
          <a:prstGeom prst="rect">
            <a:avLst/>
          </a:prstGeom>
        </p:spPr>
      </p:pic>
      <p:pic>
        <p:nvPicPr>
          <p:cNvPr id="9" name="Picture 8"/>
          <p:cNvPicPr>
            <a:picLocks noChangeAspect="1"/>
          </p:cNvPicPr>
          <p:nvPr/>
        </p:nvPicPr>
        <p:blipFill rotWithShape="1">
          <a:blip r:embed="rId6" cstate="print">
            <a:extLst>
              <a:ext uri="{28A0092B-C50C-407E-A947-70E740481C1C}">
                <a14:useLocalDpi xmlns:a14="http://schemas.microsoft.com/office/drawing/2010/main" val="0"/>
              </a:ext>
            </a:extLst>
          </a:blip>
          <a:srcRect r="9567"/>
          <a:stretch/>
        </p:blipFill>
        <p:spPr>
          <a:xfrm rot="5400000">
            <a:off x="9169527" y="2431162"/>
            <a:ext cx="2960369" cy="2455164"/>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978969" y="5184017"/>
            <a:ext cx="1213031" cy="1673983"/>
          </a:xfrm>
          <a:prstGeom prst="rect">
            <a:avLst/>
          </a:prstGeom>
        </p:spPr>
      </p:pic>
      <p:sp>
        <p:nvSpPr>
          <p:cNvPr id="11" name="TextBox 10"/>
          <p:cNvSpPr txBox="1"/>
          <p:nvPr/>
        </p:nvSpPr>
        <p:spPr>
          <a:xfrm>
            <a:off x="950976" y="2178559"/>
            <a:ext cx="4654296" cy="2585323"/>
          </a:xfrm>
          <a:prstGeom prst="rect">
            <a:avLst/>
          </a:prstGeom>
          <a:noFill/>
        </p:spPr>
        <p:txBody>
          <a:bodyPr wrap="square" rtlCol="0">
            <a:spAutoFit/>
          </a:bodyPr>
          <a:lstStyle/>
          <a:p>
            <a:r>
              <a:rPr lang="en-GB" dirty="0" smtClean="0"/>
              <a:t>We used our numeracy skills to interpret and analyse the market research data. The information from the questionnaire allowed us to have a better understanding of customer preferences.</a:t>
            </a:r>
          </a:p>
          <a:p>
            <a:endParaRPr lang="en-GB" dirty="0"/>
          </a:p>
          <a:p>
            <a:r>
              <a:rPr lang="en-GB" dirty="0" smtClean="0"/>
              <a:t>We also found out suitable prices that possible customers would be willing to pay for our product. </a:t>
            </a:r>
            <a:endParaRPr lang="en-GB" dirty="0"/>
          </a:p>
        </p:txBody>
      </p:sp>
      <p:pic>
        <p:nvPicPr>
          <p:cNvPr id="12" name="Picture 11"/>
          <p:cNvPicPr/>
          <p:nvPr/>
        </p:nvPicPr>
        <p:blipFill rotWithShape="1">
          <a:blip r:embed="rId8" cstate="print">
            <a:extLst>
              <a:ext uri="{28A0092B-C50C-407E-A947-70E740481C1C}">
                <a14:useLocalDpi xmlns:a14="http://schemas.microsoft.com/office/drawing/2010/main" val="0"/>
              </a:ext>
            </a:extLst>
          </a:blip>
          <a:srcRect r="-52"/>
          <a:stretch/>
        </p:blipFill>
        <p:spPr bwMode="auto">
          <a:xfrm>
            <a:off x="462864" y="5256828"/>
            <a:ext cx="1542720" cy="1399563"/>
          </a:xfrm>
          <a:prstGeom prst="rect">
            <a:avLst/>
          </a:prstGeom>
          <a:noFill/>
          <a:ln>
            <a:noFill/>
          </a:ln>
          <a:extLst>
            <a:ext uri="{53640926-AAD7-44D8-BBD7-CCE9431645EC}">
              <a14:shadowObscured xmlns:a14="http://schemas.microsoft.com/office/drawing/2010/main"/>
            </a:ext>
          </a:extLst>
        </p:spPr>
      </p:pic>
      <p:pic>
        <p:nvPicPr>
          <p:cNvPr id="13" name="Picture 12"/>
          <p:cNvPicPr>
            <a:picLocks noChangeAspect="1"/>
          </p:cNvPicPr>
          <p:nvPr/>
        </p:nvPicPr>
        <p:blipFill>
          <a:blip r:embed="rId9"/>
          <a:stretch>
            <a:fillRect/>
          </a:stretch>
        </p:blipFill>
        <p:spPr>
          <a:xfrm>
            <a:off x="2116249" y="5352960"/>
            <a:ext cx="1197879" cy="1336096"/>
          </a:xfrm>
          <a:prstGeom prst="rect">
            <a:avLst/>
          </a:prstGeom>
        </p:spPr>
      </p:pic>
      <p:pic>
        <p:nvPicPr>
          <p:cNvPr id="14" name="Picture 13"/>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696609" y="5263341"/>
            <a:ext cx="1305027" cy="1411268"/>
          </a:xfrm>
          <a:prstGeom prst="rect">
            <a:avLst/>
          </a:prstGeom>
          <a:noFill/>
          <a:ln>
            <a:noFill/>
          </a:ln>
        </p:spPr>
      </p:pic>
      <p:pic>
        <p:nvPicPr>
          <p:cNvPr id="15" name="Picture 14"/>
          <p:cNvPicPr/>
          <p:nvPr/>
        </p:nvPicPr>
        <p:blipFill>
          <a:blip r:embed="rId11">
            <a:extLst>
              <a:ext uri="{28A0092B-C50C-407E-A947-70E740481C1C}">
                <a14:useLocalDpi xmlns:a14="http://schemas.microsoft.com/office/drawing/2010/main" val="0"/>
              </a:ext>
            </a:extLst>
          </a:blip>
          <a:srcRect/>
          <a:stretch>
            <a:fillRect/>
          </a:stretch>
        </p:blipFill>
        <p:spPr bwMode="auto">
          <a:xfrm>
            <a:off x="5232155" y="5409472"/>
            <a:ext cx="1295225" cy="1279584"/>
          </a:xfrm>
          <a:prstGeom prst="rect">
            <a:avLst/>
          </a:prstGeom>
          <a:noFill/>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451273" y="699078"/>
            <a:ext cx="406400" cy="406400"/>
          </a:xfrm>
          <a:prstGeom prst="rect">
            <a:avLst/>
          </a:prstGeom>
        </p:spPr>
      </p:pic>
    </p:spTree>
    <p:extLst>
      <p:ext uri="{BB962C8B-B14F-4D97-AF65-F5344CB8AC3E}">
        <p14:creationId xmlns:p14="http://schemas.microsoft.com/office/powerpoint/2010/main" val="34483933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78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Drafting letters for a business loan </a:t>
            </a:r>
            <a:endParaRPr lang="en-GB" dirty="0"/>
          </a:p>
        </p:txBody>
      </p:sp>
      <p:pic>
        <p:nvPicPr>
          <p:cNvPr id="4" name="Picture 5">
            <a:extLst>
              <a:ext uri="{FF2B5EF4-FFF2-40B4-BE49-F238E27FC236}">
                <a16:creationId xmlns:a16="http://schemas.microsoft.com/office/drawing/2014/main" id="{350EA143-B55F-4742-8454-C5D75F12CA41}"/>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4314824" y="1882933"/>
            <a:ext cx="2972756" cy="3767137"/>
          </a:xfrm>
          <a:prstGeom prst="rect">
            <a:avLst/>
          </a:prstGeom>
        </p:spPr>
      </p:pic>
      <p:pic>
        <p:nvPicPr>
          <p:cNvPr id="5" name="Picture 4">
            <a:extLst>
              <a:ext uri="{FF2B5EF4-FFF2-40B4-BE49-F238E27FC236}">
                <a16:creationId xmlns:a16="http://schemas.microsoft.com/office/drawing/2014/main" id="{94F81167-ADB7-BA4C-8B28-B311850D3E9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8089" y="1882933"/>
            <a:ext cx="3523539" cy="4228247"/>
          </a:xfrm>
          <a:prstGeom prst="rect">
            <a:avLst/>
          </a:prstGeom>
        </p:spPr>
      </p:pic>
      <p:pic>
        <p:nvPicPr>
          <p:cNvPr id="6" name="Picture 5"/>
          <p:cNvPicPr>
            <a:picLocks noChangeAspect="1"/>
          </p:cNvPicPr>
          <p:nvPr/>
        </p:nvPicPr>
        <p:blipFill>
          <a:blip r:embed="rId6"/>
          <a:stretch>
            <a:fillRect/>
          </a:stretch>
        </p:blipFill>
        <p:spPr>
          <a:xfrm>
            <a:off x="10358148" y="70529"/>
            <a:ext cx="1833852" cy="1812404"/>
          </a:xfrm>
          <a:prstGeom prst="rect">
            <a:avLst/>
          </a:prstGeom>
        </p:spPr>
      </p:pic>
      <p:pic>
        <p:nvPicPr>
          <p:cNvPr id="7" name="Picture 6"/>
          <p:cNvPicPr/>
          <p:nvPr/>
        </p:nvPicPr>
        <p:blipFill rotWithShape="1">
          <a:blip r:embed="rId7" cstate="print">
            <a:extLst>
              <a:ext uri="{28A0092B-C50C-407E-A947-70E740481C1C}">
                <a14:useLocalDpi xmlns:a14="http://schemas.microsoft.com/office/drawing/2010/main" val="0"/>
              </a:ext>
            </a:extLst>
          </a:blip>
          <a:srcRect r="-52"/>
          <a:stretch/>
        </p:blipFill>
        <p:spPr bwMode="auto">
          <a:xfrm>
            <a:off x="4227788" y="5637541"/>
            <a:ext cx="1339123" cy="1147597"/>
          </a:xfrm>
          <a:prstGeom prst="rect">
            <a:avLst/>
          </a:prstGeom>
          <a:noFill/>
          <a:ln>
            <a:noFill/>
          </a:ln>
          <a:extLst>
            <a:ext uri="{53640926-AAD7-44D8-BBD7-CCE9431645EC}">
              <a14:shadowObscured xmlns:a14="http://schemas.microsoft.com/office/drawing/2010/main"/>
            </a:ext>
          </a:extLst>
        </p:spPr>
      </p:pic>
      <p:pic>
        <p:nvPicPr>
          <p:cNvPr id="8" name="Picture 7"/>
          <p:cNvPicPr>
            <a:picLocks noChangeAspect="1"/>
          </p:cNvPicPr>
          <p:nvPr/>
        </p:nvPicPr>
        <p:blipFill>
          <a:blip r:embed="rId8"/>
          <a:stretch>
            <a:fillRect/>
          </a:stretch>
        </p:blipFill>
        <p:spPr>
          <a:xfrm>
            <a:off x="5636937" y="5650070"/>
            <a:ext cx="1082972" cy="1207930"/>
          </a:xfrm>
          <a:prstGeom prst="rect">
            <a:avLst/>
          </a:prstGeom>
        </p:spPr>
      </p:pic>
      <p:pic>
        <p:nvPicPr>
          <p:cNvPr id="9" name="Picture 8"/>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861507" y="5637541"/>
            <a:ext cx="1026218" cy="1207930"/>
          </a:xfrm>
          <a:prstGeom prst="rect">
            <a:avLst/>
          </a:prstGeom>
          <a:noFill/>
          <a:ln>
            <a:noFill/>
          </a:ln>
        </p:spPr>
      </p:pic>
      <p:pic>
        <p:nvPicPr>
          <p:cNvPr id="10" name="Picture 9"/>
          <p:cNvPicPr/>
          <p:nvPr/>
        </p:nvPicPr>
        <p:blipFill>
          <a:blip r:embed="rId10">
            <a:extLst>
              <a:ext uri="{28A0092B-C50C-407E-A947-70E740481C1C}">
                <a14:useLocalDpi xmlns:a14="http://schemas.microsoft.com/office/drawing/2010/main" val="0"/>
              </a:ext>
            </a:extLst>
          </a:blip>
          <a:srcRect/>
          <a:stretch>
            <a:fillRect/>
          </a:stretch>
        </p:blipFill>
        <p:spPr bwMode="auto">
          <a:xfrm>
            <a:off x="8118764" y="5650070"/>
            <a:ext cx="1188774" cy="1100902"/>
          </a:xfrm>
          <a:prstGeom prst="rect">
            <a:avLst/>
          </a:prstGeom>
          <a:noFill/>
        </p:spPr>
      </p:pic>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978969" y="5184017"/>
            <a:ext cx="1213031" cy="1673983"/>
          </a:xfrm>
          <a:prstGeom prst="rect">
            <a:avLst/>
          </a:prstGeom>
        </p:spPr>
      </p:pic>
      <p:sp>
        <p:nvSpPr>
          <p:cNvPr id="13" name="TextBox 12"/>
          <p:cNvSpPr txBox="1"/>
          <p:nvPr/>
        </p:nvSpPr>
        <p:spPr>
          <a:xfrm>
            <a:off x="7813964" y="2157731"/>
            <a:ext cx="3749963" cy="2585323"/>
          </a:xfrm>
          <a:prstGeom prst="rect">
            <a:avLst/>
          </a:prstGeom>
          <a:noFill/>
        </p:spPr>
        <p:txBody>
          <a:bodyPr wrap="square" rtlCol="0">
            <a:spAutoFit/>
          </a:bodyPr>
          <a:lstStyle/>
          <a:p>
            <a:r>
              <a:rPr lang="en-GB" dirty="0" smtClean="0"/>
              <a:t>We learnt how to construct formal letters asking for monies to start our enterprise. </a:t>
            </a:r>
          </a:p>
          <a:p>
            <a:endParaRPr lang="en-GB" dirty="0"/>
          </a:p>
          <a:p>
            <a:r>
              <a:rPr lang="en-GB" dirty="0" smtClean="0"/>
              <a:t>However, we received a large amount of donations from the school community, which meant we didn’t need to send our formal letters to Mrs Thomas.</a:t>
            </a:r>
            <a:endParaRPr lang="en-GB"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213264" y="5017852"/>
            <a:ext cx="406400" cy="406400"/>
          </a:xfrm>
          <a:prstGeom prst="rect">
            <a:avLst/>
          </a:prstGeom>
        </p:spPr>
      </p:pic>
    </p:spTree>
    <p:extLst>
      <p:ext uri="{BB962C8B-B14F-4D97-AF65-F5344CB8AC3E}">
        <p14:creationId xmlns:p14="http://schemas.microsoft.com/office/powerpoint/2010/main" val="33264266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26"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Instructional texts </a:t>
            </a:r>
            <a:endParaRPr lang="en-GB" dirty="0"/>
          </a:p>
        </p:txBody>
      </p:sp>
      <p:pic>
        <p:nvPicPr>
          <p:cNvPr id="4" name="Picture 3"/>
          <p:cNvPicPr>
            <a:picLocks noChangeAspect="1"/>
          </p:cNvPicPr>
          <p:nvPr/>
        </p:nvPicPr>
        <p:blipFill>
          <a:blip r:embed="rId4"/>
          <a:stretch>
            <a:fillRect/>
          </a:stretch>
        </p:blipFill>
        <p:spPr>
          <a:xfrm>
            <a:off x="10358148" y="70529"/>
            <a:ext cx="1833852" cy="181240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78969" y="5184017"/>
            <a:ext cx="1213031" cy="1673983"/>
          </a:xfrm>
          <a:prstGeom prst="rect">
            <a:avLst/>
          </a:prstGeom>
        </p:spPr>
      </p:pic>
      <p:pic>
        <p:nvPicPr>
          <p:cNvPr id="6" name="Picture 5"/>
          <p:cNvPicPr>
            <a:picLocks noChangeAspect="1"/>
          </p:cNvPicPr>
          <p:nvPr/>
        </p:nvPicPr>
        <p:blipFill rotWithShape="1">
          <a:blip r:embed="rId6" cstate="print">
            <a:extLst>
              <a:ext uri="{28A0092B-C50C-407E-A947-70E740481C1C}">
                <a14:useLocalDpi xmlns:a14="http://schemas.microsoft.com/office/drawing/2010/main" val="0"/>
              </a:ext>
            </a:extLst>
          </a:blip>
          <a:srcRect l="5713" t="3825" r="10829" b="7153"/>
          <a:stretch/>
        </p:blipFill>
        <p:spPr>
          <a:xfrm rot="5400000">
            <a:off x="434107" y="2447636"/>
            <a:ext cx="3879273" cy="3103419"/>
          </a:xfrm>
          <a:prstGeom prst="rect">
            <a:avLst/>
          </a:prstGeom>
        </p:spPr>
      </p:pic>
      <p:pic>
        <p:nvPicPr>
          <p:cNvPr id="7" name="Picture 6"/>
          <p:cNvPicPr>
            <a:picLocks noChangeAspect="1"/>
          </p:cNvPicPr>
          <p:nvPr/>
        </p:nvPicPr>
        <p:blipFill rotWithShape="1">
          <a:blip r:embed="rId7" cstate="print">
            <a:extLst>
              <a:ext uri="{28A0092B-C50C-407E-A947-70E740481C1C}">
                <a14:useLocalDpi xmlns:a14="http://schemas.microsoft.com/office/drawing/2010/main" val="0"/>
              </a:ext>
            </a:extLst>
          </a:blip>
          <a:srcRect t="3424"/>
          <a:stretch/>
        </p:blipFill>
        <p:spPr>
          <a:xfrm>
            <a:off x="4183313" y="2157731"/>
            <a:ext cx="4675909" cy="3386858"/>
          </a:xfrm>
          <a:prstGeom prst="rect">
            <a:avLst/>
          </a:prstGeom>
        </p:spPr>
      </p:pic>
      <p:sp>
        <p:nvSpPr>
          <p:cNvPr id="8" name="TextBox 7"/>
          <p:cNvSpPr txBox="1"/>
          <p:nvPr/>
        </p:nvSpPr>
        <p:spPr>
          <a:xfrm>
            <a:off x="8996218" y="2157731"/>
            <a:ext cx="2909455" cy="2031325"/>
          </a:xfrm>
          <a:prstGeom prst="rect">
            <a:avLst/>
          </a:prstGeom>
          <a:noFill/>
        </p:spPr>
        <p:txBody>
          <a:bodyPr wrap="square" rtlCol="0">
            <a:spAutoFit/>
          </a:bodyPr>
          <a:lstStyle/>
          <a:p>
            <a:r>
              <a:rPr lang="en-GB" dirty="0" smtClean="0"/>
              <a:t>We studied a range of instructional texts and seed packets. </a:t>
            </a:r>
          </a:p>
          <a:p>
            <a:endParaRPr lang="en-GB" dirty="0"/>
          </a:p>
          <a:p>
            <a:r>
              <a:rPr lang="en-GB" dirty="0" smtClean="0"/>
              <a:t>We used these to help us create our own instructional texts for our product.</a:t>
            </a:r>
          </a:p>
        </p:txBody>
      </p:sp>
      <p:pic>
        <p:nvPicPr>
          <p:cNvPr id="9" name="Picture 8"/>
          <p:cNvPicPr/>
          <p:nvPr/>
        </p:nvPicPr>
        <p:blipFill rotWithShape="1">
          <a:blip r:embed="rId8" cstate="print">
            <a:extLst>
              <a:ext uri="{28A0092B-C50C-407E-A947-70E740481C1C}">
                <a14:useLocalDpi xmlns:a14="http://schemas.microsoft.com/office/drawing/2010/main" val="0"/>
              </a:ext>
            </a:extLst>
          </a:blip>
          <a:srcRect r="-52"/>
          <a:stretch/>
        </p:blipFill>
        <p:spPr bwMode="auto">
          <a:xfrm>
            <a:off x="4791206" y="5637541"/>
            <a:ext cx="1339123" cy="1147597"/>
          </a:xfrm>
          <a:prstGeom prst="rect">
            <a:avLst/>
          </a:prstGeom>
          <a:noFill/>
          <a:ln>
            <a:noFill/>
          </a:ln>
          <a:extLst>
            <a:ext uri="{53640926-AAD7-44D8-BBD7-CCE9431645EC}">
              <a14:shadowObscured xmlns:a14="http://schemas.microsoft.com/office/drawing/2010/main"/>
            </a:ext>
          </a:extLst>
        </p:spPr>
      </p:pic>
      <p:pic>
        <p:nvPicPr>
          <p:cNvPr id="10" name="Picture 9"/>
          <p:cNvPicPr>
            <a:picLocks noChangeAspect="1"/>
          </p:cNvPicPr>
          <p:nvPr/>
        </p:nvPicPr>
        <p:blipFill>
          <a:blip r:embed="rId9"/>
          <a:stretch>
            <a:fillRect/>
          </a:stretch>
        </p:blipFill>
        <p:spPr>
          <a:xfrm>
            <a:off x="6217365" y="5607374"/>
            <a:ext cx="1082972" cy="1207930"/>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6650181" y="1203036"/>
            <a:ext cx="406400" cy="406400"/>
          </a:xfrm>
          <a:prstGeom prst="rect">
            <a:avLst/>
          </a:prstGeom>
        </p:spPr>
      </p:pic>
    </p:spTree>
    <p:extLst>
      <p:ext uri="{BB962C8B-B14F-4D97-AF65-F5344CB8AC3E}">
        <p14:creationId xmlns:p14="http://schemas.microsoft.com/office/powerpoint/2010/main" val="40860019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8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t>
            </a:r>
            <a:r>
              <a:rPr lang="en-GB" dirty="0" smtClean="0"/>
              <a:t>ntrepreneurship </a:t>
            </a:r>
            <a:r>
              <a:rPr lang="en-GB" dirty="0"/>
              <a:t>role model </a:t>
            </a:r>
            <a:r>
              <a:rPr lang="en-GB" dirty="0" smtClean="0"/>
              <a:t>visit </a:t>
            </a:r>
            <a:endParaRPr lang="en-GB" dirty="0"/>
          </a:p>
        </p:txBody>
      </p:sp>
      <p:pic>
        <p:nvPicPr>
          <p:cNvPr id="4" name="Picture 3"/>
          <p:cNvPicPr>
            <a:picLocks noChangeAspect="1"/>
          </p:cNvPicPr>
          <p:nvPr/>
        </p:nvPicPr>
        <p:blipFill>
          <a:blip r:embed="rId4"/>
          <a:stretch>
            <a:fillRect/>
          </a:stretch>
        </p:blipFill>
        <p:spPr>
          <a:xfrm>
            <a:off x="10358148" y="70529"/>
            <a:ext cx="1833852" cy="181240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26800" y="5459112"/>
            <a:ext cx="909974" cy="1255764"/>
          </a:xfrm>
          <a:prstGeom prst="rect">
            <a:avLst/>
          </a:prstGeom>
        </p:spPr>
      </p:pic>
      <p:pic>
        <p:nvPicPr>
          <p:cNvPr id="1026" name="Picture 2" descr="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8914" y="1882933"/>
            <a:ext cx="4910152" cy="36826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43611" y="1882933"/>
            <a:ext cx="3355976" cy="447463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p:nvPr/>
        </p:nvPicPr>
        <p:blipFill rotWithShape="1">
          <a:blip r:embed="rId8" cstate="print">
            <a:extLst>
              <a:ext uri="{28A0092B-C50C-407E-A947-70E740481C1C}">
                <a14:useLocalDpi xmlns:a14="http://schemas.microsoft.com/office/drawing/2010/main" val="0"/>
              </a:ext>
            </a:extLst>
          </a:blip>
          <a:srcRect r="-52"/>
          <a:stretch/>
        </p:blipFill>
        <p:spPr bwMode="auto">
          <a:xfrm>
            <a:off x="657224" y="5632038"/>
            <a:ext cx="1274311" cy="1082838"/>
          </a:xfrm>
          <a:prstGeom prst="rect">
            <a:avLst/>
          </a:prstGeom>
          <a:noFill/>
          <a:ln>
            <a:noFill/>
          </a:ln>
          <a:extLst>
            <a:ext uri="{53640926-AAD7-44D8-BBD7-CCE9431645EC}">
              <a14:shadowObscured xmlns:a14="http://schemas.microsoft.com/office/drawing/2010/main"/>
            </a:ext>
          </a:extLst>
        </p:spPr>
      </p:pic>
      <p:pic>
        <p:nvPicPr>
          <p:cNvPr id="10" name="Picture 9"/>
          <p:cNvPicPr>
            <a:picLocks noChangeAspect="1"/>
          </p:cNvPicPr>
          <p:nvPr/>
        </p:nvPicPr>
        <p:blipFill>
          <a:blip r:embed="rId9"/>
          <a:stretch>
            <a:fillRect/>
          </a:stretch>
        </p:blipFill>
        <p:spPr>
          <a:xfrm>
            <a:off x="1856909" y="5632038"/>
            <a:ext cx="1013373" cy="1130300"/>
          </a:xfrm>
          <a:prstGeom prst="rect">
            <a:avLst/>
          </a:prstGeom>
        </p:spPr>
      </p:pic>
      <p:sp>
        <p:nvSpPr>
          <p:cNvPr id="7" name="TextBox 6"/>
          <p:cNvSpPr txBox="1"/>
          <p:nvPr/>
        </p:nvSpPr>
        <p:spPr>
          <a:xfrm>
            <a:off x="9702800" y="2157731"/>
            <a:ext cx="2235200" cy="3139321"/>
          </a:xfrm>
          <a:prstGeom prst="rect">
            <a:avLst/>
          </a:prstGeom>
          <a:noFill/>
        </p:spPr>
        <p:txBody>
          <a:bodyPr wrap="square" rtlCol="0">
            <a:spAutoFit/>
          </a:bodyPr>
          <a:lstStyle/>
          <a:p>
            <a:r>
              <a:rPr lang="en-GB" dirty="0" smtClean="0"/>
              <a:t>We were fortunate to receive a visit from entrepreneurship </a:t>
            </a:r>
            <a:r>
              <a:rPr lang="en-GB" dirty="0"/>
              <a:t>role model Sarah Gittins from The Dance </a:t>
            </a:r>
            <a:r>
              <a:rPr lang="en-GB" dirty="0" smtClean="0"/>
              <a:t>Den. Sarah </a:t>
            </a:r>
            <a:r>
              <a:rPr lang="en-GB" dirty="0"/>
              <a:t>shared her inspirational journey to becoming a successful business women and </a:t>
            </a:r>
            <a:r>
              <a:rPr lang="en-GB" dirty="0" smtClean="0"/>
              <a:t>helped us with our product </a:t>
            </a:r>
            <a:endParaRPr lang="en-GB" dirty="0"/>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838500" y="5565547"/>
            <a:ext cx="406400" cy="406400"/>
          </a:xfrm>
          <a:prstGeom prst="rect">
            <a:avLst/>
          </a:prstGeom>
        </p:spPr>
      </p:pic>
    </p:spTree>
    <p:extLst>
      <p:ext uri="{BB962C8B-B14F-4D97-AF65-F5344CB8AC3E}">
        <p14:creationId xmlns:p14="http://schemas.microsoft.com/office/powerpoint/2010/main" val="8367027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2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product </a:t>
            </a:r>
            <a:endParaRPr lang="en-GB" dirty="0"/>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20075" t="8536" r="14188" b="-5016"/>
          <a:stretch/>
        </p:blipFill>
        <p:spPr>
          <a:xfrm>
            <a:off x="716459" y="1727199"/>
            <a:ext cx="2802595" cy="3325092"/>
          </a:xfrm>
        </p:spPr>
      </p:pic>
      <p:pic>
        <p:nvPicPr>
          <p:cNvPr id="5" name="Picture 4"/>
          <p:cNvPicPr>
            <a:picLocks noChangeAspect="1"/>
          </p:cNvPicPr>
          <p:nvPr/>
        </p:nvPicPr>
        <p:blipFill>
          <a:blip r:embed="rId3"/>
          <a:stretch>
            <a:fillRect/>
          </a:stretch>
        </p:blipFill>
        <p:spPr>
          <a:xfrm>
            <a:off x="10256548" y="154941"/>
            <a:ext cx="1833852" cy="181240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73474" y="5468348"/>
            <a:ext cx="909974" cy="1255764"/>
          </a:xfrm>
          <a:prstGeom prst="rect">
            <a:avLst/>
          </a:prstGeom>
        </p:spPr>
      </p:pic>
      <p:pic>
        <p:nvPicPr>
          <p:cNvPr id="7" name="Picture 6"/>
          <p:cNvPicPr/>
          <p:nvPr/>
        </p:nvPicPr>
        <p:blipFill rotWithShape="1">
          <a:blip r:embed="rId5" cstate="print">
            <a:extLst>
              <a:ext uri="{28A0092B-C50C-407E-A947-70E740481C1C}">
                <a14:useLocalDpi xmlns:a14="http://schemas.microsoft.com/office/drawing/2010/main" val="0"/>
              </a:ext>
            </a:extLst>
          </a:blip>
          <a:srcRect r="-52"/>
          <a:stretch/>
        </p:blipFill>
        <p:spPr bwMode="auto">
          <a:xfrm>
            <a:off x="1043709" y="5397396"/>
            <a:ext cx="1339123" cy="1147597"/>
          </a:xfrm>
          <a:prstGeom prst="rect">
            <a:avLst/>
          </a:prstGeom>
          <a:noFill/>
          <a:ln>
            <a:noFill/>
          </a:ln>
          <a:extLst>
            <a:ext uri="{53640926-AAD7-44D8-BBD7-CCE9431645EC}">
              <a14:shadowObscured xmlns:a14="http://schemas.microsoft.com/office/drawing/2010/main"/>
            </a:ext>
          </a:extLst>
        </p:spPr>
      </p:pic>
      <p:pic>
        <p:nvPicPr>
          <p:cNvPr id="8" name="Picture 7"/>
          <p:cNvPicPr>
            <a:picLocks noChangeAspect="1"/>
          </p:cNvPicPr>
          <p:nvPr/>
        </p:nvPicPr>
        <p:blipFill>
          <a:blip r:embed="rId6"/>
          <a:stretch>
            <a:fillRect/>
          </a:stretch>
        </p:blipFill>
        <p:spPr>
          <a:xfrm>
            <a:off x="2662828" y="5367229"/>
            <a:ext cx="1082972" cy="1207930"/>
          </a:xfrm>
          <a:prstGeom prst="rect">
            <a:avLst/>
          </a:prstGeom>
        </p:spPr>
      </p:pic>
      <p:pic>
        <p:nvPicPr>
          <p:cNvPr id="9" name="Picture 8"/>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99834" y="5366327"/>
            <a:ext cx="1017111" cy="1238999"/>
          </a:xfrm>
          <a:prstGeom prst="rect">
            <a:avLst/>
          </a:prstGeom>
          <a:noFill/>
          <a:ln>
            <a:noFill/>
          </a:ln>
        </p:spPr>
      </p:pic>
      <p:pic>
        <p:nvPicPr>
          <p:cNvPr id="10" name="Picture 9"/>
          <p:cNvPicPr/>
          <p:nvPr/>
        </p:nvPicPr>
        <p:blipFill>
          <a:blip r:embed="rId8">
            <a:extLst>
              <a:ext uri="{28A0092B-C50C-407E-A947-70E740481C1C}">
                <a14:useLocalDpi xmlns:a14="http://schemas.microsoft.com/office/drawing/2010/main" val="0"/>
              </a:ext>
            </a:extLst>
          </a:blip>
          <a:srcRect/>
          <a:stretch>
            <a:fillRect/>
          </a:stretch>
        </p:blipFill>
        <p:spPr bwMode="auto">
          <a:xfrm>
            <a:off x="5273964" y="5397396"/>
            <a:ext cx="1253416" cy="1220708"/>
          </a:xfrm>
          <a:prstGeom prst="rect">
            <a:avLst/>
          </a:prstGeom>
          <a:noFill/>
        </p:spPr>
      </p:pic>
      <p:pic>
        <p:nvPicPr>
          <p:cNvPr id="11" name="Picture 10"/>
          <p:cNvPicPr>
            <a:picLocks noChangeAspect="1"/>
          </p:cNvPicPr>
          <p:nvPr/>
        </p:nvPicPr>
        <p:blipFill rotWithShape="1">
          <a:blip r:embed="rId9" cstate="print">
            <a:extLst>
              <a:ext uri="{28A0092B-C50C-407E-A947-70E740481C1C}">
                <a14:useLocalDpi xmlns:a14="http://schemas.microsoft.com/office/drawing/2010/main" val="0"/>
              </a:ext>
            </a:extLst>
          </a:blip>
          <a:srcRect l="46501" t="14589" r="10312" b="3262"/>
          <a:stretch/>
        </p:blipFill>
        <p:spPr>
          <a:xfrm>
            <a:off x="3870683" y="1727199"/>
            <a:ext cx="2285353" cy="3260437"/>
          </a:xfrm>
          <a:prstGeom prst="rect">
            <a:avLst/>
          </a:prstGeom>
        </p:spPr>
      </p:pic>
      <p:pic>
        <p:nvPicPr>
          <p:cNvPr id="13" name="Picture 12"/>
          <p:cNvPicPr>
            <a:picLocks noChangeAspect="1"/>
          </p:cNvPicPr>
          <p:nvPr/>
        </p:nvPicPr>
        <p:blipFill rotWithShape="1">
          <a:blip r:embed="rId10" cstate="print">
            <a:extLst>
              <a:ext uri="{28A0092B-C50C-407E-A947-70E740481C1C}">
                <a14:useLocalDpi xmlns:a14="http://schemas.microsoft.com/office/drawing/2010/main" val="0"/>
              </a:ext>
            </a:extLst>
          </a:blip>
          <a:srcRect l="7239" t="15074" r="18649" b="11768"/>
          <a:stretch/>
        </p:blipFill>
        <p:spPr>
          <a:xfrm rot="16200000">
            <a:off x="5924545" y="2350883"/>
            <a:ext cx="4304147" cy="3186546"/>
          </a:xfrm>
          <a:prstGeom prst="rect">
            <a:avLst/>
          </a:prstGeom>
        </p:spPr>
      </p:pic>
    </p:spTree>
    <p:extLst>
      <p:ext uri="{BB962C8B-B14F-4D97-AF65-F5344CB8AC3E}">
        <p14:creationId xmlns:p14="http://schemas.microsoft.com/office/powerpoint/2010/main" val="1908288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product </a:t>
            </a:r>
          </a:p>
        </p:txBody>
      </p:sp>
      <p:pic>
        <p:nvPicPr>
          <p:cNvPr id="4" name="Picture 3"/>
          <p:cNvPicPr>
            <a:picLocks noChangeAspect="1"/>
          </p:cNvPicPr>
          <p:nvPr/>
        </p:nvPicPr>
        <p:blipFill>
          <a:blip r:embed="rId4"/>
          <a:stretch>
            <a:fillRect/>
          </a:stretch>
        </p:blipFill>
        <p:spPr>
          <a:xfrm>
            <a:off x="10256548" y="154941"/>
            <a:ext cx="1833852" cy="181240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73474" y="5468348"/>
            <a:ext cx="909974" cy="1255764"/>
          </a:xfrm>
          <a:prstGeom prst="rect">
            <a:avLst/>
          </a:prstGeom>
        </p:spPr>
      </p:pic>
      <p:pic>
        <p:nvPicPr>
          <p:cNvPr id="6" name="Picture 5"/>
          <p:cNvPicPr/>
          <p:nvPr/>
        </p:nvPicPr>
        <p:blipFill rotWithShape="1">
          <a:blip r:embed="rId6" cstate="print">
            <a:extLst>
              <a:ext uri="{28A0092B-C50C-407E-A947-70E740481C1C}">
                <a14:useLocalDpi xmlns:a14="http://schemas.microsoft.com/office/drawing/2010/main" val="0"/>
              </a:ext>
            </a:extLst>
          </a:blip>
          <a:srcRect r="-52"/>
          <a:stretch/>
        </p:blipFill>
        <p:spPr bwMode="auto">
          <a:xfrm>
            <a:off x="1043709" y="5397396"/>
            <a:ext cx="1339123" cy="1147597"/>
          </a:xfrm>
          <a:prstGeom prst="rect">
            <a:avLst/>
          </a:prstGeom>
          <a:noFill/>
          <a:ln>
            <a:noFill/>
          </a:ln>
          <a:extLst>
            <a:ext uri="{53640926-AAD7-44D8-BBD7-CCE9431645EC}">
              <a14:shadowObscured xmlns:a14="http://schemas.microsoft.com/office/drawing/2010/main"/>
            </a:ext>
          </a:extLst>
        </p:spPr>
      </p:pic>
      <p:pic>
        <p:nvPicPr>
          <p:cNvPr id="7" name="Picture 6"/>
          <p:cNvPicPr>
            <a:picLocks noChangeAspect="1"/>
          </p:cNvPicPr>
          <p:nvPr/>
        </p:nvPicPr>
        <p:blipFill>
          <a:blip r:embed="rId7"/>
          <a:stretch>
            <a:fillRect/>
          </a:stretch>
        </p:blipFill>
        <p:spPr>
          <a:xfrm>
            <a:off x="2662828" y="5367229"/>
            <a:ext cx="1082972" cy="1207930"/>
          </a:xfrm>
          <a:prstGeom prst="rect">
            <a:avLst/>
          </a:prstGeom>
        </p:spPr>
      </p:pic>
      <p:pic>
        <p:nvPicPr>
          <p:cNvPr id="8" name="Picture 7"/>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99834" y="5366327"/>
            <a:ext cx="1017111" cy="1238999"/>
          </a:xfrm>
          <a:prstGeom prst="rect">
            <a:avLst/>
          </a:prstGeom>
          <a:noFill/>
          <a:ln>
            <a:noFill/>
          </a:ln>
        </p:spPr>
      </p:pic>
      <p:pic>
        <p:nvPicPr>
          <p:cNvPr id="10" name="Picture 9"/>
          <p:cNvPicPr/>
          <p:nvPr/>
        </p:nvPicPr>
        <p:blipFill>
          <a:blip r:embed="rId9">
            <a:extLst>
              <a:ext uri="{28A0092B-C50C-407E-A947-70E740481C1C}">
                <a14:useLocalDpi xmlns:a14="http://schemas.microsoft.com/office/drawing/2010/main" val="0"/>
              </a:ext>
            </a:extLst>
          </a:blip>
          <a:srcRect/>
          <a:stretch>
            <a:fillRect/>
          </a:stretch>
        </p:blipFill>
        <p:spPr bwMode="auto">
          <a:xfrm>
            <a:off x="5273964" y="5397396"/>
            <a:ext cx="1253416" cy="1220708"/>
          </a:xfrm>
          <a:prstGeom prst="rect">
            <a:avLst/>
          </a:prstGeom>
          <a:noFill/>
        </p:spPr>
      </p:pic>
      <p:sp>
        <p:nvSpPr>
          <p:cNvPr id="12" name="TextBox 11"/>
          <p:cNvSpPr txBox="1"/>
          <p:nvPr/>
        </p:nvSpPr>
        <p:spPr>
          <a:xfrm>
            <a:off x="831273" y="1801091"/>
            <a:ext cx="7195127" cy="2862322"/>
          </a:xfrm>
          <a:prstGeom prst="rect">
            <a:avLst/>
          </a:prstGeom>
          <a:noFill/>
        </p:spPr>
        <p:txBody>
          <a:bodyPr wrap="square" rtlCol="0">
            <a:spAutoFit/>
          </a:bodyPr>
          <a:lstStyle/>
          <a:p>
            <a:r>
              <a:rPr lang="en-GB" dirty="0" smtClean="0"/>
              <a:t>We are currently still selling our product to the school community.</a:t>
            </a:r>
          </a:p>
          <a:p>
            <a:endParaRPr lang="en-GB" dirty="0"/>
          </a:p>
          <a:p>
            <a:r>
              <a:rPr lang="en-GB" dirty="0" smtClean="0"/>
              <a:t>Before the end of term, we will calculate our profit margin from the project and as a class we will suggest ideas how use the money.  </a:t>
            </a:r>
          </a:p>
          <a:p>
            <a:endParaRPr lang="en-GB" dirty="0"/>
          </a:p>
          <a:p>
            <a:r>
              <a:rPr lang="en-GB" dirty="0" smtClean="0"/>
              <a:t>We hope this PowerPoint outlines the benefits this project had to our learning. We gained and developed many different real life skills throughout the project. </a:t>
            </a:r>
          </a:p>
          <a:p>
            <a:endParaRPr lang="en-GB" dirty="0"/>
          </a:p>
          <a:p>
            <a:r>
              <a:rPr lang="en-GB" dirty="0" smtClean="0"/>
              <a:t>More importantly we had </a:t>
            </a:r>
            <a:r>
              <a:rPr lang="en-GB" b="1" dirty="0" smtClean="0">
                <a:solidFill>
                  <a:srgbClr val="FF0000"/>
                </a:solidFill>
              </a:rPr>
              <a:t>FUN</a:t>
            </a:r>
            <a:r>
              <a:rPr lang="en-GB" dirty="0" smtClean="0"/>
              <a:t>!</a:t>
            </a:r>
          </a:p>
        </p:txBody>
      </p:sp>
      <p:pic>
        <p:nvPicPr>
          <p:cNvPr id="13" name="Picture 12"/>
          <p:cNvPicPr>
            <a:picLocks noChangeAspect="1"/>
          </p:cNvPicPr>
          <p:nvPr/>
        </p:nvPicPr>
        <p:blipFill rotWithShape="1">
          <a:blip r:embed="rId10" cstate="print">
            <a:extLst>
              <a:ext uri="{28A0092B-C50C-407E-A947-70E740481C1C}">
                <a14:useLocalDpi xmlns:a14="http://schemas.microsoft.com/office/drawing/2010/main" val="0"/>
              </a:ext>
            </a:extLst>
          </a:blip>
          <a:srcRect l="46501" t="14589" r="10312" b="3262"/>
          <a:stretch/>
        </p:blipFill>
        <p:spPr>
          <a:xfrm>
            <a:off x="8451919" y="2189167"/>
            <a:ext cx="2285353" cy="3260437"/>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6324180" y="824500"/>
            <a:ext cx="406400" cy="406400"/>
          </a:xfrm>
          <a:prstGeom prst="rect">
            <a:avLst/>
          </a:prstGeom>
        </p:spPr>
      </p:pic>
    </p:spTree>
    <p:extLst>
      <p:ext uri="{BB962C8B-B14F-4D97-AF65-F5344CB8AC3E}">
        <p14:creationId xmlns:p14="http://schemas.microsoft.com/office/powerpoint/2010/main" val="40633668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786"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Metropolitan</Template>
  <TotalTime>1395</TotalTime>
  <Words>678</Words>
  <Application>Microsoft Office PowerPoint</Application>
  <PresentationFormat>Widescreen</PresentationFormat>
  <Paragraphs>73</Paragraphs>
  <Slides>17</Slides>
  <Notes>0</Notes>
  <HiddenSlides>0</HiddenSlides>
  <MMClips>16</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 Light</vt:lpstr>
      <vt:lpstr>Metropolitan</vt:lpstr>
      <vt:lpstr>Morriston Primary School Plant Pot Pack </vt:lpstr>
      <vt:lpstr>Links to the curriculum &amp; the Four Purposes </vt:lpstr>
      <vt:lpstr>The starting point </vt:lpstr>
      <vt:lpstr>Getting to work</vt:lpstr>
      <vt:lpstr>Ideas stage</vt:lpstr>
      <vt:lpstr>Choosing our product </vt:lpstr>
      <vt:lpstr>Choosing our product – continued </vt:lpstr>
      <vt:lpstr>Market research </vt:lpstr>
      <vt:lpstr>Brand logo and name</vt:lpstr>
      <vt:lpstr>Market research – Questionnaire </vt:lpstr>
      <vt:lpstr>Market research – Questionnaire </vt:lpstr>
      <vt:lpstr>Using market research data </vt:lpstr>
      <vt:lpstr>Drafting letters for a business loan </vt:lpstr>
      <vt:lpstr>Instructional texts </vt:lpstr>
      <vt:lpstr>Entrepreneurship role model visit </vt:lpstr>
      <vt:lpstr>The product </vt:lpstr>
      <vt:lpstr>The product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Morriston Primary School Plant Pot Pack</dc:title>
  <dc:creator>M Bannister (Morriston Primary School)</dc:creator>
  <cp:lastModifiedBy>M Bannister (Morriston Primary School)</cp:lastModifiedBy>
  <cp:revision>40</cp:revision>
  <dcterms:created xsi:type="dcterms:W3CDTF">2021-07-05T15:43:54Z</dcterms:created>
  <dcterms:modified xsi:type="dcterms:W3CDTF">2021-07-11T18:30:15Z</dcterms:modified>
</cp:coreProperties>
</file>