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D0B5F9-D229-45F2-81AF-1F08CE9E5C34}" v="172" dt="2021-01-27T13:46:28.995"/>
    <p1510:client id="{FD1D5865-6DAC-FACF-B3BB-8060C73A94EB}" v="1132" dt="2021-01-28T10:54:13.0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316849A6-2D8E-4C49-B105-EE16BD0670E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52AC008-2510-480D-8533-05979CD11CFD}">
      <dgm:prSet/>
      <dgm:spPr/>
      <dgm:t>
        <a:bodyPr/>
        <a:lstStyle/>
        <a:p>
          <a:r>
            <a:rPr lang="en-US"/>
            <a:t>Trees can grow to tremendous heights. The largest trees in the world are coastal redwoods  which can reach over 100 m tall – about three times the length of a blue whale!</a:t>
          </a:r>
        </a:p>
      </dgm:t>
    </dgm:pt>
    <dgm:pt modelId="{BF2DD7D9-18F4-4D58-9568-11DB5743167E}" type="parTrans" cxnId="{CE68C415-EE50-4B04-972A-2069766F214C}">
      <dgm:prSet/>
      <dgm:spPr/>
      <dgm:t>
        <a:bodyPr/>
        <a:lstStyle/>
        <a:p>
          <a:endParaRPr lang="en-US"/>
        </a:p>
      </dgm:t>
    </dgm:pt>
    <dgm:pt modelId="{F0BED3AF-43BC-44D4-9C39-E8BE8A060C25}" type="sibTrans" cxnId="{CE68C415-EE50-4B04-972A-2069766F214C}">
      <dgm:prSet/>
      <dgm:spPr/>
      <dgm:t>
        <a:bodyPr/>
        <a:lstStyle/>
        <a:p>
          <a:endParaRPr lang="en-US"/>
        </a:p>
      </dgm:t>
    </dgm:pt>
    <dgm:pt modelId="{0811FABE-6958-4E19-A5EA-837638F7A119}">
      <dgm:prSet/>
      <dgm:spPr/>
      <dgm:t>
        <a:bodyPr/>
        <a:lstStyle/>
        <a:p>
          <a:r>
            <a:rPr lang="en-US"/>
            <a:t>A tree’s height depends by a number of factors, such as where it grows and what access it has to nutrients and water.</a:t>
          </a:r>
        </a:p>
      </dgm:t>
    </dgm:pt>
    <dgm:pt modelId="{1602129A-64F4-4BEC-A046-82930D28BC00}" type="parTrans" cxnId="{17D80F43-D64B-4853-9B5D-0C68FABE39C7}">
      <dgm:prSet/>
      <dgm:spPr/>
      <dgm:t>
        <a:bodyPr/>
        <a:lstStyle/>
        <a:p>
          <a:endParaRPr lang="en-US"/>
        </a:p>
      </dgm:t>
    </dgm:pt>
    <dgm:pt modelId="{49DE32BE-A6A5-4944-A0C1-06E0CADB5E29}" type="sibTrans" cxnId="{17D80F43-D64B-4853-9B5D-0C68FABE39C7}">
      <dgm:prSet/>
      <dgm:spPr/>
      <dgm:t>
        <a:bodyPr/>
        <a:lstStyle/>
        <a:p>
          <a:endParaRPr lang="en-US"/>
        </a:p>
      </dgm:t>
    </dgm:pt>
    <dgm:pt modelId="{E8BDA109-B236-4368-93B0-769C1BEA7842}">
      <dgm:prSet/>
      <dgm:spPr/>
      <dgm:t>
        <a:bodyPr/>
        <a:lstStyle/>
        <a:p>
          <a:r>
            <a:rPr lang="en-US"/>
            <a:t>A tree can only grow as tall as the distance it can move water from its roots up its trunk. The taller the tree, the more energy it needs to transport water.</a:t>
          </a:r>
        </a:p>
      </dgm:t>
    </dgm:pt>
    <dgm:pt modelId="{F0DEC509-3708-4737-A926-7AB19064AB76}" type="parTrans" cxnId="{9E3174F5-F8F0-4E6B-859A-40DBA39A37A2}">
      <dgm:prSet/>
      <dgm:spPr/>
      <dgm:t>
        <a:bodyPr/>
        <a:lstStyle/>
        <a:p>
          <a:endParaRPr lang="en-US"/>
        </a:p>
      </dgm:t>
    </dgm:pt>
    <dgm:pt modelId="{F4D8B3D0-21DC-40C3-A65F-A05F51118221}" type="sibTrans" cxnId="{9E3174F5-F8F0-4E6B-859A-40DBA39A37A2}">
      <dgm:prSet/>
      <dgm:spPr/>
      <dgm:t>
        <a:bodyPr/>
        <a:lstStyle/>
        <a:p>
          <a:endParaRPr lang="en-US"/>
        </a:p>
      </dgm:t>
    </dgm:pt>
    <dgm:pt modelId="{C1D7A1EF-3606-4B25-9BBE-7DE707070EC7}" type="pres">
      <dgm:prSet presAssocID="{316849A6-2D8E-4C49-B105-EE16BD0670EA}" presName="root" presStyleCnt="0">
        <dgm:presLayoutVars>
          <dgm:dir/>
          <dgm:resizeHandles val="exact"/>
        </dgm:presLayoutVars>
      </dgm:prSet>
      <dgm:spPr/>
    </dgm:pt>
    <dgm:pt modelId="{4CD5AE1B-E618-4005-8B3B-534C9FE56D7D}" type="pres">
      <dgm:prSet presAssocID="{352AC008-2510-480D-8533-05979CD11CFD}" presName="compNode" presStyleCnt="0"/>
      <dgm:spPr/>
    </dgm:pt>
    <dgm:pt modelId="{50FAD62F-9677-4844-9492-0522ADCD6FA0}" type="pres">
      <dgm:prSet presAssocID="{352AC008-2510-480D-8533-05979CD11CFD}" presName="bgRect" presStyleLbl="bgShp" presStyleIdx="0" presStyleCnt="3"/>
      <dgm:spPr/>
    </dgm:pt>
    <dgm:pt modelId="{497AC62B-85C2-4C73-B14F-65A3B5A5F2EA}" type="pres">
      <dgm:prSet presAssocID="{352AC008-2510-480D-8533-05979CD11CF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eciduous tree"/>
        </a:ext>
      </dgm:extLst>
    </dgm:pt>
    <dgm:pt modelId="{960FC5B1-AE57-4EAC-AD91-254B30DE658B}" type="pres">
      <dgm:prSet presAssocID="{352AC008-2510-480D-8533-05979CD11CFD}" presName="spaceRect" presStyleCnt="0"/>
      <dgm:spPr/>
    </dgm:pt>
    <dgm:pt modelId="{C47D6BED-A4EE-49CD-8E73-C3D9608E5D7D}" type="pres">
      <dgm:prSet presAssocID="{352AC008-2510-480D-8533-05979CD11CFD}" presName="parTx" presStyleLbl="revTx" presStyleIdx="0" presStyleCnt="3">
        <dgm:presLayoutVars>
          <dgm:chMax val="0"/>
          <dgm:chPref val="0"/>
        </dgm:presLayoutVars>
      </dgm:prSet>
      <dgm:spPr/>
    </dgm:pt>
    <dgm:pt modelId="{7E2D70FB-EE65-40CE-B02E-E111E35DE52D}" type="pres">
      <dgm:prSet presAssocID="{F0BED3AF-43BC-44D4-9C39-E8BE8A060C25}" presName="sibTrans" presStyleCnt="0"/>
      <dgm:spPr/>
    </dgm:pt>
    <dgm:pt modelId="{10FEC613-9537-484F-BC11-1D53FE91B8C1}" type="pres">
      <dgm:prSet presAssocID="{0811FABE-6958-4E19-A5EA-837638F7A119}" presName="compNode" presStyleCnt="0"/>
      <dgm:spPr/>
    </dgm:pt>
    <dgm:pt modelId="{B12E1FEB-EBD7-4F10-A9C0-39B2431E8308}" type="pres">
      <dgm:prSet presAssocID="{0811FABE-6958-4E19-A5EA-837638F7A119}" presName="bgRect" presStyleLbl="bgShp" presStyleIdx="1" presStyleCnt="3"/>
      <dgm:spPr/>
    </dgm:pt>
    <dgm:pt modelId="{AC68EFCB-E8A0-47C3-930D-F19286FC75D0}" type="pres">
      <dgm:prSet presAssocID="{0811FABE-6958-4E19-A5EA-837638F7A11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lant"/>
        </a:ext>
      </dgm:extLst>
    </dgm:pt>
    <dgm:pt modelId="{164C72CA-8C8B-4345-AAE0-A329A6DCF9CC}" type="pres">
      <dgm:prSet presAssocID="{0811FABE-6958-4E19-A5EA-837638F7A119}" presName="spaceRect" presStyleCnt="0"/>
      <dgm:spPr/>
    </dgm:pt>
    <dgm:pt modelId="{3E1D1470-59E4-4A1A-9D61-D76B550CEFD6}" type="pres">
      <dgm:prSet presAssocID="{0811FABE-6958-4E19-A5EA-837638F7A119}" presName="parTx" presStyleLbl="revTx" presStyleIdx="1" presStyleCnt="3">
        <dgm:presLayoutVars>
          <dgm:chMax val="0"/>
          <dgm:chPref val="0"/>
        </dgm:presLayoutVars>
      </dgm:prSet>
      <dgm:spPr/>
    </dgm:pt>
    <dgm:pt modelId="{7CE9CE7E-3B12-46F3-B197-BB57327F6CAB}" type="pres">
      <dgm:prSet presAssocID="{49DE32BE-A6A5-4944-A0C1-06E0CADB5E29}" presName="sibTrans" presStyleCnt="0"/>
      <dgm:spPr/>
    </dgm:pt>
    <dgm:pt modelId="{06DAC7CB-7962-4775-9E07-F6C2BA605F8C}" type="pres">
      <dgm:prSet presAssocID="{E8BDA109-B236-4368-93B0-769C1BEA7842}" presName="compNode" presStyleCnt="0"/>
      <dgm:spPr/>
    </dgm:pt>
    <dgm:pt modelId="{F2DE14B7-1B77-48C3-8FCA-F779D4E322D5}" type="pres">
      <dgm:prSet presAssocID="{E8BDA109-B236-4368-93B0-769C1BEA7842}" presName="bgRect" presStyleLbl="bgShp" presStyleIdx="2" presStyleCnt="3"/>
      <dgm:spPr/>
    </dgm:pt>
    <dgm:pt modelId="{14370A12-B4C5-45DB-B70C-0AF38BBA4C37}" type="pres">
      <dgm:prSet presAssocID="{E8BDA109-B236-4368-93B0-769C1BEA784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corn"/>
        </a:ext>
      </dgm:extLst>
    </dgm:pt>
    <dgm:pt modelId="{F356A95D-9897-43AA-8594-A625DF73A3D5}" type="pres">
      <dgm:prSet presAssocID="{E8BDA109-B236-4368-93B0-769C1BEA7842}" presName="spaceRect" presStyleCnt="0"/>
      <dgm:spPr/>
    </dgm:pt>
    <dgm:pt modelId="{DCD2D1B0-381B-4A64-800A-844B82AA07AB}" type="pres">
      <dgm:prSet presAssocID="{E8BDA109-B236-4368-93B0-769C1BEA7842}" presName="parTx" presStyleLbl="revTx" presStyleIdx="2" presStyleCnt="3">
        <dgm:presLayoutVars>
          <dgm:chMax val="0"/>
          <dgm:chPref val="0"/>
        </dgm:presLayoutVars>
      </dgm:prSet>
      <dgm:spPr/>
    </dgm:pt>
  </dgm:ptLst>
  <dgm:cxnLst>
    <dgm:cxn modelId="{CE68C415-EE50-4B04-972A-2069766F214C}" srcId="{316849A6-2D8E-4C49-B105-EE16BD0670EA}" destId="{352AC008-2510-480D-8533-05979CD11CFD}" srcOrd="0" destOrd="0" parTransId="{BF2DD7D9-18F4-4D58-9568-11DB5743167E}" sibTransId="{F0BED3AF-43BC-44D4-9C39-E8BE8A060C25}"/>
    <dgm:cxn modelId="{3E1E0B33-E6E6-483B-986E-460C32EB0717}" type="presOf" srcId="{352AC008-2510-480D-8533-05979CD11CFD}" destId="{C47D6BED-A4EE-49CD-8E73-C3D9608E5D7D}" srcOrd="0" destOrd="0" presId="urn:microsoft.com/office/officeart/2018/2/layout/IconVerticalSolidList"/>
    <dgm:cxn modelId="{D02E8A3C-ABC5-489F-ADEA-8069F6D6BFCB}" type="presOf" srcId="{0811FABE-6958-4E19-A5EA-837638F7A119}" destId="{3E1D1470-59E4-4A1A-9D61-D76B550CEFD6}" srcOrd="0" destOrd="0" presId="urn:microsoft.com/office/officeart/2018/2/layout/IconVerticalSolidList"/>
    <dgm:cxn modelId="{17D80F43-D64B-4853-9B5D-0C68FABE39C7}" srcId="{316849A6-2D8E-4C49-B105-EE16BD0670EA}" destId="{0811FABE-6958-4E19-A5EA-837638F7A119}" srcOrd="1" destOrd="0" parTransId="{1602129A-64F4-4BEC-A046-82930D28BC00}" sibTransId="{49DE32BE-A6A5-4944-A0C1-06E0CADB5E29}"/>
    <dgm:cxn modelId="{242DA0A8-FE6D-462D-8767-846E2C1069FF}" type="presOf" srcId="{316849A6-2D8E-4C49-B105-EE16BD0670EA}" destId="{C1D7A1EF-3606-4B25-9BBE-7DE707070EC7}" srcOrd="0" destOrd="0" presId="urn:microsoft.com/office/officeart/2018/2/layout/IconVerticalSolidList"/>
    <dgm:cxn modelId="{993D52D1-5949-4339-81DA-C74AB66C5840}" type="presOf" srcId="{E8BDA109-B236-4368-93B0-769C1BEA7842}" destId="{DCD2D1B0-381B-4A64-800A-844B82AA07AB}" srcOrd="0" destOrd="0" presId="urn:microsoft.com/office/officeart/2018/2/layout/IconVerticalSolidList"/>
    <dgm:cxn modelId="{9E3174F5-F8F0-4E6B-859A-40DBA39A37A2}" srcId="{316849A6-2D8E-4C49-B105-EE16BD0670EA}" destId="{E8BDA109-B236-4368-93B0-769C1BEA7842}" srcOrd="2" destOrd="0" parTransId="{F0DEC509-3708-4737-A926-7AB19064AB76}" sibTransId="{F4D8B3D0-21DC-40C3-A65F-A05F51118221}"/>
    <dgm:cxn modelId="{0FBB3FF9-F388-45DC-9D6D-A0A2B9E7BADF}" type="presParOf" srcId="{C1D7A1EF-3606-4B25-9BBE-7DE707070EC7}" destId="{4CD5AE1B-E618-4005-8B3B-534C9FE56D7D}" srcOrd="0" destOrd="0" presId="urn:microsoft.com/office/officeart/2018/2/layout/IconVerticalSolidList"/>
    <dgm:cxn modelId="{081ABBFC-0BED-457E-86C5-C2142BC360AC}" type="presParOf" srcId="{4CD5AE1B-E618-4005-8B3B-534C9FE56D7D}" destId="{50FAD62F-9677-4844-9492-0522ADCD6FA0}" srcOrd="0" destOrd="0" presId="urn:microsoft.com/office/officeart/2018/2/layout/IconVerticalSolidList"/>
    <dgm:cxn modelId="{DAFEC5C9-A7FE-439E-9C83-9674C986A6CE}" type="presParOf" srcId="{4CD5AE1B-E618-4005-8B3B-534C9FE56D7D}" destId="{497AC62B-85C2-4C73-B14F-65A3B5A5F2EA}" srcOrd="1" destOrd="0" presId="urn:microsoft.com/office/officeart/2018/2/layout/IconVerticalSolidList"/>
    <dgm:cxn modelId="{3CE590B5-8DD3-4B37-B334-19FF9CB67670}" type="presParOf" srcId="{4CD5AE1B-E618-4005-8B3B-534C9FE56D7D}" destId="{960FC5B1-AE57-4EAC-AD91-254B30DE658B}" srcOrd="2" destOrd="0" presId="urn:microsoft.com/office/officeart/2018/2/layout/IconVerticalSolidList"/>
    <dgm:cxn modelId="{4E0078FF-C3C9-4792-84A3-B30FCAD65EA9}" type="presParOf" srcId="{4CD5AE1B-E618-4005-8B3B-534C9FE56D7D}" destId="{C47D6BED-A4EE-49CD-8E73-C3D9608E5D7D}" srcOrd="3" destOrd="0" presId="urn:microsoft.com/office/officeart/2018/2/layout/IconVerticalSolidList"/>
    <dgm:cxn modelId="{53A28F65-FB89-4ABB-B54B-FBA9C1D1DD8E}" type="presParOf" srcId="{C1D7A1EF-3606-4B25-9BBE-7DE707070EC7}" destId="{7E2D70FB-EE65-40CE-B02E-E111E35DE52D}" srcOrd="1" destOrd="0" presId="urn:microsoft.com/office/officeart/2018/2/layout/IconVerticalSolidList"/>
    <dgm:cxn modelId="{79515C76-6692-44D9-AC20-A2548EF9FA74}" type="presParOf" srcId="{C1D7A1EF-3606-4B25-9BBE-7DE707070EC7}" destId="{10FEC613-9537-484F-BC11-1D53FE91B8C1}" srcOrd="2" destOrd="0" presId="urn:microsoft.com/office/officeart/2018/2/layout/IconVerticalSolidList"/>
    <dgm:cxn modelId="{9CDAE5CB-388B-4CD7-BC36-C9F62B5D58B1}" type="presParOf" srcId="{10FEC613-9537-484F-BC11-1D53FE91B8C1}" destId="{B12E1FEB-EBD7-4F10-A9C0-39B2431E8308}" srcOrd="0" destOrd="0" presId="urn:microsoft.com/office/officeart/2018/2/layout/IconVerticalSolidList"/>
    <dgm:cxn modelId="{1E8B4258-0220-4EFC-AB7A-56BB649177DD}" type="presParOf" srcId="{10FEC613-9537-484F-BC11-1D53FE91B8C1}" destId="{AC68EFCB-E8A0-47C3-930D-F19286FC75D0}" srcOrd="1" destOrd="0" presId="urn:microsoft.com/office/officeart/2018/2/layout/IconVerticalSolidList"/>
    <dgm:cxn modelId="{7557A042-1476-4A2F-96CD-4B0525889A12}" type="presParOf" srcId="{10FEC613-9537-484F-BC11-1D53FE91B8C1}" destId="{164C72CA-8C8B-4345-AAE0-A329A6DCF9CC}" srcOrd="2" destOrd="0" presId="urn:microsoft.com/office/officeart/2018/2/layout/IconVerticalSolidList"/>
    <dgm:cxn modelId="{E28FD93F-E310-454F-A9C0-C1592B857905}" type="presParOf" srcId="{10FEC613-9537-484F-BC11-1D53FE91B8C1}" destId="{3E1D1470-59E4-4A1A-9D61-D76B550CEFD6}" srcOrd="3" destOrd="0" presId="urn:microsoft.com/office/officeart/2018/2/layout/IconVerticalSolidList"/>
    <dgm:cxn modelId="{BF322BE1-9732-4624-905D-038C1E91213C}" type="presParOf" srcId="{C1D7A1EF-3606-4B25-9BBE-7DE707070EC7}" destId="{7CE9CE7E-3B12-46F3-B197-BB57327F6CAB}" srcOrd="3" destOrd="0" presId="urn:microsoft.com/office/officeart/2018/2/layout/IconVerticalSolidList"/>
    <dgm:cxn modelId="{C5E70016-73BC-483D-ABC1-FA496ACFFA36}" type="presParOf" srcId="{C1D7A1EF-3606-4B25-9BBE-7DE707070EC7}" destId="{06DAC7CB-7962-4775-9E07-F6C2BA605F8C}" srcOrd="4" destOrd="0" presId="urn:microsoft.com/office/officeart/2018/2/layout/IconVerticalSolidList"/>
    <dgm:cxn modelId="{6C1AC560-6379-4441-9A07-B58B84E52CA9}" type="presParOf" srcId="{06DAC7CB-7962-4775-9E07-F6C2BA605F8C}" destId="{F2DE14B7-1B77-48C3-8FCA-F779D4E322D5}" srcOrd="0" destOrd="0" presId="urn:microsoft.com/office/officeart/2018/2/layout/IconVerticalSolidList"/>
    <dgm:cxn modelId="{9E41493B-5D34-46AB-B53F-9ADE68BD1343}" type="presParOf" srcId="{06DAC7CB-7962-4775-9E07-F6C2BA605F8C}" destId="{14370A12-B4C5-45DB-B70C-0AF38BBA4C37}" srcOrd="1" destOrd="0" presId="urn:microsoft.com/office/officeart/2018/2/layout/IconVerticalSolidList"/>
    <dgm:cxn modelId="{1451082A-DFC3-465F-8F5D-222EBE14A103}" type="presParOf" srcId="{06DAC7CB-7962-4775-9E07-F6C2BA605F8C}" destId="{F356A95D-9897-43AA-8594-A625DF73A3D5}" srcOrd="2" destOrd="0" presId="urn:microsoft.com/office/officeart/2018/2/layout/IconVerticalSolidList"/>
    <dgm:cxn modelId="{E7486C2F-2F32-481D-94E5-EDE98360B03E}" type="presParOf" srcId="{06DAC7CB-7962-4775-9E07-F6C2BA605F8C}" destId="{DCD2D1B0-381B-4A64-800A-844B82AA07A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FAD62F-9677-4844-9492-0522ADCD6FA0}">
      <dsp:nvSpPr>
        <dsp:cNvPr id="0" name=""/>
        <dsp:cNvSpPr/>
      </dsp:nvSpPr>
      <dsp:spPr>
        <a:xfrm>
          <a:off x="0" y="463"/>
          <a:ext cx="9872663" cy="108472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7AC62B-85C2-4C73-B14F-65A3B5A5F2EA}">
      <dsp:nvSpPr>
        <dsp:cNvPr id="0" name=""/>
        <dsp:cNvSpPr/>
      </dsp:nvSpPr>
      <dsp:spPr>
        <a:xfrm>
          <a:off x="328129" y="244527"/>
          <a:ext cx="596599" cy="5965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47D6BED-A4EE-49CD-8E73-C3D9608E5D7D}">
      <dsp:nvSpPr>
        <dsp:cNvPr id="0" name=""/>
        <dsp:cNvSpPr/>
      </dsp:nvSpPr>
      <dsp:spPr>
        <a:xfrm>
          <a:off x="1252859" y="463"/>
          <a:ext cx="8619803" cy="10847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800" tIns="114800" rIns="114800" bIns="114800" numCol="1" spcCol="1270" anchor="ctr" anchorCtr="0">
          <a:noAutofit/>
        </a:bodyPr>
        <a:lstStyle/>
        <a:p>
          <a:pPr marL="0" lvl="0" indent="0" algn="l" defTabSz="889000">
            <a:lnSpc>
              <a:spcPct val="90000"/>
            </a:lnSpc>
            <a:spcBef>
              <a:spcPct val="0"/>
            </a:spcBef>
            <a:spcAft>
              <a:spcPct val="35000"/>
            </a:spcAft>
            <a:buNone/>
          </a:pPr>
          <a:r>
            <a:rPr lang="en-US" sz="2000" kern="1200"/>
            <a:t>Trees can grow to tremendous heights. The largest trees in the world are coastal redwoods  which can reach over 100 m tall – about three times the length of a blue whale!</a:t>
          </a:r>
        </a:p>
      </dsp:txBody>
      <dsp:txXfrm>
        <a:off x="1252859" y="463"/>
        <a:ext cx="8619803" cy="1084726"/>
      </dsp:txXfrm>
    </dsp:sp>
    <dsp:sp modelId="{B12E1FEB-EBD7-4F10-A9C0-39B2431E8308}">
      <dsp:nvSpPr>
        <dsp:cNvPr id="0" name=""/>
        <dsp:cNvSpPr/>
      </dsp:nvSpPr>
      <dsp:spPr>
        <a:xfrm>
          <a:off x="0" y="1356371"/>
          <a:ext cx="9872663" cy="1084726"/>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68EFCB-E8A0-47C3-930D-F19286FC75D0}">
      <dsp:nvSpPr>
        <dsp:cNvPr id="0" name=""/>
        <dsp:cNvSpPr/>
      </dsp:nvSpPr>
      <dsp:spPr>
        <a:xfrm>
          <a:off x="328129" y="1600435"/>
          <a:ext cx="596599" cy="5965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E1D1470-59E4-4A1A-9D61-D76B550CEFD6}">
      <dsp:nvSpPr>
        <dsp:cNvPr id="0" name=""/>
        <dsp:cNvSpPr/>
      </dsp:nvSpPr>
      <dsp:spPr>
        <a:xfrm>
          <a:off x="1252859" y="1356371"/>
          <a:ext cx="8619803" cy="10847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800" tIns="114800" rIns="114800" bIns="114800" numCol="1" spcCol="1270" anchor="ctr" anchorCtr="0">
          <a:noAutofit/>
        </a:bodyPr>
        <a:lstStyle/>
        <a:p>
          <a:pPr marL="0" lvl="0" indent="0" algn="l" defTabSz="889000">
            <a:lnSpc>
              <a:spcPct val="90000"/>
            </a:lnSpc>
            <a:spcBef>
              <a:spcPct val="0"/>
            </a:spcBef>
            <a:spcAft>
              <a:spcPct val="35000"/>
            </a:spcAft>
            <a:buNone/>
          </a:pPr>
          <a:r>
            <a:rPr lang="en-US" sz="2000" kern="1200"/>
            <a:t>A tree’s height depends by a number of factors, such as where it grows and what access it has to nutrients and water.</a:t>
          </a:r>
        </a:p>
      </dsp:txBody>
      <dsp:txXfrm>
        <a:off x="1252859" y="1356371"/>
        <a:ext cx="8619803" cy="1084726"/>
      </dsp:txXfrm>
    </dsp:sp>
    <dsp:sp modelId="{F2DE14B7-1B77-48C3-8FCA-F779D4E322D5}">
      <dsp:nvSpPr>
        <dsp:cNvPr id="0" name=""/>
        <dsp:cNvSpPr/>
      </dsp:nvSpPr>
      <dsp:spPr>
        <a:xfrm>
          <a:off x="0" y="2712279"/>
          <a:ext cx="9872663" cy="1084726"/>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370A12-B4C5-45DB-B70C-0AF38BBA4C37}">
      <dsp:nvSpPr>
        <dsp:cNvPr id="0" name=""/>
        <dsp:cNvSpPr/>
      </dsp:nvSpPr>
      <dsp:spPr>
        <a:xfrm>
          <a:off x="328129" y="2956343"/>
          <a:ext cx="596599" cy="59659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CD2D1B0-381B-4A64-800A-844B82AA07AB}">
      <dsp:nvSpPr>
        <dsp:cNvPr id="0" name=""/>
        <dsp:cNvSpPr/>
      </dsp:nvSpPr>
      <dsp:spPr>
        <a:xfrm>
          <a:off x="1252859" y="2712279"/>
          <a:ext cx="8619803" cy="10847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800" tIns="114800" rIns="114800" bIns="114800" numCol="1" spcCol="1270" anchor="ctr" anchorCtr="0">
          <a:noAutofit/>
        </a:bodyPr>
        <a:lstStyle/>
        <a:p>
          <a:pPr marL="0" lvl="0" indent="0" algn="l" defTabSz="889000">
            <a:lnSpc>
              <a:spcPct val="90000"/>
            </a:lnSpc>
            <a:spcBef>
              <a:spcPct val="0"/>
            </a:spcBef>
            <a:spcAft>
              <a:spcPct val="35000"/>
            </a:spcAft>
            <a:buNone/>
          </a:pPr>
          <a:r>
            <a:rPr lang="en-US" sz="2000" kern="1200"/>
            <a:t>A tree can only grow as tall as the distance it can move water from its roots up its trunk. The taller the tree, the more energy it needs to transport water.</a:t>
          </a:r>
        </a:p>
      </dsp:txBody>
      <dsp:txXfrm>
        <a:off x="1252859" y="2712279"/>
        <a:ext cx="8619803" cy="108472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96DFF08F-DC6B-4601-B491-B0F83F6DD2DA}" type="datetimeFigureOut">
              <a:rPr lang="en-US" dirty="0"/>
              <a:t>1/31/2021</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3308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309847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dirty="0"/>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7908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6DFF08F-DC6B-4601-B491-B0F83F6DD2DA}" type="datetimeFigureOut">
              <a:rPr lang="en-US" dirty="0"/>
              <a:t>1/31/2021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461343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6DFF08F-DC6B-4601-B491-B0F83F6DD2DA}" type="datetimeFigureOut">
              <a:rPr lang="en-US" dirty="0"/>
              <a:t>1/31/2021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832871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96DFF08F-DC6B-4601-B491-B0F83F6DD2DA}" type="datetimeFigureOut">
              <a:rPr lang="en-US" dirty="0"/>
              <a:t>1/31/2021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311190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1/31/2021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602793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dirty="0"/>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02144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dirty="0"/>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228535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748946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807484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96DFF08F-DC6B-4601-B491-B0F83F6DD2DA}" type="datetimeFigureOut">
              <a:rPr lang="en-US" dirty="0"/>
              <a:pPr/>
              <a:t>1/31/2021</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86441027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6C6896D1-BFB1-4C84-82DD-31073BED3F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978660" y="5462458"/>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109980" y="4208424"/>
            <a:ext cx="9966960" cy="1325880"/>
          </a:xfrm>
        </p:spPr>
        <p:txBody>
          <a:bodyPr>
            <a:normAutofit/>
          </a:bodyPr>
          <a:lstStyle/>
          <a:p>
            <a:r>
              <a:rPr lang="en-US" sz="6600">
                <a:cs typeface="Calibri Light"/>
              </a:rPr>
              <a:t>Why are trees tall?</a:t>
            </a:r>
            <a:endParaRPr lang="en-US" sz="6600"/>
          </a:p>
        </p:txBody>
      </p:sp>
      <p:sp>
        <p:nvSpPr>
          <p:cNvPr id="3" name="Subtitle 2"/>
          <p:cNvSpPr>
            <a:spLocks noGrp="1"/>
          </p:cNvSpPr>
          <p:nvPr>
            <p:ph type="subTitle" idx="1"/>
          </p:nvPr>
        </p:nvSpPr>
        <p:spPr>
          <a:xfrm>
            <a:off x="1709530" y="5598293"/>
            <a:ext cx="8767860" cy="553690"/>
          </a:xfrm>
        </p:spPr>
        <p:txBody>
          <a:bodyPr vert="horz" lIns="91440" tIns="45720" rIns="91440" bIns="45720" rtlCol="0">
            <a:normAutofit/>
          </a:bodyPr>
          <a:lstStyle/>
          <a:p>
            <a:r>
              <a:rPr lang="en-US" sz="2000">
                <a:cs typeface="Calibri"/>
              </a:rPr>
              <a:t>Year 4/5 Science investigation – Week 5 </a:t>
            </a:r>
            <a:endParaRPr lang="en-US" sz="2000"/>
          </a:p>
        </p:txBody>
      </p:sp>
      <p:sp>
        <p:nvSpPr>
          <p:cNvPr id="12" name="Rectangle 11">
            <a:extLst>
              <a:ext uri="{FF2B5EF4-FFF2-40B4-BE49-F238E27FC236}">
                <a16:creationId xmlns:a16="http://schemas.microsoft.com/office/drawing/2014/main" id="{8A2FDFB1-2B6D-49EB-B6C0-FA923806E0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1"/>
            <a:ext cx="11722100" cy="3964584"/>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pic>
        <p:nvPicPr>
          <p:cNvPr id="7" name="Graphic 6" descr="Forest scene">
            <a:extLst>
              <a:ext uri="{FF2B5EF4-FFF2-40B4-BE49-F238E27FC236}">
                <a16:creationId xmlns:a16="http://schemas.microsoft.com/office/drawing/2014/main" id="{9BA72622-1F33-443A-A9F1-9D972901CEB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578531" y="728472"/>
            <a:ext cx="3027316" cy="3027316"/>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1261F-EB48-4CE5-ADBD-0D2A40EE3C77}"/>
              </a:ext>
            </a:extLst>
          </p:cNvPr>
          <p:cNvSpPr>
            <a:spLocks noGrp="1"/>
          </p:cNvSpPr>
          <p:nvPr>
            <p:ph type="title"/>
          </p:nvPr>
        </p:nvSpPr>
        <p:spPr>
          <a:xfrm>
            <a:off x="1143000" y="609600"/>
            <a:ext cx="9875520" cy="1356360"/>
          </a:xfrm>
        </p:spPr>
        <p:txBody>
          <a:bodyPr>
            <a:normAutofit/>
          </a:bodyPr>
          <a:lstStyle/>
          <a:p>
            <a:r>
              <a:rPr lang="en-US" dirty="0"/>
              <a:t>Prior knowledge </a:t>
            </a:r>
          </a:p>
        </p:txBody>
      </p:sp>
      <p:graphicFrame>
        <p:nvGraphicFramePr>
          <p:cNvPr id="5" name="Content Placeholder 2">
            <a:extLst>
              <a:ext uri="{FF2B5EF4-FFF2-40B4-BE49-F238E27FC236}">
                <a16:creationId xmlns:a16="http://schemas.microsoft.com/office/drawing/2014/main" id="{1D74BB9C-7045-43AF-B0EB-22C503879020}"/>
              </a:ext>
            </a:extLst>
          </p:cNvPr>
          <p:cNvGraphicFramePr>
            <a:graphicFrameLocks noGrp="1"/>
          </p:cNvGraphicFramePr>
          <p:nvPr>
            <p:ph idx="1"/>
            <p:extLst>
              <p:ext uri="{D42A27DB-BD31-4B8C-83A1-F6EECF244321}">
                <p14:modId xmlns:p14="http://schemas.microsoft.com/office/powerpoint/2010/main" val="630588088"/>
              </p:ext>
            </p:extLst>
          </p:nvPr>
        </p:nvGraphicFramePr>
        <p:xfrm>
          <a:off x="1143000" y="2298530"/>
          <a:ext cx="9872663" cy="37974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1835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41499-51AF-4B49-AAB6-12486756AFF4}"/>
              </a:ext>
            </a:extLst>
          </p:cNvPr>
          <p:cNvSpPr>
            <a:spLocks noGrp="1"/>
          </p:cNvSpPr>
          <p:nvPr>
            <p:ph type="title"/>
          </p:nvPr>
        </p:nvSpPr>
        <p:spPr/>
        <p:txBody>
          <a:bodyPr/>
          <a:lstStyle/>
          <a:p>
            <a:r>
              <a:rPr lang="en-US" dirty="0"/>
              <a:t>Prior Knowledge </a:t>
            </a:r>
          </a:p>
        </p:txBody>
      </p:sp>
      <p:sp>
        <p:nvSpPr>
          <p:cNvPr id="3" name="Content Placeholder 2">
            <a:extLst>
              <a:ext uri="{FF2B5EF4-FFF2-40B4-BE49-F238E27FC236}">
                <a16:creationId xmlns:a16="http://schemas.microsoft.com/office/drawing/2014/main" id="{28D1594F-D312-447B-A075-7DAB0D092F33}"/>
              </a:ext>
            </a:extLst>
          </p:cNvPr>
          <p:cNvSpPr>
            <a:spLocks noGrp="1"/>
          </p:cNvSpPr>
          <p:nvPr>
            <p:ph idx="1"/>
          </p:nvPr>
        </p:nvSpPr>
        <p:spPr/>
        <p:txBody>
          <a:bodyPr vert="horz" lIns="91440" tIns="45720" rIns="91440" bIns="45720" rtlCol="0" anchor="t">
            <a:normAutofit/>
          </a:bodyPr>
          <a:lstStyle/>
          <a:p>
            <a:r>
              <a:rPr lang="en-US" dirty="0">
                <a:ea typeface="+mn-lt"/>
                <a:cs typeface="+mn-lt"/>
              </a:rPr>
              <a:t>Trees and plants have vessels that carry water, nutrients and sugars to where they are needed</a:t>
            </a:r>
          </a:p>
          <a:p>
            <a:endParaRPr lang="en-US" dirty="0"/>
          </a:p>
          <a:p>
            <a:r>
              <a:rPr lang="en-US" dirty="0">
                <a:ea typeface="+mn-lt"/>
                <a:cs typeface="+mn-lt"/>
              </a:rPr>
              <a:t>When you drink through a straw, you create a vacuum by sucking all the air out. As you continue to suck, the air pressure inside the straw and your mouth is less than the air pressure outside the straw, which forces the liquid to move upwards.</a:t>
            </a:r>
            <a:endParaRPr lang="en-US" dirty="0"/>
          </a:p>
          <a:p>
            <a:endParaRPr lang="en-US" dirty="0"/>
          </a:p>
          <a:p>
            <a:r>
              <a:rPr lang="en-US" dirty="0">
                <a:ea typeface="+mn-lt"/>
                <a:cs typeface="+mn-lt"/>
              </a:rPr>
              <a:t>The longer the straw, the harder it is to suck up water</a:t>
            </a:r>
            <a:endParaRPr lang="en-US" dirty="0"/>
          </a:p>
        </p:txBody>
      </p:sp>
    </p:spTree>
    <p:extLst>
      <p:ext uri="{BB962C8B-B14F-4D97-AF65-F5344CB8AC3E}">
        <p14:creationId xmlns:p14="http://schemas.microsoft.com/office/powerpoint/2010/main" val="26489912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6F8CE-C407-46C6-8240-3542BBD55C48}"/>
              </a:ext>
            </a:extLst>
          </p:cNvPr>
          <p:cNvSpPr>
            <a:spLocks noGrp="1"/>
          </p:cNvSpPr>
          <p:nvPr>
            <p:ph type="title"/>
          </p:nvPr>
        </p:nvSpPr>
        <p:spPr/>
        <p:txBody>
          <a:bodyPr/>
          <a:lstStyle/>
          <a:p>
            <a:r>
              <a:rPr lang="en-US" dirty="0"/>
              <a:t>Pre investigation </a:t>
            </a:r>
          </a:p>
        </p:txBody>
      </p:sp>
      <p:sp>
        <p:nvSpPr>
          <p:cNvPr id="3" name="Content Placeholder 2">
            <a:extLst>
              <a:ext uri="{FF2B5EF4-FFF2-40B4-BE49-F238E27FC236}">
                <a16:creationId xmlns:a16="http://schemas.microsoft.com/office/drawing/2014/main" id="{4C554DDA-2769-4A2F-8A5C-F8D6C08785B5}"/>
              </a:ext>
            </a:extLst>
          </p:cNvPr>
          <p:cNvSpPr>
            <a:spLocks noGrp="1"/>
          </p:cNvSpPr>
          <p:nvPr>
            <p:ph idx="1"/>
          </p:nvPr>
        </p:nvSpPr>
        <p:spPr/>
        <p:txBody>
          <a:bodyPr vert="horz" lIns="91440" tIns="45720" rIns="91440" bIns="45720" rtlCol="0" anchor="t">
            <a:normAutofit/>
          </a:bodyPr>
          <a:lstStyle/>
          <a:p>
            <a:r>
              <a:rPr lang="en-US" dirty="0">
                <a:ea typeface="+mn-lt"/>
                <a:cs typeface="+mn-lt"/>
              </a:rPr>
              <a:t>Plants and trees use vessels to move water up their stems from the roots.</a:t>
            </a:r>
          </a:p>
          <a:p>
            <a:endParaRPr lang="en-US" dirty="0">
              <a:ea typeface="+mn-lt"/>
              <a:cs typeface="+mn-lt"/>
            </a:endParaRPr>
          </a:p>
          <a:p>
            <a:pPr marL="45720" indent="0">
              <a:buNone/>
            </a:pPr>
            <a:r>
              <a:rPr lang="en-US" b="1" u="sng" dirty="0">
                <a:ea typeface="+mn-lt"/>
                <a:cs typeface="+mn-lt"/>
              </a:rPr>
              <a:t>Question </a:t>
            </a:r>
          </a:p>
          <a:p>
            <a:pPr marL="45720" indent="0">
              <a:buNone/>
            </a:pPr>
            <a:r>
              <a:rPr lang="en-US" dirty="0">
                <a:ea typeface="+mn-lt"/>
                <a:cs typeface="+mn-lt"/>
              </a:rPr>
              <a:t>What do you think would happen if these vessels couldn’t suck the water to the top of the tree?</a:t>
            </a:r>
          </a:p>
          <a:p>
            <a:pPr marL="45720" indent="0">
              <a:buNone/>
            </a:pPr>
            <a:endParaRPr lang="en-US" dirty="0">
              <a:ea typeface="+mn-lt"/>
              <a:cs typeface="+mn-lt"/>
            </a:endParaRPr>
          </a:p>
          <a:p>
            <a:pPr marL="45720" indent="0">
              <a:buNone/>
            </a:pPr>
            <a:endParaRPr lang="en-US" dirty="0">
              <a:ea typeface="+mn-lt"/>
              <a:cs typeface="+mn-lt"/>
            </a:endParaRPr>
          </a:p>
        </p:txBody>
      </p:sp>
    </p:spTree>
    <p:extLst>
      <p:ext uri="{BB962C8B-B14F-4D97-AF65-F5344CB8AC3E}">
        <p14:creationId xmlns:p14="http://schemas.microsoft.com/office/powerpoint/2010/main" val="1443328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F97C6-9FF3-4827-9DD3-5E695FAE5A31}"/>
              </a:ext>
            </a:extLst>
          </p:cNvPr>
          <p:cNvSpPr>
            <a:spLocks noGrp="1"/>
          </p:cNvSpPr>
          <p:nvPr>
            <p:ph type="title"/>
          </p:nvPr>
        </p:nvSpPr>
        <p:spPr/>
        <p:txBody>
          <a:bodyPr/>
          <a:lstStyle/>
          <a:p>
            <a:r>
              <a:rPr lang="en-US" dirty="0"/>
              <a:t>Pre investigation tasks</a:t>
            </a:r>
          </a:p>
        </p:txBody>
      </p:sp>
      <p:sp>
        <p:nvSpPr>
          <p:cNvPr id="3" name="Content Placeholder 2">
            <a:extLst>
              <a:ext uri="{FF2B5EF4-FFF2-40B4-BE49-F238E27FC236}">
                <a16:creationId xmlns:a16="http://schemas.microsoft.com/office/drawing/2014/main" id="{938B5999-887E-448D-9ACF-BCB657E7469C}"/>
              </a:ext>
            </a:extLst>
          </p:cNvPr>
          <p:cNvSpPr>
            <a:spLocks noGrp="1"/>
          </p:cNvSpPr>
          <p:nvPr>
            <p:ph idx="1"/>
          </p:nvPr>
        </p:nvSpPr>
        <p:spPr/>
        <p:txBody>
          <a:bodyPr vert="horz" lIns="91440" tIns="45720" rIns="91440" bIns="45720" rtlCol="0" anchor="t">
            <a:normAutofit/>
          </a:bodyPr>
          <a:lstStyle/>
          <a:p>
            <a:r>
              <a:rPr lang="en-US" dirty="0">
                <a:ea typeface="+mn-lt"/>
                <a:cs typeface="+mn-lt"/>
              </a:rPr>
              <a:t>Suck water through a range of straws and tubes that have different diameters. </a:t>
            </a:r>
          </a:p>
          <a:p>
            <a:endParaRPr lang="en-US" dirty="0">
              <a:ea typeface="+mn-lt"/>
              <a:cs typeface="+mn-lt"/>
            </a:endParaRPr>
          </a:p>
          <a:p>
            <a:pPr marL="45720" indent="0">
              <a:buNone/>
            </a:pPr>
            <a:r>
              <a:rPr lang="en-US" dirty="0">
                <a:ea typeface="+mn-lt"/>
                <a:cs typeface="+mn-lt"/>
              </a:rPr>
              <a:t>Identify which require the least and most effort. Put a straw into a cup of water, place your finger over the top of the straw and lift it from the water. What happens when you take it out of the water? </a:t>
            </a:r>
            <a:endParaRPr lang="en-US">
              <a:ea typeface="+mn-lt"/>
              <a:cs typeface="+mn-lt"/>
            </a:endParaRPr>
          </a:p>
          <a:p>
            <a:pPr marL="45720" indent="0">
              <a:buNone/>
            </a:pPr>
            <a:endParaRPr lang="en-US" dirty="0">
              <a:ea typeface="+mn-lt"/>
              <a:cs typeface="+mn-lt"/>
            </a:endParaRPr>
          </a:p>
          <a:p>
            <a:pPr marL="45720" indent="0">
              <a:buNone/>
            </a:pPr>
            <a:r>
              <a:rPr lang="en-US" dirty="0">
                <a:ea typeface="+mn-lt"/>
                <a:cs typeface="+mn-lt"/>
              </a:rPr>
              <a:t>Next, take two straws and put one in a cup of water. Put both straws in your mouth and suck – what happens? Can you explain any of your observations?</a:t>
            </a:r>
            <a:endParaRPr lang="en-US"/>
          </a:p>
          <a:p>
            <a:endParaRPr lang="en-US" dirty="0"/>
          </a:p>
        </p:txBody>
      </p:sp>
    </p:spTree>
    <p:extLst>
      <p:ext uri="{BB962C8B-B14F-4D97-AF65-F5344CB8AC3E}">
        <p14:creationId xmlns:p14="http://schemas.microsoft.com/office/powerpoint/2010/main" val="8303680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648D9-108F-4FAE-ABAB-090F2256039C}"/>
              </a:ext>
            </a:extLst>
          </p:cNvPr>
          <p:cNvSpPr>
            <a:spLocks noGrp="1"/>
          </p:cNvSpPr>
          <p:nvPr>
            <p:ph type="title"/>
          </p:nvPr>
        </p:nvSpPr>
        <p:spPr/>
        <p:txBody>
          <a:bodyPr/>
          <a:lstStyle/>
          <a:p>
            <a:r>
              <a:rPr lang="en-US" dirty="0"/>
              <a:t>Investigation</a:t>
            </a:r>
          </a:p>
        </p:txBody>
      </p:sp>
      <p:sp>
        <p:nvSpPr>
          <p:cNvPr id="3" name="Content Placeholder 2">
            <a:extLst>
              <a:ext uri="{FF2B5EF4-FFF2-40B4-BE49-F238E27FC236}">
                <a16:creationId xmlns:a16="http://schemas.microsoft.com/office/drawing/2014/main" id="{A4FC8990-D9D9-45A0-BA6C-D180ACDDCA19}"/>
              </a:ext>
            </a:extLst>
          </p:cNvPr>
          <p:cNvSpPr>
            <a:spLocks noGrp="1"/>
          </p:cNvSpPr>
          <p:nvPr>
            <p:ph idx="1"/>
          </p:nvPr>
        </p:nvSpPr>
        <p:spPr/>
        <p:txBody>
          <a:bodyPr vert="horz" lIns="91440" tIns="45720" rIns="91440" bIns="45720" rtlCol="0" anchor="t">
            <a:normAutofit fontScale="92500" lnSpcReduction="10000"/>
          </a:bodyPr>
          <a:lstStyle/>
          <a:p>
            <a:pPr marL="45720" indent="0">
              <a:buNone/>
            </a:pPr>
            <a:r>
              <a:rPr lang="en-US" dirty="0">
                <a:ea typeface="+mn-lt"/>
                <a:cs typeface="+mn-lt"/>
              </a:rPr>
              <a:t>You are going to model how trees move water and observe how challenging it is to suck water over long distances.</a:t>
            </a:r>
          </a:p>
          <a:p>
            <a:pPr>
              <a:buNone/>
            </a:pPr>
            <a:r>
              <a:rPr lang="en-US" b="1" u="sng" dirty="0"/>
              <a:t>Equipment</a:t>
            </a:r>
          </a:p>
          <a:p>
            <a:pPr marL="285750" indent="-285750">
              <a:buFont typeface="Corbel"/>
              <a:buChar char="•"/>
            </a:pPr>
            <a:r>
              <a:rPr lang="en-US" dirty="0">
                <a:ea typeface="+mn-lt"/>
                <a:cs typeface="+mn-lt"/>
              </a:rPr>
              <a:t>Straws of the same diameter</a:t>
            </a:r>
            <a:endParaRPr lang="en-US" dirty="0"/>
          </a:p>
          <a:p>
            <a:pPr marL="285750" indent="-285750">
              <a:buFont typeface="Corbel"/>
              <a:buChar char="•"/>
            </a:pPr>
            <a:r>
              <a:rPr lang="en-US" dirty="0">
                <a:ea typeface="+mn-lt"/>
                <a:cs typeface="+mn-lt"/>
              </a:rPr>
              <a:t>Masking, gaffer or PVC tape</a:t>
            </a:r>
            <a:endParaRPr lang="en-US" dirty="0"/>
          </a:p>
          <a:p>
            <a:pPr marL="285750" indent="-285750">
              <a:buFont typeface="Corbel"/>
              <a:buChar char="•"/>
            </a:pPr>
            <a:r>
              <a:rPr lang="en-US" dirty="0">
                <a:ea typeface="+mn-lt"/>
                <a:cs typeface="+mn-lt"/>
              </a:rPr>
              <a:t>Cup</a:t>
            </a:r>
            <a:endParaRPr lang="en-US" dirty="0"/>
          </a:p>
          <a:p>
            <a:pPr marL="285750" indent="-285750">
              <a:buFont typeface="Corbel"/>
              <a:buChar char="•"/>
            </a:pPr>
            <a:r>
              <a:rPr lang="en-US" dirty="0">
                <a:ea typeface="+mn-lt"/>
                <a:cs typeface="+mn-lt"/>
              </a:rPr>
              <a:t>Drinking water</a:t>
            </a:r>
            <a:endParaRPr lang="en-US" dirty="0"/>
          </a:p>
          <a:p>
            <a:pPr marL="285750" indent="-285750">
              <a:buFont typeface="Corbel"/>
              <a:buChar char="•"/>
            </a:pPr>
            <a:r>
              <a:rPr lang="en-US" dirty="0">
                <a:ea typeface="+mn-lt"/>
                <a:cs typeface="+mn-lt"/>
              </a:rPr>
              <a:t>Ruler</a:t>
            </a:r>
            <a:endParaRPr lang="en-US" dirty="0"/>
          </a:p>
          <a:p>
            <a:pPr marL="285750" indent="-285750">
              <a:buFont typeface="Corbel"/>
              <a:buChar char="•"/>
            </a:pPr>
            <a:r>
              <a:rPr lang="en-US" dirty="0">
                <a:ea typeface="+mn-lt"/>
                <a:cs typeface="+mn-lt"/>
              </a:rPr>
              <a:t>Scissors</a:t>
            </a:r>
            <a:endParaRPr lang="en-US" dirty="0"/>
          </a:p>
          <a:p>
            <a:pPr marL="285750" indent="-285750">
              <a:buFont typeface="Corbel"/>
              <a:buChar char="•"/>
            </a:pPr>
            <a:r>
              <a:rPr lang="en-US" dirty="0">
                <a:ea typeface="+mn-lt"/>
                <a:cs typeface="+mn-lt"/>
              </a:rPr>
              <a:t>Measuring tape or </a:t>
            </a:r>
            <a:r>
              <a:rPr lang="en-US" dirty="0" err="1">
                <a:ea typeface="+mn-lt"/>
                <a:cs typeface="+mn-lt"/>
              </a:rPr>
              <a:t>metre</a:t>
            </a:r>
            <a:r>
              <a:rPr lang="en-US" dirty="0">
                <a:ea typeface="+mn-lt"/>
                <a:cs typeface="+mn-lt"/>
              </a:rPr>
              <a:t> stick</a:t>
            </a:r>
            <a:endParaRPr lang="en-US" dirty="0"/>
          </a:p>
          <a:p>
            <a:pPr marL="45720" indent="0">
              <a:buNone/>
            </a:pPr>
            <a:endParaRPr lang="en-US" dirty="0"/>
          </a:p>
        </p:txBody>
      </p:sp>
    </p:spTree>
    <p:extLst>
      <p:ext uri="{BB962C8B-B14F-4D97-AF65-F5344CB8AC3E}">
        <p14:creationId xmlns:p14="http://schemas.microsoft.com/office/powerpoint/2010/main" val="3421534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C6ADE-7DE9-46A6-967F-38D5865E9A9B}"/>
              </a:ext>
            </a:extLst>
          </p:cNvPr>
          <p:cNvSpPr>
            <a:spLocks noGrp="1"/>
          </p:cNvSpPr>
          <p:nvPr>
            <p:ph type="title"/>
          </p:nvPr>
        </p:nvSpPr>
        <p:spPr/>
        <p:txBody>
          <a:bodyPr/>
          <a:lstStyle/>
          <a:p>
            <a:r>
              <a:rPr lang="en-US" dirty="0"/>
              <a:t>Predict </a:t>
            </a:r>
          </a:p>
        </p:txBody>
      </p:sp>
      <p:sp>
        <p:nvSpPr>
          <p:cNvPr id="3" name="Content Placeholder 2">
            <a:extLst>
              <a:ext uri="{FF2B5EF4-FFF2-40B4-BE49-F238E27FC236}">
                <a16:creationId xmlns:a16="http://schemas.microsoft.com/office/drawing/2014/main" id="{4AC2CA55-8817-4FDA-94F5-E92536E52FA3}"/>
              </a:ext>
            </a:extLst>
          </p:cNvPr>
          <p:cNvSpPr>
            <a:spLocks noGrp="1"/>
          </p:cNvSpPr>
          <p:nvPr>
            <p:ph idx="1"/>
          </p:nvPr>
        </p:nvSpPr>
        <p:spPr/>
        <p:txBody>
          <a:bodyPr vert="horz" lIns="91440" tIns="45720" rIns="91440" bIns="45720" rtlCol="0" anchor="t">
            <a:normAutofit/>
          </a:bodyPr>
          <a:lstStyle/>
          <a:p>
            <a:r>
              <a:rPr lang="en-US" dirty="0">
                <a:ea typeface="+mn-lt"/>
                <a:cs typeface="+mn-lt"/>
              </a:rPr>
              <a:t>How easy will it be to suck water through a long straw?</a:t>
            </a:r>
            <a:endParaRPr lang="en-US" dirty="0"/>
          </a:p>
          <a:p>
            <a:endParaRPr lang="en-US" dirty="0">
              <a:ea typeface="+mn-lt"/>
              <a:cs typeface="+mn-lt"/>
            </a:endParaRPr>
          </a:p>
          <a:p>
            <a:pPr marL="45720" indent="0">
              <a:buNone/>
            </a:pPr>
            <a:endParaRPr lang="en-US" dirty="0">
              <a:ea typeface="+mn-lt"/>
              <a:cs typeface="+mn-lt"/>
            </a:endParaRPr>
          </a:p>
          <a:p>
            <a:r>
              <a:rPr lang="en-US" dirty="0">
                <a:ea typeface="+mn-lt"/>
                <a:cs typeface="+mn-lt"/>
              </a:rPr>
              <a:t>How long will your straw be before you can no longer suck water through it?</a:t>
            </a:r>
            <a:endParaRPr lang="en-US" dirty="0"/>
          </a:p>
          <a:p>
            <a:endParaRPr lang="en-US" dirty="0"/>
          </a:p>
        </p:txBody>
      </p:sp>
    </p:spTree>
    <p:extLst>
      <p:ext uri="{BB962C8B-B14F-4D97-AF65-F5344CB8AC3E}">
        <p14:creationId xmlns:p14="http://schemas.microsoft.com/office/powerpoint/2010/main" val="3943604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E86C6-A860-4654-944E-0D01FAF1E1AA}"/>
              </a:ext>
            </a:extLst>
          </p:cNvPr>
          <p:cNvSpPr>
            <a:spLocks noGrp="1"/>
          </p:cNvSpPr>
          <p:nvPr>
            <p:ph type="title"/>
          </p:nvPr>
        </p:nvSpPr>
        <p:spPr/>
        <p:txBody>
          <a:bodyPr/>
          <a:lstStyle/>
          <a:p>
            <a:r>
              <a:rPr lang="en-US" dirty="0"/>
              <a:t>Let's investigation</a:t>
            </a:r>
          </a:p>
        </p:txBody>
      </p:sp>
      <p:sp>
        <p:nvSpPr>
          <p:cNvPr id="3" name="Content Placeholder 2">
            <a:extLst>
              <a:ext uri="{FF2B5EF4-FFF2-40B4-BE49-F238E27FC236}">
                <a16:creationId xmlns:a16="http://schemas.microsoft.com/office/drawing/2014/main" id="{2B6096EE-BC86-4817-98C4-2F4D70E45521}"/>
              </a:ext>
            </a:extLst>
          </p:cNvPr>
          <p:cNvSpPr>
            <a:spLocks noGrp="1"/>
          </p:cNvSpPr>
          <p:nvPr>
            <p:ph idx="1"/>
          </p:nvPr>
        </p:nvSpPr>
        <p:spPr/>
        <p:txBody>
          <a:bodyPr vert="horz" lIns="91440" tIns="45720" rIns="91440" bIns="45720" rtlCol="0" anchor="t">
            <a:normAutofit/>
          </a:bodyPr>
          <a:lstStyle/>
          <a:p>
            <a:r>
              <a:rPr lang="en-US" dirty="0"/>
              <a:t>Use the method board to follow the instructions</a:t>
            </a:r>
          </a:p>
          <a:p>
            <a:endParaRPr lang="en-US" dirty="0"/>
          </a:p>
          <a:p>
            <a:r>
              <a:rPr lang="en-US" dirty="0"/>
              <a:t>A full size copy of the method can be found </a:t>
            </a:r>
          </a:p>
          <a:p>
            <a:pPr marL="45720" indent="0">
              <a:buNone/>
            </a:pPr>
            <a:r>
              <a:rPr lang="en-US" dirty="0"/>
              <a:t>Within the resources.</a:t>
            </a:r>
          </a:p>
          <a:p>
            <a:endParaRPr lang="en-US" dirty="0"/>
          </a:p>
          <a:p>
            <a:endParaRPr lang="en-US" dirty="0"/>
          </a:p>
        </p:txBody>
      </p:sp>
      <p:pic>
        <p:nvPicPr>
          <p:cNvPr id="4" name="Picture 4" descr="Graphical user interface&#10;&#10;Description automatically generated">
            <a:extLst>
              <a:ext uri="{FF2B5EF4-FFF2-40B4-BE49-F238E27FC236}">
                <a16:creationId xmlns:a16="http://schemas.microsoft.com/office/drawing/2014/main" id="{54D3B0AD-2857-416A-B5DC-2151C9019A93}"/>
              </a:ext>
            </a:extLst>
          </p:cNvPr>
          <p:cNvPicPr>
            <a:picLocks noChangeAspect="1"/>
          </p:cNvPicPr>
          <p:nvPr/>
        </p:nvPicPr>
        <p:blipFill rotWithShape="1">
          <a:blip r:embed="rId2"/>
          <a:srcRect l="33251" t="17105" r="36823" b="11842"/>
          <a:stretch/>
        </p:blipFill>
        <p:spPr>
          <a:xfrm>
            <a:off x="7224713" y="669131"/>
            <a:ext cx="4157193" cy="5573219"/>
          </a:xfrm>
          <a:prstGeom prst="rect">
            <a:avLst/>
          </a:prstGeom>
        </p:spPr>
      </p:pic>
    </p:spTree>
    <p:extLst>
      <p:ext uri="{BB962C8B-B14F-4D97-AF65-F5344CB8AC3E}">
        <p14:creationId xmlns:p14="http://schemas.microsoft.com/office/powerpoint/2010/main" val="2061438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7433B-96C0-4770-8539-26D43D48781D}"/>
              </a:ext>
            </a:extLst>
          </p:cNvPr>
          <p:cNvSpPr>
            <a:spLocks noGrp="1"/>
          </p:cNvSpPr>
          <p:nvPr>
            <p:ph type="title"/>
          </p:nvPr>
        </p:nvSpPr>
        <p:spPr/>
        <p:txBody>
          <a:bodyPr/>
          <a:lstStyle/>
          <a:p>
            <a:r>
              <a:rPr lang="en-US" dirty="0"/>
              <a:t>Recording </a:t>
            </a:r>
          </a:p>
        </p:txBody>
      </p:sp>
      <p:sp>
        <p:nvSpPr>
          <p:cNvPr id="3" name="Content Placeholder 2">
            <a:extLst>
              <a:ext uri="{FF2B5EF4-FFF2-40B4-BE49-F238E27FC236}">
                <a16:creationId xmlns:a16="http://schemas.microsoft.com/office/drawing/2014/main" id="{E3F65AA0-CA23-4699-BB92-9BC7F5BBE4C3}"/>
              </a:ext>
            </a:extLst>
          </p:cNvPr>
          <p:cNvSpPr>
            <a:spLocks noGrp="1"/>
          </p:cNvSpPr>
          <p:nvPr>
            <p:ph idx="1"/>
          </p:nvPr>
        </p:nvSpPr>
        <p:spPr/>
        <p:txBody>
          <a:bodyPr vert="horz" lIns="91440" tIns="45720" rIns="91440" bIns="45720" rtlCol="0" anchor="t">
            <a:normAutofit/>
          </a:bodyPr>
          <a:lstStyle/>
          <a:p>
            <a:r>
              <a:rPr lang="en-US" dirty="0">
                <a:ea typeface="+mn-lt"/>
                <a:cs typeface="+mn-lt"/>
              </a:rPr>
              <a:t>Measure and record the length of the longest straw that each person in your house can suck water through using </a:t>
            </a:r>
            <a:r>
              <a:rPr lang="en-US" dirty="0" err="1">
                <a:ea typeface="+mn-lt"/>
                <a:cs typeface="+mn-lt"/>
              </a:rPr>
              <a:t>centimetres</a:t>
            </a:r>
            <a:r>
              <a:rPr lang="en-US" dirty="0">
                <a:ea typeface="+mn-lt"/>
                <a:cs typeface="+mn-lt"/>
              </a:rPr>
              <a:t> and </a:t>
            </a:r>
            <a:r>
              <a:rPr lang="en-US" dirty="0" err="1">
                <a:ea typeface="+mn-lt"/>
                <a:cs typeface="+mn-lt"/>
              </a:rPr>
              <a:t>metres</a:t>
            </a:r>
            <a:endParaRPr lang="en-US" dirty="0" err="1"/>
          </a:p>
          <a:p>
            <a:r>
              <a:rPr lang="en-US" dirty="0"/>
              <a:t>Create a table in excel and record each person's results. </a:t>
            </a:r>
          </a:p>
          <a:p>
            <a:r>
              <a:rPr lang="en-US" dirty="0">
                <a:ea typeface="+mn-lt"/>
                <a:cs typeface="+mn-lt"/>
              </a:rPr>
              <a:t>Calculate the difference between the longest and shortest straws.</a:t>
            </a:r>
            <a:endParaRPr lang="en-US" dirty="0"/>
          </a:p>
          <a:p>
            <a:r>
              <a:rPr lang="en-US" dirty="0"/>
              <a:t>Use your skills within excel to create a bar graph of results. </a:t>
            </a:r>
          </a:p>
          <a:p>
            <a:endParaRPr lang="en-US" dirty="0"/>
          </a:p>
        </p:txBody>
      </p:sp>
    </p:spTree>
    <p:extLst>
      <p:ext uri="{BB962C8B-B14F-4D97-AF65-F5344CB8AC3E}">
        <p14:creationId xmlns:p14="http://schemas.microsoft.com/office/powerpoint/2010/main" val="2930106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92B77-01E7-41C3-9E19-D1DA0A045809}"/>
              </a:ext>
            </a:extLst>
          </p:cNvPr>
          <p:cNvSpPr>
            <a:spLocks noGrp="1"/>
          </p:cNvSpPr>
          <p:nvPr>
            <p:ph type="title"/>
          </p:nvPr>
        </p:nvSpPr>
        <p:spPr/>
        <p:txBody>
          <a:bodyPr/>
          <a:lstStyle/>
          <a:p>
            <a:r>
              <a:rPr lang="en-US" dirty="0"/>
              <a:t>Concluding and reflecting</a:t>
            </a:r>
          </a:p>
          <a:p>
            <a:endParaRPr lang="en-US" dirty="0"/>
          </a:p>
        </p:txBody>
      </p:sp>
      <p:sp>
        <p:nvSpPr>
          <p:cNvPr id="3" name="Content Placeholder 2">
            <a:extLst>
              <a:ext uri="{FF2B5EF4-FFF2-40B4-BE49-F238E27FC236}">
                <a16:creationId xmlns:a16="http://schemas.microsoft.com/office/drawing/2014/main" id="{81C2ABDD-3E8C-47B5-9A26-BDF6999AD86B}"/>
              </a:ext>
            </a:extLst>
          </p:cNvPr>
          <p:cNvSpPr>
            <a:spLocks noGrp="1"/>
          </p:cNvSpPr>
          <p:nvPr>
            <p:ph idx="1"/>
          </p:nvPr>
        </p:nvSpPr>
        <p:spPr/>
        <p:txBody>
          <a:bodyPr vert="horz" lIns="91440" tIns="45720" rIns="91440" bIns="45720" rtlCol="0" anchor="t">
            <a:normAutofit fontScale="85000" lnSpcReduction="20000"/>
          </a:bodyPr>
          <a:lstStyle/>
          <a:p>
            <a:r>
              <a:rPr lang="en-US" dirty="0"/>
              <a:t>Compare your initial predictions to your findings from the investigation. </a:t>
            </a:r>
          </a:p>
          <a:p>
            <a:endParaRPr lang="en-US" dirty="0"/>
          </a:p>
          <a:p>
            <a:r>
              <a:rPr lang="en-US" dirty="0">
                <a:ea typeface="+mn-lt"/>
                <a:cs typeface="+mn-lt"/>
              </a:rPr>
              <a:t>Were you surprised by how far you could suck water through the straw? </a:t>
            </a:r>
          </a:p>
          <a:p>
            <a:pPr marL="45720" indent="0">
              <a:buNone/>
            </a:pPr>
            <a:endParaRPr lang="en-US" dirty="0"/>
          </a:p>
          <a:p>
            <a:r>
              <a:rPr lang="en-US" dirty="0">
                <a:ea typeface="+mn-lt"/>
                <a:cs typeface="+mn-lt"/>
              </a:rPr>
              <a:t>How do plants transport water?</a:t>
            </a:r>
            <a:endParaRPr lang="en-US" dirty="0"/>
          </a:p>
          <a:p>
            <a:endParaRPr lang="en-US" dirty="0"/>
          </a:p>
          <a:p>
            <a:r>
              <a:rPr lang="en-US" dirty="0">
                <a:ea typeface="+mn-lt"/>
                <a:cs typeface="+mn-lt"/>
              </a:rPr>
              <a:t>How hard was it to suck water over a greater distance? Does this tell you anything about the energy trees need to transport water?</a:t>
            </a:r>
            <a:endParaRPr lang="en-US" dirty="0"/>
          </a:p>
          <a:p>
            <a:r>
              <a:rPr lang="en-US" dirty="0">
                <a:ea typeface="+mn-lt"/>
                <a:cs typeface="+mn-lt"/>
              </a:rPr>
              <a:t>Did you use any strategies when sucking the water? What else could you do to improve your results?</a:t>
            </a:r>
            <a:endParaRPr lang="en-US" dirty="0"/>
          </a:p>
          <a:p>
            <a:r>
              <a:rPr lang="en-US" dirty="0">
                <a:ea typeface="+mn-lt"/>
                <a:cs typeface="+mn-lt"/>
              </a:rPr>
              <a:t>Would changing the diameter of your straws affect the results? How could you test this?</a:t>
            </a:r>
            <a:endParaRPr lang="en-US" dirty="0"/>
          </a:p>
          <a:p>
            <a:endParaRPr lang="en-US" dirty="0"/>
          </a:p>
        </p:txBody>
      </p:sp>
    </p:spTree>
    <p:extLst>
      <p:ext uri="{BB962C8B-B14F-4D97-AF65-F5344CB8AC3E}">
        <p14:creationId xmlns:p14="http://schemas.microsoft.com/office/powerpoint/2010/main" val="4019622426"/>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Basis</vt:lpstr>
      <vt:lpstr>Why are trees tall?</vt:lpstr>
      <vt:lpstr>Prior knowledge </vt:lpstr>
      <vt:lpstr>Prior Knowledge </vt:lpstr>
      <vt:lpstr>Pre investigation </vt:lpstr>
      <vt:lpstr>Pre investigation tasks</vt:lpstr>
      <vt:lpstr>Investigation</vt:lpstr>
      <vt:lpstr>Predict </vt:lpstr>
      <vt:lpstr>Let's investigation</vt:lpstr>
      <vt:lpstr>Recording </vt:lpstr>
      <vt:lpstr>Concluding and reflecting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125</cp:revision>
  <dcterms:created xsi:type="dcterms:W3CDTF">2021-01-27T13:40:52Z</dcterms:created>
  <dcterms:modified xsi:type="dcterms:W3CDTF">2021-01-31T19:44:01Z</dcterms:modified>
</cp:coreProperties>
</file>