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87" r:id="rId2"/>
  </p:sldMasterIdLst>
  <p:sldIdLst>
    <p:sldId id="256" r:id="rId3"/>
    <p:sldId id="266" r:id="rId4"/>
    <p:sldId id="257" r:id="rId5"/>
    <p:sldId id="258" r:id="rId6"/>
    <p:sldId id="259" r:id="rId7"/>
    <p:sldId id="260" r:id="rId8"/>
    <p:sldId id="261" r:id="rId9"/>
    <p:sldId id="262" r:id="rId10"/>
    <p:sldId id="263"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8957C5-D809-8DA0-0EBE-6A512EAD5C48}" v="21" dt="2020-04-01T10:12:43.478"/>
    <p1510:client id="{6D357961-BF00-0870-09F8-C5C015A961E7}" v="7642" dt="2020-03-14T15:06:51.9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1" autoAdjust="0"/>
    <p:restoredTop sz="94660"/>
  </p:normalViewPr>
  <p:slideViewPr>
    <p:cSldViewPr snapToGrid="0">
      <p:cViewPr varScale="1">
        <p:scale>
          <a:sx n="44" d="100"/>
          <a:sy n="44" d="100"/>
        </p:scale>
        <p:origin x="-108"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9/3/2021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5" name="Footer Placeholder 4"/>
          <p:cNvSpPr>
            <a:spLocks noGrp="1"/>
          </p:cNvSpPr>
          <p:nvPr>
            <p:ph type="ftr" sz="quarter" idx="11"/>
          </p:nvPr>
        </p:nvSpPr>
        <p:spPr>
          <a:xfrm>
            <a:off x="1371600" y="4323845"/>
            <a:ext cx="6400800" cy="365125"/>
          </a:xfr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a:xfrm>
            <a:off x="8077200" y="1430866"/>
            <a:ext cx="2743200" cy="365125"/>
          </a:xfrm>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196909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40135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5" name="Footer Placeholder 4"/>
          <p:cNvSpPr>
            <a:spLocks noGrp="1"/>
          </p:cNvSpPr>
          <p:nvPr>
            <p:ph type="ftr" sz="quarter" idx="11"/>
          </p:nvPr>
        </p:nvSpPr>
        <p:spPr>
          <a:xfrm>
            <a:off x="685800" y="381001"/>
            <a:ext cx="6991492" cy="364065"/>
          </a:xfr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a:xfrm>
            <a:off x="10862452" y="381000"/>
            <a:ext cx="643748" cy="365125"/>
          </a:xfrm>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47401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429250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21131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94092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923689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556956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46418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36059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6" name="Footer Placeholder 5"/>
          <p:cNvSpPr>
            <a:spLocks noGrp="1"/>
          </p:cNvSpPr>
          <p:nvPr>
            <p:ph type="ftr" sz="quarter" idx="11"/>
          </p:nvPr>
        </p:nvSpPr>
        <p:spPr>
          <a:xfrm>
            <a:off x="685800" y="379941"/>
            <a:ext cx="6991492" cy="365125"/>
          </a:xfr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a:xfrm>
            <a:off x="10862452" y="381000"/>
            <a:ext cx="643748" cy="365125"/>
          </a:xfrm>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29952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6" name="Footer Placeholder 5"/>
          <p:cNvSpPr>
            <a:spLocks noGrp="1"/>
          </p:cNvSpPr>
          <p:nvPr>
            <p:ph type="ftr" sz="quarter" idx="11"/>
          </p:nvPr>
        </p:nvSpPr>
        <p:spPr>
          <a:xfrm>
            <a:off x="685800" y="379941"/>
            <a:ext cx="6991492" cy="365125"/>
          </a:xfr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a:xfrm>
            <a:off x="10862452" y="381000"/>
            <a:ext cx="643748" cy="365125"/>
          </a:xfrm>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en-US" sz="8000">
                <a:solidFill>
                  <a:prstClr val="black"/>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a:r>
              <a:rPr lang="en-US" sz="8000">
                <a:solidFill>
                  <a:prstClr val="black"/>
                </a:solidFill>
                <a:effectLst/>
              </a:rPr>
              <a:t>”</a:t>
            </a:r>
          </a:p>
        </p:txBody>
      </p:sp>
    </p:spTree>
    <p:extLst>
      <p:ext uri="{BB962C8B-B14F-4D97-AF65-F5344CB8AC3E}">
        <p14:creationId xmlns:p14="http://schemas.microsoft.com/office/powerpoint/2010/main" val="18887930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6" name="Footer Placeholder 5"/>
          <p:cNvSpPr>
            <a:spLocks noGrp="1"/>
          </p:cNvSpPr>
          <p:nvPr>
            <p:ph type="ftr" sz="quarter" idx="11"/>
          </p:nvPr>
        </p:nvSpPr>
        <p:spPr>
          <a:xfrm>
            <a:off x="685800" y="378883"/>
            <a:ext cx="6991492" cy="365125"/>
          </a:xfrm>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a:xfrm>
            <a:off x="10862452" y="381000"/>
            <a:ext cx="643748" cy="365125"/>
          </a:xfrm>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703653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41769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182535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929343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5" name="Footer Placeholder 4"/>
          <p:cNvSpPr>
            <a:spLocks noGrp="1"/>
          </p:cNvSpPr>
          <p:nvPr>
            <p:ph type="ftr" sz="quarter" idx="11"/>
          </p:nvPr>
        </p:nvSpPr>
        <p:spPr>
          <a:xfrm>
            <a:off x="685800" y="381000"/>
            <a:ext cx="6991492" cy="365125"/>
          </a:xfrm>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a:xfrm>
            <a:off x="10862452" y="381000"/>
            <a:ext cx="643748" cy="365125"/>
          </a:xfrm>
        </p:spPr>
        <p:txBody>
          <a:body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01693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3.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9/3/2021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EC69651-4D35-44BE-9F7E-FC6BC0F431BA}" type="datetimeFigureOut">
              <a:rPr lang="en-GB" smtClean="0">
                <a:solidFill>
                  <a:prstClr val="black">
                    <a:tint val="75000"/>
                  </a:prstClr>
                </a:solidFill>
              </a:rPr>
              <a:pPr/>
              <a:t>03/09/2021</a:t>
            </a:fld>
            <a:endParaRPr lang="en-GB">
              <a:solidFill>
                <a:prstClr val="black">
                  <a:tint val="75000"/>
                </a:prstClr>
              </a:solidFill>
            </a:endParaRPr>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AC46874-9A5D-4CB7-A018-9408FA00865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499918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9.xml"/><Relationship Id="rId5" Type="http://schemas.openxmlformats.org/officeDocument/2006/relationships/hyperlink" Target="https://hwb.gov.wales/curriculum-for-wales/designing-your-curriculum/developing-a-vision-for-curriculum-design/#curriculum-design-and-the-four-purposes" TargetMode="External"/><Relationship Id="rId4" Type="http://schemas.openxmlformats.org/officeDocument/2006/relationships/hyperlink" Target="https://www.morristonprimaryschool.co.uk/science-and-technology/"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Science and Techology AOLE</a:t>
            </a:r>
          </a:p>
        </p:txBody>
      </p:sp>
      <p:pic>
        <p:nvPicPr>
          <p:cNvPr id="4" name="Picture 4" descr="A picture containing food&#10;&#10;Description generated with very high confidence">
            <a:extLst>
              <a:ext uri="{FF2B5EF4-FFF2-40B4-BE49-F238E27FC236}">
                <a16:creationId xmlns:a16="http://schemas.microsoft.com/office/drawing/2014/main" xmlns="" id="{42D4C89C-57CF-4808-AC83-BD2C75E6B86C}"/>
              </a:ext>
            </a:extLst>
          </p:cNvPr>
          <p:cNvPicPr>
            <a:picLocks noChangeAspect="1"/>
          </p:cNvPicPr>
          <p:nvPr/>
        </p:nvPicPr>
        <p:blipFill>
          <a:blip r:embed="rId2"/>
          <a:stretch>
            <a:fillRect/>
          </a:stretch>
        </p:blipFill>
        <p:spPr>
          <a:xfrm>
            <a:off x="5690918" y="3604674"/>
            <a:ext cx="1155220" cy="1661483"/>
          </a:xfrm>
          <a:prstGeom prst="rect">
            <a:avLst/>
          </a:prstGeom>
        </p:spPr>
      </p:pic>
      <p:sp>
        <p:nvSpPr>
          <p:cNvPr id="3" name="TextBox 2">
            <a:extLst>
              <a:ext uri="{FF2B5EF4-FFF2-40B4-BE49-F238E27FC236}">
                <a16:creationId xmlns:a16="http://schemas.microsoft.com/office/drawing/2014/main" xmlns="" id="{F68AFD46-FB6B-405D-A534-3B082B8F49B7}"/>
              </a:ext>
            </a:extLst>
          </p:cNvPr>
          <p:cNvSpPr txBox="1"/>
          <p:nvPr/>
        </p:nvSpPr>
        <p:spPr>
          <a:xfrm>
            <a:off x="3339548" y="5563358"/>
            <a:ext cx="6573078" cy="369332"/>
          </a:xfrm>
          <a:prstGeom prst="rect">
            <a:avLst/>
          </a:prstGeom>
          <a:noFill/>
        </p:spPr>
        <p:txBody>
          <a:bodyPr wrap="square" rtlCol="0">
            <a:spAutoFit/>
          </a:bodyPr>
          <a:lstStyle/>
          <a:p>
            <a:pPr algn="ctr"/>
            <a:r>
              <a:rPr lang="en-GB" b="1" dirty="0"/>
              <a:t>Miss Johns (Science Coordinator) </a:t>
            </a:r>
          </a:p>
        </p:txBody>
      </p:sp>
    </p:spTree>
    <p:extLst>
      <p:ext uri="{BB962C8B-B14F-4D97-AF65-F5344CB8AC3E}">
        <p14:creationId xmlns:p14="http://schemas.microsoft.com/office/powerpoint/2010/main" val="38561443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4577" y="865856"/>
            <a:ext cx="8610600" cy="1293028"/>
          </a:xfrm>
        </p:spPr>
        <p:txBody>
          <a:bodyPr/>
          <a:lstStyle/>
          <a:p>
            <a:pPr algn="l"/>
            <a:r>
              <a:rPr lang="en-GB"/>
              <a:t>Science </a:t>
            </a:r>
            <a:br>
              <a:rPr lang="en-GB"/>
            </a:br>
            <a:r>
              <a:rPr lang="en-GB"/>
              <a:t>and Technology </a:t>
            </a:r>
          </a:p>
        </p:txBody>
      </p:sp>
      <p:pic>
        <p:nvPicPr>
          <p:cNvPr id="4" name="Content Placeholder 3"/>
          <p:cNvPicPr>
            <a:picLocks noGrp="1" noChangeAspect="1"/>
          </p:cNvPicPr>
          <p:nvPr>
            <p:ph idx="1"/>
          </p:nvPr>
        </p:nvPicPr>
        <p:blipFill>
          <a:blip r:embed="rId2"/>
          <a:stretch>
            <a:fillRect/>
          </a:stretch>
        </p:blipFill>
        <p:spPr>
          <a:xfrm>
            <a:off x="8239125" y="0"/>
            <a:ext cx="3952875" cy="2790825"/>
          </a:xfrm>
          <a:prstGeom prst="rect">
            <a:avLst/>
          </a:prstGeom>
        </p:spPr>
      </p:pic>
      <p:sp>
        <p:nvSpPr>
          <p:cNvPr id="5" name="Rounded Rectangle 4"/>
          <p:cNvSpPr/>
          <p:nvPr/>
        </p:nvSpPr>
        <p:spPr>
          <a:xfrm>
            <a:off x="8782493" y="5699051"/>
            <a:ext cx="3264195" cy="93566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defRPr/>
            </a:pPr>
            <a:r>
              <a:rPr lang="en-GB" sz="3200" b="1">
                <a:ln w="10160">
                  <a:solidFill>
                    <a:srgbClr val="588FE2"/>
                  </a:solidFill>
                  <a:prstDash val="solid"/>
                </a:ln>
                <a:solidFill>
                  <a:srgbClr val="FFFFFF"/>
                </a:solidFill>
                <a:effectLst>
                  <a:outerShdw blurRad="38100" dist="22860" dir="5400000" algn="tl" rotWithShape="0">
                    <a:srgbClr val="000000">
                      <a:alpha val="30000"/>
                    </a:srgbClr>
                  </a:outerShdw>
                </a:effectLst>
                <a:hlinkClick r:id="rId3" action="ppaction://hlinksldjump"/>
              </a:rPr>
              <a:t>Home</a:t>
            </a:r>
            <a:endParaRPr lang="en-GB" sz="3200" b="1">
              <a:ln w="10160">
                <a:solidFill>
                  <a:srgbClr val="588FE2"/>
                </a:solidFill>
                <a:prstDash val="solid"/>
              </a:ln>
              <a:solidFill>
                <a:srgbClr val="FFFFFF"/>
              </a:solidFill>
              <a:effectLst>
                <a:outerShdw blurRad="38100" dist="22860" dir="5400000" algn="tl" rotWithShape="0">
                  <a:srgbClr val="000000">
                    <a:alpha val="30000"/>
                  </a:srgbClr>
                </a:outerShdw>
              </a:effectLst>
            </a:endParaRPr>
          </a:p>
        </p:txBody>
      </p:sp>
      <p:sp>
        <p:nvSpPr>
          <p:cNvPr id="10" name="Rounded Rectangle 9">
            <a:hlinkClick r:id="rId4"/>
          </p:cNvPr>
          <p:cNvSpPr/>
          <p:nvPr/>
        </p:nvSpPr>
        <p:spPr>
          <a:xfrm>
            <a:off x="170121" y="5699050"/>
            <a:ext cx="3359888" cy="935665"/>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defRPr/>
            </a:pPr>
            <a:r>
              <a:rPr lang="en-GB" sz="2800" b="1" u="sng">
                <a:solidFill>
                  <a:srgbClr val="E5224E">
                    <a:lumMod val="40000"/>
                    <a:lumOff val="60000"/>
                  </a:srgbClr>
                </a:solidFill>
                <a:hlinkClick r:id="rId4"/>
              </a:rPr>
              <a:t>Area of Learning Experience</a:t>
            </a:r>
            <a:r>
              <a:rPr lang="en-GB" sz="2800" b="1" u="sng">
                <a:solidFill>
                  <a:srgbClr val="E5224E">
                    <a:lumMod val="40000"/>
                    <a:lumOff val="60000"/>
                  </a:srgbClr>
                </a:solidFill>
              </a:rPr>
              <a:t>  </a:t>
            </a:r>
          </a:p>
        </p:txBody>
      </p:sp>
      <p:sp>
        <p:nvSpPr>
          <p:cNvPr id="3" name="TextBox 2">
            <a:extLst>
              <a:ext uri="{FF2B5EF4-FFF2-40B4-BE49-F238E27FC236}">
                <a16:creationId xmlns:a16="http://schemas.microsoft.com/office/drawing/2014/main" xmlns="" id="{0591CDC6-E742-4C0F-ACBE-8BD9984287F7}"/>
              </a:ext>
            </a:extLst>
          </p:cNvPr>
          <p:cNvSpPr txBox="1"/>
          <p:nvPr/>
        </p:nvSpPr>
        <p:spPr>
          <a:xfrm>
            <a:off x="770627" y="2050213"/>
            <a:ext cx="11211463"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200" dirty="0">
                <a:solidFill>
                  <a:prstClr val="black"/>
                </a:solidFill>
                <a:ea typeface="+mn-lt"/>
                <a:cs typeface="+mn-lt"/>
              </a:rPr>
              <a:t>In Morriston Primary school, we aim to promote interest, enjoyment, creativity and lifelong learning in Science and Technology through real life and motivating first hand experiences. We are passionate about Science and its ability to enrich our learners’ minds to instill a never-ending curiosity about Wales and the wider World and to develop the skills necessary to investigate and explore scientific questions. We strive to appropriately and effectively challenge learners to </a:t>
            </a:r>
            <a:r>
              <a:rPr lang="en-US" sz="1200" dirty="0" err="1">
                <a:solidFill>
                  <a:prstClr val="black"/>
                </a:solidFill>
                <a:ea typeface="+mn-lt"/>
                <a:cs typeface="+mn-lt"/>
              </a:rPr>
              <a:t>recognise</a:t>
            </a:r>
            <a:r>
              <a:rPr lang="en-US" sz="1200" dirty="0">
                <a:solidFill>
                  <a:prstClr val="black"/>
                </a:solidFill>
                <a:ea typeface="+mn-lt"/>
                <a:cs typeface="+mn-lt"/>
              </a:rPr>
              <a:t> problems, ask and explore questions as well as finding practical solutions to everyday problems. Scientific understanding is central to how we see our world and we aim to allow our learners the freedom to experience and understand the life, movement and technology around them as lifelong learners in Wales. </a:t>
            </a:r>
          </a:p>
          <a:p>
            <a:pPr>
              <a:defRPr/>
            </a:pPr>
            <a:r>
              <a:rPr lang="en-US" sz="1200" dirty="0">
                <a:solidFill>
                  <a:prstClr val="black"/>
                </a:solidFill>
                <a:ea typeface="+mn-lt"/>
                <a:cs typeface="+mn-lt"/>
              </a:rPr>
              <a:t>In Morriston, planning for learners’ is now in line with the Curriculum for Wales in conjunction with the termly overarching themes. Teachers plan to cover the appropriate progression steps in the six What Matters Statements, together they contribute to </a:t>
            </a:r>
            <a:r>
              <a:rPr lang="en-US" sz="1200" dirty="0" err="1">
                <a:solidFill>
                  <a:prstClr val="black"/>
                </a:solidFill>
                <a:ea typeface="+mn-lt"/>
                <a:cs typeface="+mn-lt"/>
              </a:rPr>
              <a:t>realising</a:t>
            </a:r>
            <a:r>
              <a:rPr lang="en-US" sz="1200" dirty="0">
                <a:solidFill>
                  <a:prstClr val="black"/>
                </a:solidFill>
                <a:ea typeface="+mn-lt"/>
                <a:cs typeface="+mn-lt"/>
              </a:rPr>
              <a:t> the </a:t>
            </a:r>
            <a:r>
              <a:rPr lang="en-US" sz="1200" dirty="0">
                <a:solidFill>
                  <a:prstClr val="black"/>
                </a:solidFill>
                <a:ea typeface="+mn-lt"/>
                <a:cs typeface="+mn-lt"/>
                <a:hlinkClick r:id="rId5"/>
              </a:rPr>
              <a:t>four purposes</a:t>
            </a:r>
            <a:r>
              <a:rPr lang="en-US" sz="1200" dirty="0">
                <a:solidFill>
                  <a:prstClr val="black"/>
                </a:solidFill>
                <a:ea typeface="+mn-lt"/>
                <a:cs typeface="+mn-lt"/>
              </a:rPr>
              <a:t> of the curriculum. This is delivered as part of a two year rolling </a:t>
            </a:r>
            <a:r>
              <a:rPr lang="en-US" sz="1200" dirty="0" err="1">
                <a:solidFill>
                  <a:prstClr val="black"/>
                </a:solidFill>
                <a:ea typeface="+mn-lt"/>
                <a:cs typeface="+mn-lt"/>
              </a:rPr>
              <a:t>programme</a:t>
            </a:r>
            <a:r>
              <a:rPr lang="en-US" sz="1200" dirty="0">
                <a:solidFill>
                  <a:prstClr val="black"/>
                </a:solidFill>
                <a:ea typeface="+mn-lt"/>
                <a:cs typeface="+mn-lt"/>
              </a:rPr>
              <a:t> cycle.  Science provides the opportunity to develop cross-curricular links as it encourages language and communication, mathematical thinking and recording and opportunities for using I.C.T. The curriculum ensures that all learners celebrate and understand the distinctive quality of living and learning in Wales in the twenty-first century and are able identify their own sense of Welshness. </a:t>
            </a:r>
          </a:p>
          <a:p>
            <a:pPr>
              <a:defRPr/>
            </a:pPr>
            <a:r>
              <a:rPr lang="en-US" sz="1200" dirty="0">
                <a:solidFill>
                  <a:prstClr val="black"/>
                </a:solidFill>
                <a:ea typeface="+mn-lt"/>
                <a:cs typeface="+mn-lt"/>
              </a:rPr>
              <a:t>Through robust and consistent evaluation of scientific and technological evidence, learners can become </a:t>
            </a:r>
            <a:r>
              <a:rPr lang="en-US" sz="1200" b="1" dirty="0">
                <a:solidFill>
                  <a:prstClr val="black"/>
                </a:solidFill>
                <a:ea typeface="+mn-lt"/>
                <a:cs typeface="+mn-lt"/>
              </a:rPr>
              <a:t>ethical, informed citizens of Wales and the world</a:t>
            </a:r>
            <a:r>
              <a:rPr lang="en-US" sz="1200" dirty="0">
                <a:solidFill>
                  <a:prstClr val="black"/>
                </a:solidFill>
                <a:ea typeface="+mn-lt"/>
                <a:cs typeface="+mn-lt"/>
              </a:rPr>
              <a:t>, who will be able to make informed decisions about future actions. </a:t>
            </a:r>
            <a:r>
              <a:rPr lang="en-US" sz="1200" b="1" dirty="0">
                <a:solidFill>
                  <a:prstClr val="black"/>
                </a:solidFill>
                <a:ea typeface="+mn-lt"/>
                <a:cs typeface="+mn-lt"/>
              </a:rPr>
              <a:t>Healthy, confident individuals, ready to lead fulfilling lives as valued members of society </a:t>
            </a:r>
            <a:r>
              <a:rPr lang="en-US" sz="1200" dirty="0">
                <a:solidFill>
                  <a:prstClr val="black"/>
                </a:solidFill>
                <a:ea typeface="+mn-lt"/>
                <a:cs typeface="+mn-lt"/>
              </a:rPr>
              <a:t>are informed by knowledge of their bodies and the ecosystems around them, and of how technological innovations can support improvements in health and lifestyle. </a:t>
            </a:r>
            <a:endParaRPr lang="en-US" sz="1200">
              <a:solidFill>
                <a:prstClr val="black"/>
              </a:solidFill>
              <a:ea typeface="+mn-lt"/>
              <a:cs typeface="+mn-lt"/>
            </a:endParaRPr>
          </a:p>
          <a:p>
            <a:pPr>
              <a:defRPr/>
            </a:pPr>
            <a:r>
              <a:rPr lang="en-US" sz="1200" b="1" dirty="0">
                <a:solidFill>
                  <a:prstClr val="black"/>
                </a:solidFill>
                <a:ea typeface="+mn-lt"/>
                <a:cs typeface="+mn-lt"/>
              </a:rPr>
              <a:t>Ambitious, capable learners, ready to learn throughout their lives </a:t>
            </a:r>
            <a:r>
              <a:rPr lang="en-US" sz="1200" dirty="0">
                <a:solidFill>
                  <a:prstClr val="black"/>
                </a:solidFill>
                <a:ea typeface="+mn-lt"/>
                <a:cs typeface="+mn-lt"/>
              </a:rPr>
              <a:t>should engage with scientific and technological change.  Learners who are </a:t>
            </a:r>
            <a:r>
              <a:rPr lang="en-US" sz="1200" b="1" dirty="0">
                <a:solidFill>
                  <a:prstClr val="black"/>
                </a:solidFill>
                <a:ea typeface="+mn-lt"/>
                <a:cs typeface="+mn-lt"/>
              </a:rPr>
              <a:t>enterprising, creative contributors, ready to play a full part in life and work </a:t>
            </a:r>
            <a:r>
              <a:rPr lang="en-US" sz="1200" dirty="0">
                <a:solidFill>
                  <a:prstClr val="black"/>
                </a:solidFill>
                <a:ea typeface="+mn-lt"/>
                <a:cs typeface="+mn-lt"/>
              </a:rPr>
              <a:t>embrace such challenges, as they are encouraged to take risks, to innovate and evaluate, and learn to develop solutions. </a:t>
            </a:r>
            <a:endParaRPr lang="en-US" sz="1200">
              <a:solidFill>
                <a:prstClr val="black"/>
              </a:solidFill>
            </a:endParaRPr>
          </a:p>
          <a:p>
            <a:pPr>
              <a:defRPr/>
            </a:pPr>
            <a:endParaRPr lang="en-US" sz="1200" dirty="0">
              <a:solidFill>
                <a:prstClr val="black"/>
              </a:solidFill>
            </a:endParaRPr>
          </a:p>
        </p:txBody>
      </p:sp>
    </p:spTree>
    <p:extLst>
      <p:ext uri="{BB962C8B-B14F-4D97-AF65-F5344CB8AC3E}">
        <p14:creationId xmlns:p14="http://schemas.microsoft.com/office/powerpoint/2010/main" val="3436744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48C595-9479-44FC-AD14-6203F0EA5B41}"/>
              </a:ext>
            </a:extLst>
          </p:cNvPr>
          <p:cNvSpPr>
            <a:spLocks noGrp="1"/>
          </p:cNvSpPr>
          <p:nvPr>
            <p:ph type="title"/>
          </p:nvPr>
        </p:nvSpPr>
        <p:spPr/>
        <p:txBody>
          <a:bodyPr/>
          <a:lstStyle/>
          <a:p>
            <a:pPr algn="ctr"/>
            <a:r>
              <a:rPr lang="en-US" dirty="0"/>
              <a:t>Introduction and four core purposes within Science and technology</a:t>
            </a:r>
          </a:p>
        </p:txBody>
      </p:sp>
      <p:sp>
        <p:nvSpPr>
          <p:cNvPr id="3" name="Content Placeholder 2">
            <a:extLst>
              <a:ext uri="{FF2B5EF4-FFF2-40B4-BE49-F238E27FC236}">
                <a16:creationId xmlns:a16="http://schemas.microsoft.com/office/drawing/2014/main" xmlns="" id="{1659A208-DF04-455D-9D3B-0C805CC7D65C}"/>
              </a:ext>
            </a:extLst>
          </p:cNvPr>
          <p:cNvSpPr>
            <a:spLocks noGrp="1"/>
          </p:cNvSpPr>
          <p:nvPr>
            <p:ph idx="1"/>
          </p:nvPr>
        </p:nvSpPr>
        <p:spPr>
          <a:xfrm>
            <a:off x="1141412" y="2249486"/>
            <a:ext cx="9905999" cy="3989995"/>
          </a:xfrm>
        </p:spPr>
        <p:txBody>
          <a:bodyPr vert="horz" lIns="91440" tIns="45720" rIns="91440" bIns="45720" rtlCol="0" anchor="t">
            <a:normAutofit fontScale="92500" lnSpcReduction="20000"/>
          </a:bodyPr>
          <a:lstStyle/>
          <a:p>
            <a:r>
              <a:rPr lang="en-US" dirty="0"/>
              <a:t>Developments in this area have always been drivers of change in society, impacting on everyone's lives.</a:t>
            </a:r>
          </a:p>
          <a:p>
            <a:r>
              <a:rPr lang="en-US" dirty="0"/>
              <a:t>As such this area will be increasingly relevant in the opportunities young people encounter and the life choices they make. </a:t>
            </a:r>
          </a:p>
          <a:p>
            <a:r>
              <a:rPr lang="en-US" dirty="0"/>
              <a:t>What matters in this area has been expressed in six statements which support and complement each other and should not be viewed in isolation. Together they contribute to achieving the four core purposes. </a:t>
            </a:r>
          </a:p>
          <a:p>
            <a:r>
              <a:rPr lang="en-US" dirty="0"/>
              <a:t>This area draws on the disciplines of </a:t>
            </a:r>
            <a:r>
              <a:rPr lang="en-US" b="1" i="1" u="sng" dirty="0"/>
              <a:t>biology, chemistry, physics, computer science and design and technology</a:t>
            </a:r>
            <a:r>
              <a:rPr lang="en-US" dirty="0"/>
              <a:t> to enhance learners' knowledge and understanding of the world.</a:t>
            </a:r>
          </a:p>
          <a:p>
            <a:endParaRPr lang="en-US" dirty="0"/>
          </a:p>
        </p:txBody>
      </p:sp>
    </p:spTree>
    <p:extLst>
      <p:ext uri="{BB962C8B-B14F-4D97-AF65-F5344CB8AC3E}">
        <p14:creationId xmlns:p14="http://schemas.microsoft.com/office/powerpoint/2010/main" val="28338359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C6565F4-5F4B-4019-9CEC-EFB59F8465BB}"/>
              </a:ext>
            </a:extLst>
          </p:cNvPr>
          <p:cNvSpPr>
            <a:spLocks noGrp="1"/>
          </p:cNvSpPr>
          <p:nvPr>
            <p:ph idx="1"/>
          </p:nvPr>
        </p:nvSpPr>
        <p:spPr>
          <a:xfrm>
            <a:off x="1141412" y="150393"/>
            <a:ext cx="9905999" cy="6374052"/>
          </a:xfrm>
        </p:spPr>
        <p:txBody>
          <a:bodyPr vert="horz" lIns="91440" tIns="45720" rIns="91440" bIns="45720" rtlCol="0" anchor="t">
            <a:normAutofit fontScale="92500" lnSpcReduction="10000"/>
          </a:bodyPr>
          <a:lstStyle/>
          <a:p>
            <a:r>
              <a:rPr lang="en-US" dirty="0"/>
              <a:t>Through robust and consistent evaluation of scientific and technological evidence, learners can become </a:t>
            </a:r>
            <a:r>
              <a:rPr lang="en-US" b="1" i="1" u="sng" dirty="0"/>
              <a:t>ethical, informed citizens of Wales and the world</a:t>
            </a:r>
            <a:r>
              <a:rPr lang="en-US" u="sng" dirty="0"/>
              <a:t>,</a:t>
            </a:r>
            <a:r>
              <a:rPr lang="en-US" dirty="0"/>
              <a:t> who will be able to make informed decisions about future actions.</a:t>
            </a:r>
          </a:p>
          <a:p>
            <a:r>
              <a:rPr lang="en-US" b="1" i="1" u="sng" dirty="0"/>
              <a:t>Healthy, confident individuals, ready to lead fulfilling lives as valued members of society</a:t>
            </a:r>
            <a:r>
              <a:rPr lang="en-US" dirty="0"/>
              <a:t> are informed by knowledge of their bodies and the ecosystems around them, and of how technological innovations can support improvements in health and lifestyle. </a:t>
            </a:r>
          </a:p>
          <a:p>
            <a:r>
              <a:rPr lang="en-US" b="1" i="1" u="sng" dirty="0"/>
              <a:t>Ambitious, capable learners, ready to learn throughout their lives</a:t>
            </a:r>
            <a:r>
              <a:rPr lang="en-US" dirty="0"/>
              <a:t> should engage with scientific and technological change. The knowledge and deep understanding gained through experiencing what matters in science and technology can help learners live independent and fulfilling lives that sees them contributing to society and culture in a variety of ways. </a:t>
            </a:r>
          </a:p>
          <a:p>
            <a:r>
              <a:rPr lang="en-US" dirty="0"/>
              <a:t>Learners who are </a:t>
            </a:r>
            <a:r>
              <a:rPr lang="en-US" b="1" i="1" u="sng" dirty="0"/>
              <a:t>enterprising, creative contributors, ready to play a full part in life and work</a:t>
            </a:r>
            <a:r>
              <a:rPr lang="en-US" dirty="0"/>
              <a:t> embrace such challenges, as they are encouraged to take risks, to innovate and evaluate, and learn to develop solutions. So, they can become more resilient and purposeful learners across all areas of learning and experience.</a:t>
            </a:r>
          </a:p>
        </p:txBody>
      </p:sp>
    </p:spTree>
    <p:extLst>
      <p:ext uri="{BB962C8B-B14F-4D97-AF65-F5344CB8AC3E}">
        <p14:creationId xmlns:p14="http://schemas.microsoft.com/office/powerpoint/2010/main" val="21983116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1AD0858-C59A-44C6-94D6-37ADA68600A7}"/>
              </a:ext>
            </a:extLst>
          </p:cNvPr>
          <p:cNvSpPr>
            <a:spLocks noGrp="1"/>
          </p:cNvSpPr>
          <p:nvPr>
            <p:ph idx="1"/>
          </p:nvPr>
        </p:nvSpPr>
        <p:spPr>
          <a:xfrm>
            <a:off x="1141412" y="337298"/>
            <a:ext cx="9905999" cy="6230280"/>
          </a:xfrm>
        </p:spPr>
        <p:txBody>
          <a:bodyPr vert="horz" lIns="91440" tIns="45720" rIns="91440" bIns="45720" rtlCol="0" anchor="t">
            <a:normAutofit fontScale="92500" lnSpcReduction="20000"/>
          </a:bodyPr>
          <a:lstStyle/>
          <a:p>
            <a:r>
              <a:rPr lang="en-US" b="1" i="1" u="sng" dirty="0"/>
              <a:t>Being curious and searching for answers is essential to understanding and predicting phenomena.</a:t>
            </a:r>
          </a:p>
          <a:p>
            <a:pPr marL="0" indent="0">
              <a:buNone/>
            </a:pPr>
            <a:r>
              <a:rPr lang="en-US" dirty="0"/>
              <a:t>Curiosity leads us to ask questions about the world around us. By being encouraged to use logic, evidence and creativity, learners will be supported to inquire into and apply scientific knowledge to further understanding of how our world works. </a:t>
            </a:r>
          </a:p>
          <a:p>
            <a:r>
              <a:rPr lang="en-US" b="1" i="1" u="sng" dirty="0"/>
              <a:t>Design thinking and engineering offer technical and creative ways to meet society's needs and wants.</a:t>
            </a:r>
          </a:p>
          <a:p>
            <a:pPr marL="0" indent="0">
              <a:buNone/>
            </a:pPr>
            <a:r>
              <a:rPr lang="en-US" dirty="0"/>
              <a:t>By applying their experiences, skills and knowledge, learners can design and shape innovative engineered solutions. </a:t>
            </a:r>
          </a:p>
          <a:p>
            <a:r>
              <a:rPr lang="en-US" b="1" i="1" u="sng" dirty="0"/>
              <a:t>The world around us is full of living things which depend on each other for survival. </a:t>
            </a:r>
          </a:p>
          <a:p>
            <a:pPr marL="0" indent="0">
              <a:buNone/>
            </a:pPr>
            <a:r>
              <a:rPr lang="en-US" dirty="0"/>
              <a:t>By recognising the diversity of living things and how they interact with their environment, learners can develop an understanding of how these have evolved over significant periods of time. Developing an understanding of the factors which affect the health and success allows us to make informed decisions, including the prevention and treatments of diseases.</a:t>
            </a:r>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15671131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0B7B988-376C-47C1-9030-529D06615CDB}"/>
              </a:ext>
            </a:extLst>
          </p:cNvPr>
          <p:cNvSpPr>
            <a:spLocks noGrp="1"/>
          </p:cNvSpPr>
          <p:nvPr>
            <p:ph idx="1"/>
          </p:nvPr>
        </p:nvSpPr>
        <p:spPr>
          <a:xfrm>
            <a:off x="1141412" y="265412"/>
            <a:ext cx="9905999" cy="6287789"/>
          </a:xfrm>
        </p:spPr>
        <p:txBody>
          <a:bodyPr vert="horz" lIns="91440" tIns="45720" rIns="91440" bIns="45720" rtlCol="0" anchor="t">
            <a:normAutofit fontScale="85000" lnSpcReduction="10000"/>
          </a:bodyPr>
          <a:lstStyle/>
          <a:p>
            <a:r>
              <a:rPr lang="en-US" b="1" i="1" u="sng" dirty="0">
                <a:ea typeface="+mn-lt"/>
                <a:cs typeface="+mn-lt"/>
              </a:rPr>
              <a:t>Matter and the way it behaves defines our universe and shapes our lives.</a:t>
            </a:r>
          </a:p>
          <a:p>
            <a:pPr marL="0" indent="0">
              <a:buNone/>
            </a:pPr>
            <a:r>
              <a:rPr lang="en-US" dirty="0"/>
              <a:t>The universe and all living things are made up of matter. The </a:t>
            </a:r>
            <a:r>
              <a:rPr lang="en-US" dirty="0" err="1"/>
              <a:t>behaviour</a:t>
            </a:r>
            <a:r>
              <a:rPr lang="en-US" dirty="0"/>
              <a:t> of matter determines the properties of materials and allows us to use natural resources, as well as to create new substances. Chemical reactions happen continuously in our environment as well as in living things. Learning how to control and apply these reaction has benefits to individuals and industry. </a:t>
            </a:r>
          </a:p>
          <a:p>
            <a:pPr marL="342900" indent="-342900"/>
            <a:r>
              <a:rPr lang="en-US" b="1" i="1" u="sng" dirty="0"/>
              <a:t>Forces and energy provide a foundation for understanding our universe.</a:t>
            </a:r>
          </a:p>
          <a:p>
            <a:pPr marL="0" indent="0">
              <a:buNone/>
            </a:pPr>
            <a:r>
              <a:rPr lang="en-US" dirty="0"/>
              <a:t>Forces and energy can be used to describe the behaviour of everything from the smallest building blocks of matter to the motion of planets and stars. An understanding of forces and energy can help learners overcome future challenges and use our planet's resources efficiently and sustainably, helping them become responsible citizens of Wales and the world. </a:t>
            </a:r>
          </a:p>
          <a:p>
            <a:pPr marL="342900" indent="-342900"/>
            <a:r>
              <a:rPr lang="en-US" b="1" i="1" u="sng" dirty="0"/>
              <a:t>Computation is the foundation for our digital world.</a:t>
            </a:r>
          </a:p>
          <a:p>
            <a:pPr marL="0" indent="0">
              <a:buNone/>
            </a:pPr>
            <a:r>
              <a:rPr lang="en-US" dirty="0"/>
              <a:t>Computation involves algorithms processing data to solve a wide range of real-world problems. Computational processes have changed the way we live, work, study and interact with each other and our environment. To create and use digital technologies to their full potential, learners need to know how they work. They also need to understand that there are broad legal, social and ethical consequences to the use of technology. </a:t>
            </a:r>
          </a:p>
        </p:txBody>
      </p:sp>
    </p:spTree>
    <p:extLst>
      <p:ext uri="{BB962C8B-B14F-4D97-AF65-F5344CB8AC3E}">
        <p14:creationId xmlns:p14="http://schemas.microsoft.com/office/powerpoint/2010/main" val="25623522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CF26FE-EDD7-4DA8-9C43-BE21A5371652}"/>
              </a:ext>
            </a:extLst>
          </p:cNvPr>
          <p:cNvSpPr>
            <a:spLocks noGrp="1"/>
          </p:cNvSpPr>
          <p:nvPr>
            <p:ph type="title"/>
          </p:nvPr>
        </p:nvSpPr>
        <p:spPr>
          <a:xfrm>
            <a:off x="1141413" y="292"/>
            <a:ext cx="9905998" cy="1478570"/>
          </a:xfrm>
        </p:spPr>
        <p:txBody>
          <a:bodyPr/>
          <a:lstStyle/>
          <a:p>
            <a:r>
              <a:rPr lang="en-US" dirty="0"/>
              <a:t>Increasing breadth and depth of knowledge</a:t>
            </a:r>
          </a:p>
        </p:txBody>
      </p:sp>
      <p:sp>
        <p:nvSpPr>
          <p:cNvPr id="3" name="Content Placeholder 2">
            <a:extLst>
              <a:ext uri="{FF2B5EF4-FFF2-40B4-BE49-F238E27FC236}">
                <a16:creationId xmlns:a16="http://schemas.microsoft.com/office/drawing/2014/main" xmlns="" id="{D904EBCB-F955-4550-88DE-95B9A1BBBD42}"/>
              </a:ext>
            </a:extLst>
          </p:cNvPr>
          <p:cNvSpPr>
            <a:spLocks noGrp="1"/>
          </p:cNvSpPr>
          <p:nvPr>
            <p:ph idx="1"/>
          </p:nvPr>
        </p:nvSpPr>
        <p:spPr>
          <a:xfrm>
            <a:off x="1141412" y="1243072"/>
            <a:ext cx="9905999" cy="5195110"/>
          </a:xfrm>
        </p:spPr>
        <p:txBody>
          <a:bodyPr vert="horz" lIns="91440" tIns="45720" rIns="91440" bIns="45720" rtlCol="0" anchor="t">
            <a:normAutofit lnSpcReduction="10000"/>
          </a:bodyPr>
          <a:lstStyle/>
          <a:p>
            <a:r>
              <a:rPr lang="en-US" dirty="0"/>
              <a:t>Progression in this AOLE is demonstrated by learners exploring and experiencing increasingly complex ideas and concepts that sit within the statements of what matters. </a:t>
            </a:r>
          </a:p>
          <a:p>
            <a:r>
              <a:rPr lang="en-US" dirty="0"/>
              <a:t>Progression of learning is not linear but cyclical with learners revisiting existing knowledge, linking this with their new learning. </a:t>
            </a:r>
          </a:p>
          <a:p>
            <a:r>
              <a:rPr lang="en-US" dirty="0"/>
              <a:t>Early stage learning will be of a holistic approach to asking questions and exploring the world around the learner, with increasing specialisation at later stages. </a:t>
            </a:r>
          </a:p>
          <a:p>
            <a:r>
              <a:rPr lang="en-US" dirty="0"/>
              <a:t>Investigation, exploration, analysis, problem-solving and design are key skills, both in the physical and digital environments.</a:t>
            </a:r>
          </a:p>
          <a:p>
            <a:r>
              <a:rPr lang="en-US" dirty="0"/>
              <a:t>Increased independence and a trial and improve approach is needed.</a:t>
            </a:r>
          </a:p>
          <a:p>
            <a:endParaRPr lang="en-US" dirty="0"/>
          </a:p>
        </p:txBody>
      </p:sp>
    </p:spTree>
    <p:extLst>
      <p:ext uri="{BB962C8B-B14F-4D97-AF65-F5344CB8AC3E}">
        <p14:creationId xmlns:p14="http://schemas.microsoft.com/office/powerpoint/2010/main" val="29928965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3B33F4-9255-49CC-B323-02600392EBE3}"/>
              </a:ext>
            </a:extLst>
          </p:cNvPr>
          <p:cNvSpPr>
            <a:spLocks noGrp="1"/>
          </p:cNvSpPr>
          <p:nvPr>
            <p:ph type="title"/>
          </p:nvPr>
        </p:nvSpPr>
        <p:spPr/>
        <p:txBody>
          <a:bodyPr/>
          <a:lstStyle/>
          <a:p>
            <a:r>
              <a:rPr lang="en-US" dirty="0"/>
              <a:t>Descriptions of learning </a:t>
            </a:r>
          </a:p>
        </p:txBody>
      </p:sp>
      <p:sp>
        <p:nvSpPr>
          <p:cNvPr id="3" name="Content Placeholder 2">
            <a:extLst>
              <a:ext uri="{FF2B5EF4-FFF2-40B4-BE49-F238E27FC236}">
                <a16:creationId xmlns:a16="http://schemas.microsoft.com/office/drawing/2014/main" xmlns="" id="{36862196-787A-426E-8472-3C2CADCDD672}"/>
              </a:ext>
            </a:extLst>
          </p:cNvPr>
          <p:cNvSpPr>
            <a:spLocks noGrp="1"/>
          </p:cNvSpPr>
          <p:nvPr>
            <p:ph idx="1"/>
          </p:nvPr>
        </p:nvSpPr>
        <p:spPr/>
        <p:txBody>
          <a:bodyPr vert="horz" lIns="91440" tIns="45720" rIns="91440" bIns="45720" rtlCol="0" anchor="t">
            <a:normAutofit/>
          </a:bodyPr>
          <a:lstStyle/>
          <a:p>
            <a:r>
              <a:rPr lang="en-US" dirty="0"/>
              <a:t>Descriptions of learning provide guidance on how learners should progress within each statement of what matters as they journey through the continuum of learning. </a:t>
            </a:r>
          </a:p>
          <a:p>
            <a:r>
              <a:rPr lang="en-US" dirty="0"/>
              <a:t>Exploration of the world around us at progression steps 1 and 2 provides the foundation for learning across statements of what matters in science and technology. </a:t>
            </a:r>
          </a:p>
        </p:txBody>
      </p:sp>
    </p:spTree>
    <p:extLst>
      <p:ext uri="{BB962C8B-B14F-4D97-AF65-F5344CB8AC3E}">
        <p14:creationId xmlns:p14="http://schemas.microsoft.com/office/powerpoint/2010/main" val="40542168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045CF6-2FFC-42DA-8507-645C19D033C3}"/>
              </a:ext>
            </a:extLst>
          </p:cNvPr>
          <p:cNvSpPr>
            <a:spLocks noGrp="1"/>
          </p:cNvSpPr>
          <p:nvPr>
            <p:ph type="title"/>
          </p:nvPr>
        </p:nvSpPr>
        <p:spPr>
          <a:xfrm>
            <a:off x="1141413" y="230329"/>
            <a:ext cx="9905998" cy="1478570"/>
          </a:xfrm>
        </p:spPr>
        <p:txBody>
          <a:bodyPr/>
          <a:lstStyle/>
          <a:p>
            <a:pPr algn="ctr"/>
            <a:r>
              <a:rPr lang="en-US" dirty="0"/>
              <a:t>Cross-curricular links and links with other AOLEs</a:t>
            </a:r>
          </a:p>
        </p:txBody>
      </p:sp>
      <p:sp>
        <p:nvSpPr>
          <p:cNvPr id="3" name="Content Placeholder 2">
            <a:extLst>
              <a:ext uri="{FF2B5EF4-FFF2-40B4-BE49-F238E27FC236}">
                <a16:creationId xmlns:a16="http://schemas.microsoft.com/office/drawing/2014/main" xmlns="" id="{3E33EC0B-8AC5-4C2E-AF30-1BA1008BCBE5}"/>
              </a:ext>
            </a:extLst>
          </p:cNvPr>
          <p:cNvSpPr>
            <a:spLocks noGrp="1"/>
          </p:cNvSpPr>
          <p:nvPr>
            <p:ph idx="1"/>
          </p:nvPr>
        </p:nvSpPr>
        <p:spPr>
          <a:xfrm>
            <a:off x="1141412" y="1588128"/>
            <a:ext cx="9905999" cy="4936317"/>
          </a:xfrm>
        </p:spPr>
        <p:txBody>
          <a:bodyPr vert="horz" lIns="91440" tIns="45720" rIns="91440" bIns="45720" rtlCol="0" anchor="t">
            <a:normAutofit/>
          </a:bodyPr>
          <a:lstStyle/>
          <a:p>
            <a:r>
              <a:rPr lang="en-US" dirty="0"/>
              <a:t>Literacy – Learners' knowledge and use of scientific and technical vocabulary is essential in developing understanding of important ideas and concepts within this area. Schools can help learners develop a range of specialist vocabulary and use them naturally from an early age. </a:t>
            </a:r>
          </a:p>
          <a:p>
            <a:r>
              <a:rPr lang="en-US" dirty="0"/>
              <a:t>Numeracy – Learners develop effective numeracy skills, including those to design and measure, model and communicate ideas, analyse and predict then draw conclusions. </a:t>
            </a:r>
          </a:p>
          <a:p>
            <a:r>
              <a:rPr lang="en-US" dirty="0"/>
              <a:t>Digital competence – Contributions in this area can include capturing and interrogating data, </a:t>
            </a:r>
            <a:r>
              <a:rPr lang="en-US" dirty="0" err="1"/>
              <a:t>recognising</a:t>
            </a:r>
            <a:r>
              <a:rPr lang="en-US" dirty="0"/>
              <a:t> and evaluating computational processes, designing and expressing learners' thinking using digital devices and systems. </a:t>
            </a:r>
          </a:p>
        </p:txBody>
      </p:sp>
    </p:spTree>
    <p:extLst>
      <p:ext uri="{BB962C8B-B14F-4D97-AF65-F5344CB8AC3E}">
        <p14:creationId xmlns:p14="http://schemas.microsoft.com/office/powerpoint/2010/main" val="37490033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ED24893-B2C9-4746-9A2D-0E3B5DE7D010}"/>
              </a:ext>
            </a:extLst>
          </p:cNvPr>
          <p:cNvSpPr>
            <a:spLocks noGrp="1"/>
          </p:cNvSpPr>
          <p:nvPr>
            <p:ph idx="1"/>
          </p:nvPr>
        </p:nvSpPr>
        <p:spPr>
          <a:xfrm>
            <a:off x="1141412" y="150393"/>
            <a:ext cx="9905999" cy="6489072"/>
          </a:xfrm>
        </p:spPr>
        <p:txBody>
          <a:bodyPr vert="horz" lIns="91440" tIns="45720" rIns="91440" bIns="45720" rtlCol="0" anchor="t">
            <a:normAutofit/>
          </a:bodyPr>
          <a:lstStyle/>
          <a:p>
            <a:r>
              <a:rPr lang="en-US" dirty="0"/>
              <a:t>Expressive Arts – exploration and knowledge of materials, digital media, knowledge of nature and the understanding of the science of waves can support an appreciation of and development in music.</a:t>
            </a:r>
          </a:p>
          <a:p>
            <a:r>
              <a:rPr lang="en-US" dirty="0"/>
              <a:t>Health and Well-being - biology, physical development, and the link between physical and emotional health. Learning how the brain works can help learners understand their thoughts, feelings and emotions. How lifestyle choices can impact the human body (diet, drug use and exercise) can be considered, as well as the science behind hormones, reproduction and human development. Computation - Online safety, online bullying and positive online </a:t>
            </a:r>
            <a:r>
              <a:rPr lang="en-US" dirty="0" err="1"/>
              <a:t>behaviours</a:t>
            </a:r>
            <a:r>
              <a:rPr lang="en-US" dirty="0"/>
              <a:t>. </a:t>
            </a:r>
          </a:p>
          <a:p>
            <a:r>
              <a:rPr lang="en-US" dirty="0"/>
              <a:t>Humanities – In field work learners observe living things in their natural habitats leading to the collection of data to measure and compare. Knowledge of current and past scientific investigations and technological developments and their impact on society. </a:t>
            </a:r>
          </a:p>
          <a:p>
            <a:pPr marL="0" indent="0">
              <a:buNone/>
            </a:pPr>
            <a:endParaRPr lang="en-US" dirty="0"/>
          </a:p>
        </p:txBody>
      </p:sp>
    </p:spTree>
    <p:extLst>
      <p:ext uri="{BB962C8B-B14F-4D97-AF65-F5344CB8AC3E}">
        <p14:creationId xmlns:p14="http://schemas.microsoft.com/office/powerpoint/2010/main" val="388353361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1_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Circuit</Template>
  <TotalTime>141</TotalTime>
  <Words>557</Words>
  <Application>Microsoft Office PowerPoint</Application>
  <PresentationFormat>Custom</PresentationFormat>
  <Paragraphs>47</Paragraphs>
  <Slides>10</Slides>
  <Notes>0</Notes>
  <HiddenSlides>0</HiddenSlides>
  <MMClips>0</MMClips>
  <ScaleCrop>false</ScaleCrop>
  <HeadingPairs>
    <vt:vector size="4" baseType="variant">
      <vt:variant>
        <vt:lpstr>Theme</vt:lpstr>
      </vt:variant>
      <vt:variant>
        <vt:i4>2</vt:i4>
      </vt:variant>
      <vt:variant>
        <vt:lpstr>Slide Titles</vt:lpstr>
      </vt:variant>
      <vt:variant>
        <vt:i4>10</vt:i4>
      </vt:variant>
    </vt:vector>
  </HeadingPairs>
  <TitlesOfParts>
    <vt:vector size="12" baseType="lpstr">
      <vt:lpstr>Circuit</vt:lpstr>
      <vt:lpstr>1_Vapor Trail</vt:lpstr>
      <vt:lpstr>Science and Techology AOLE</vt:lpstr>
      <vt:lpstr>Science  and Technology </vt:lpstr>
      <vt:lpstr>Introduction and four core purposes within Science and technology</vt:lpstr>
      <vt:lpstr>PowerPoint Presentation</vt:lpstr>
      <vt:lpstr>PowerPoint Presentation</vt:lpstr>
      <vt:lpstr>PowerPoint Presentation</vt:lpstr>
      <vt:lpstr>Increasing breadth and depth of knowledge</vt:lpstr>
      <vt:lpstr>Descriptions of learning </vt:lpstr>
      <vt:lpstr>Cross-curricular links and links with other AOLEs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Johns</dc:creator>
  <cp:lastModifiedBy>Rebecca Johns</cp:lastModifiedBy>
  <cp:revision>644</cp:revision>
  <dcterms:created xsi:type="dcterms:W3CDTF">2020-03-14T12:58:53Z</dcterms:created>
  <dcterms:modified xsi:type="dcterms:W3CDTF">2021-09-03T12:40:55Z</dcterms:modified>
</cp:coreProperties>
</file>