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0"/>
  </p:notesMasterIdLst>
  <p:sldIdLst>
    <p:sldId id="256" r:id="rId2"/>
    <p:sldId id="257" r:id="rId3"/>
    <p:sldId id="258" r:id="rId4"/>
    <p:sldId id="259" r:id="rId5"/>
    <p:sldId id="263" r:id="rId6"/>
    <p:sldId id="264" r:id="rId7"/>
    <p:sldId id="260" r:id="rId8"/>
    <p:sldId id="265"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109" d="100"/>
          <a:sy n="109" d="100"/>
        </p:scale>
        <p:origin x="1680" y="10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E2A722C-C44F-421C-A69F-C1B01A8E7913}" type="datetimeFigureOut">
              <a:rPr lang="en-GB" smtClean="0"/>
              <a:t>10/02/2025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D22151-2B2A-4A0E-830A-82C53A63AD05}" type="slidenum">
              <a:rPr lang="en-GB" smtClean="0"/>
              <a:t>‹#›</a:t>
            </a:fld>
            <a:endParaRPr lang="en-GB"/>
          </a:p>
        </p:txBody>
      </p:sp>
    </p:spTree>
    <p:extLst>
      <p:ext uri="{BB962C8B-B14F-4D97-AF65-F5344CB8AC3E}">
        <p14:creationId xmlns:p14="http://schemas.microsoft.com/office/powerpoint/2010/main" val="1816525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D22151-2B2A-4A0E-830A-82C53A63AD05}" type="slidenum">
              <a:rPr lang="en-GB" smtClean="0"/>
              <a:t>1</a:t>
            </a:fld>
            <a:endParaRPr lang="en-GB"/>
          </a:p>
        </p:txBody>
      </p:sp>
    </p:spTree>
    <p:extLst>
      <p:ext uri="{BB962C8B-B14F-4D97-AF65-F5344CB8AC3E}">
        <p14:creationId xmlns:p14="http://schemas.microsoft.com/office/powerpoint/2010/main" val="2928895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530C409-7AC7-40BA-BC1D-20DFCA13C2C4}"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3944364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30C409-7AC7-40BA-BC1D-20DFCA13C2C4}"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18939103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530C409-7AC7-40BA-BC1D-20DFCA13C2C4}"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2263215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530C409-7AC7-40BA-BC1D-20DFCA13C2C4}"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1603283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530C409-7AC7-40BA-BC1D-20DFCA13C2C4}" type="datetimeFigureOut">
              <a:rPr lang="en-GB" smtClean="0"/>
              <a:t>10/02/2025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2279586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530C409-7AC7-40BA-BC1D-20DFCA13C2C4}" type="datetimeFigureOut">
              <a:rPr lang="en-GB" smtClean="0"/>
              <a:t>10/02/2025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3259010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30C409-7AC7-40BA-BC1D-20DFCA13C2C4}" type="datetimeFigureOut">
              <a:rPr lang="en-GB" smtClean="0"/>
              <a:t>10/02/2025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85919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30C409-7AC7-40BA-BC1D-20DFCA13C2C4}"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271616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30C409-7AC7-40BA-BC1D-20DFCA13C2C4}"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3133814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30C409-7AC7-40BA-BC1D-20DFCA13C2C4}"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2893625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30C409-7AC7-40BA-BC1D-20DFCA13C2C4}"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32CE41-0DA0-4A10-9590-D82F8F126E99}" type="slidenum">
              <a:rPr lang="en-GB" smtClean="0"/>
              <a:t>‹#›</a:t>
            </a:fld>
            <a:endParaRPr lang="en-GB"/>
          </a:p>
        </p:txBody>
      </p:sp>
    </p:spTree>
    <p:extLst>
      <p:ext uri="{BB962C8B-B14F-4D97-AF65-F5344CB8AC3E}">
        <p14:creationId xmlns:p14="http://schemas.microsoft.com/office/powerpoint/2010/main" val="3931764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30C409-7AC7-40BA-BC1D-20DFCA13C2C4}" type="datetimeFigureOut">
              <a:rPr lang="en-GB" smtClean="0"/>
              <a:t>10/02/2025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32CE41-0DA0-4A10-9590-D82F8F126E99}" type="slidenum">
              <a:rPr lang="en-GB" smtClean="0"/>
              <a:t>‹#›</a:t>
            </a:fld>
            <a:endParaRPr lang="en-GB"/>
          </a:p>
        </p:txBody>
      </p:sp>
    </p:spTree>
    <p:extLst>
      <p:ext uri="{BB962C8B-B14F-4D97-AF65-F5344CB8AC3E}">
        <p14:creationId xmlns:p14="http://schemas.microsoft.com/office/powerpoint/2010/main" val="383303086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err="1" smtClean="0">
                <a:solidFill>
                  <a:schemeClr val="tx2">
                    <a:lumMod val="60000"/>
                    <a:lumOff val="40000"/>
                  </a:schemeClr>
                </a:solidFill>
              </a:rPr>
              <a:t>Morriston</a:t>
            </a:r>
            <a:r>
              <a:rPr lang="en-GB" dirty="0" smtClean="0">
                <a:solidFill>
                  <a:schemeClr val="tx2">
                    <a:lumMod val="60000"/>
                    <a:lumOff val="40000"/>
                  </a:schemeClr>
                </a:solidFill>
              </a:rPr>
              <a:t> Primary School</a:t>
            </a:r>
            <a:endParaRPr lang="en-GB" dirty="0">
              <a:solidFill>
                <a:schemeClr val="tx2">
                  <a:lumMod val="60000"/>
                  <a:lumOff val="40000"/>
                </a:schemeClr>
              </a:solidFill>
            </a:endParaRPr>
          </a:p>
        </p:txBody>
      </p:sp>
      <p:sp>
        <p:nvSpPr>
          <p:cNvPr id="3" name="Subtitle 2"/>
          <p:cNvSpPr>
            <a:spLocks noGrp="1"/>
          </p:cNvSpPr>
          <p:nvPr>
            <p:ph type="subTitle" idx="1"/>
          </p:nvPr>
        </p:nvSpPr>
        <p:spPr/>
        <p:txBody>
          <a:bodyPr/>
          <a:lstStyle/>
          <a:p>
            <a:r>
              <a:rPr lang="en-GB" dirty="0" smtClean="0">
                <a:solidFill>
                  <a:schemeClr val="accent1">
                    <a:lumMod val="75000"/>
                  </a:schemeClr>
                </a:solidFill>
              </a:rPr>
              <a:t>Attendance</a:t>
            </a:r>
            <a:endParaRPr lang="en-GB" dirty="0">
              <a:solidFill>
                <a:schemeClr val="accent1">
                  <a:lumMod val="75000"/>
                </a:schemeClr>
              </a:solidFill>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1920" y="332656"/>
            <a:ext cx="1400175" cy="193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5989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chemeClr val="tx2">
                    <a:lumMod val="60000"/>
                    <a:lumOff val="40000"/>
                  </a:schemeClr>
                </a:solidFill>
              </a:rPr>
              <a:t>Role Of Attendance Officer</a:t>
            </a:r>
            <a:endParaRPr lang="en-GB" dirty="0">
              <a:solidFill>
                <a:schemeClr val="tx2">
                  <a:lumMod val="60000"/>
                  <a:lumOff val="40000"/>
                </a:schemeClr>
              </a:solidFill>
            </a:endParaRPr>
          </a:p>
        </p:txBody>
      </p:sp>
      <p:sp>
        <p:nvSpPr>
          <p:cNvPr id="3" name="Content Placeholder 2"/>
          <p:cNvSpPr>
            <a:spLocks noGrp="1"/>
          </p:cNvSpPr>
          <p:nvPr>
            <p:ph idx="1"/>
          </p:nvPr>
        </p:nvSpPr>
        <p:spPr>
          <a:xfrm>
            <a:off x="467544" y="1628800"/>
            <a:ext cx="8229600" cy="4525963"/>
          </a:xfrm>
        </p:spPr>
        <p:txBody>
          <a:bodyPr/>
          <a:lstStyle/>
          <a:p>
            <a:r>
              <a:rPr lang="en-GB" sz="2400" dirty="0" smtClean="0">
                <a:solidFill>
                  <a:schemeClr val="accent1">
                    <a:lumMod val="75000"/>
                  </a:schemeClr>
                </a:solidFill>
              </a:rPr>
              <a:t>Attendance officer will complete a daily register check. </a:t>
            </a:r>
          </a:p>
          <a:p>
            <a:r>
              <a:rPr lang="en-GB" sz="2400" dirty="0" smtClean="0">
                <a:solidFill>
                  <a:schemeClr val="accent1">
                    <a:lumMod val="75000"/>
                  </a:schemeClr>
                </a:solidFill>
              </a:rPr>
              <a:t>Attendance officer will call first day absentees.</a:t>
            </a:r>
          </a:p>
          <a:p>
            <a:r>
              <a:rPr lang="en-GB" sz="2400" dirty="0" smtClean="0">
                <a:solidFill>
                  <a:schemeClr val="accent1">
                    <a:lumMod val="75000"/>
                  </a:schemeClr>
                </a:solidFill>
              </a:rPr>
              <a:t>Attendance officer will make a home visit when appropriate. Address any issues that may arise that can prevent a child from attending school. </a:t>
            </a:r>
          </a:p>
          <a:p>
            <a:r>
              <a:rPr lang="en-GB" sz="2400" dirty="0" smtClean="0">
                <a:solidFill>
                  <a:schemeClr val="accent1">
                    <a:lumMod val="75000"/>
                  </a:schemeClr>
                </a:solidFill>
              </a:rPr>
              <a:t>Refer to outside agencies if required. </a:t>
            </a:r>
          </a:p>
          <a:p>
            <a:r>
              <a:rPr lang="en-GB" sz="2400" dirty="0" smtClean="0">
                <a:solidFill>
                  <a:schemeClr val="accent1">
                    <a:lumMod val="75000"/>
                  </a:schemeClr>
                </a:solidFill>
              </a:rPr>
              <a:t>Work closely with Education Welfare Officer (EWO).</a:t>
            </a:r>
          </a:p>
          <a:p>
            <a:r>
              <a:rPr lang="en-GB" sz="2400" dirty="0" smtClean="0">
                <a:solidFill>
                  <a:schemeClr val="accent1">
                    <a:lumMod val="75000"/>
                  </a:schemeClr>
                </a:solidFill>
              </a:rPr>
              <a:t>Monitor children with attendance </a:t>
            </a:r>
            <a:r>
              <a:rPr lang="en-GB" sz="2400" smtClean="0">
                <a:solidFill>
                  <a:schemeClr val="accent1">
                    <a:lumMod val="75000"/>
                  </a:schemeClr>
                </a:solidFill>
              </a:rPr>
              <a:t>below </a:t>
            </a:r>
            <a:r>
              <a:rPr lang="en-GB" sz="2400" smtClean="0">
                <a:solidFill>
                  <a:schemeClr val="accent1">
                    <a:lumMod val="75000"/>
                  </a:schemeClr>
                </a:solidFill>
              </a:rPr>
              <a:t>90%.</a:t>
            </a:r>
            <a:endParaRPr lang="en-GB" sz="2400" dirty="0" smtClean="0">
              <a:solidFill>
                <a:schemeClr val="accent1">
                  <a:lumMod val="75000"/>
                </a:schemeClr>
              </a:solidFill>
            </a:endParaRPr>
          </a:p>
          <a:p>
            <a:endParaRPr lang="en-GB" sz="2400" dirty="0" smtClean="0"/>
          </a:p>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797152"/>
            <a:ext cx="1401763" cy="193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42415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60648"/>
            <a:ext cx="8229600" cy="1143000"/>
          </a:xfrm>
        </p:spPr>
        <p:txBody>
          <a:bodyPr>
            <a:normAutofit fontScale="90000"/>
          </a:bodyPr>
          <a:lstStyle/>
          <a:p>
            <a:r>
              <a:rPr lang="en-GB" dirty="0" smtClean="0">
                <a:solidFill>
                  <a:srgbClr val="0070C0"/>
                </a:solidFill>
              </a:rPr>
              <a:t>	</a:t>
            </a:r>
            <a:r>
              <a:rPr lang="en-GB" u="sng" dirty="0" smtClean="0">
                <a:solidFill>
                  <a:srgbClr val="0070C0"/>
                </a:solidFill>
              </a:rPr>
              <a:t>Register check and what it entails</a:t>
            </a:r>
            <a:endParaRPr lang="en-GB" u="sng" dirty="0">
              <a:solidFill>
                <a:srgbClr val="0070C0"/>
              </a:solidFill>
            </a:endParaRPr>
          </a:p>
        </p:txBody>
      </p:sp>
      <p:sp>
        <p:nvSpPr>
          <p:cNvPr id="3" name="Content Placeholder 2"/>
          <p:cNvSpPr>
            <a:spLocks noGrp="1"/>
          </p:cNvSpPr>
          <p:nvPr>
            <p:ph idx="1"/>
          </p:nvPr>
        </p:nvSpPr>
        <p:spPr/>
        <p:txBody>
          <a:bodyPr/>
          <a:lstStyle/>
          <a:p>
            <a:r>
              <a:rPr lang="en-GB" sz="2400" dirty="0" smtClean="0">
                <a:solidFill>
                  <a:schemeClr val="accent1">
                    <a:lumMod val="75000"/>
                  </a:schemeClr>
                </a:solidFill>
              </a:rPr>
              <a:t>Class registers will be checked by our attendance officer by 9am.</a:t>
            </a:r>
          </a:p>
          <a:p>
            <a:r>
              <a:rPr lang="en-GB" sz="2400" dirty="0" smtClean="0">
                <a:solidFill>
                  <a:schemeClr val="accent1">
                    <a:lumMod val="75000"/>
                  </a:schemeClr>
                </a:solidFill>
              </a:rPr>
              <a:t>Teachers will mark absentees with an ‘N’ mark. Attendance officer will then change this mark with the appropriate code, depending on reason given by parents.</a:t>
            </a:r>
          </a:p>
          <a:p>
            <a:r>
              <a:rPr lang="en-GB" sz="2400" dirty="0" smtClean="0">
                <a:solidFill>
                  <a:schemeClr val="accent1">
                    <a:lumMod val="75000"/>
                  </a:schemeClr>
                </a:solidFill>
              </a:rPr>
              <a:t>All codes will deduct a percentage off your child’s overall attendance percentage.</a:t>
            </a:r>
          </a:p>
          <a:p>
            <a:pPr marL="0" indent="0">
              <a:buNone/>
            </a:pPr>
            <a:endParaRPr lang="en-GB" sz="2400" dirty="0" smtClean="0">
              <a:solidFill>
                <a:schemeClr val="accent1">
                  <a:lumMod val="75000"/>
                </a:schemeClr>
              </a:solidFill>
            </a:endParaRPr>
          </a:p>
          <a:p>
            <a:pPr marL="0" indent="0">
              <a:buNone/>
            </a:pPr>
            <a:endParaRPr lang="en-GB" sz="2400" dirty="0" smtClean="0">
              <a:solidFill>
                <a:schemeClr val="accent1">
                  <a:lumMod val="75000"/>
                </a:schemeClr>
              </a:solidFill>
            </a:endParaRPr>
          </a:p>
          <a:p>
            <a:pPr marL="0" indent="0">
              <a:buNone/>
            </a:pPr>
            <a:r>
              <a:rPr lang="en-GB" dirty="0" smtClean="0"/>
              <a:t>  </a:t>
            </a:r>
          </a:p>
          <a:p>
            <a:endParaRPr lang="en-GB"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797152"/>
            <a:ext cx="1401763" cy="193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5056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2">
                    <a:lumMod val="60000"/>
                    <a:lumOff val="40000"/>
                  </a:schemeClr>
                </a:solidFill>
              </a:rPr>
              <a:t>Home Visits  </a:t>
            </a:r>
            <a:endParaRPr lang="en-GB" dirty="0">
              <a:solidFill>
                <a:schemeClr val="tx2">
                  <a:lumMod val="60000"/>
                  <a:lumOff val="40000"/>
                </a:schemeClr>
              </a:solidFill>
            </a:endParaRPr>
          </a:p>
        </p:txBody>
      </p:sp>
      <p:sp>
        <p:nvSpPr>
          <p:cNvPr id="3" name="Content Placeholder 2"/>
          <p:cNvSpPr>
            <a:spLocks noGrp="1"/>
          </p:cNvSpPr>
          <p:nvPr>
            <p:ph idx="1"/>
          </p:nvPr>
        </p:nvSpPr>
        <p:spPr/>
        <p:txBody>
          <a:bodyPr>
            <a:normAutofit/>
          </a:bodyPr>
          <a:lstStyle/>
          <a:p>
            <a:r>
              <a:rPr lang="en-GB" sz="2400" dirty="0" smtClean="0">
                <a:solidFill>
                  <a:schemeClr val="accent1">
                    <a:lumMod val="75000"/>
                  </a:schemeClr>
                </a:solidFill>
              </a:rPr>
              <a:t>A home visit will be made if it is felt appropriate and we have had no correspondence from parents/guardians. </a:t>
            </a:r>
          </a:p>
          <a:p>
            <a:r>
              <a:rPr lang="en-GB" sz="2400" dirty="0" smtClean="0">
                <a:solidFill>
                  <a:schemeClr val="accent1">
                    <a:lumMod val="75000"/>
                  </a:schemeClr>
                </a:solidFill>
              </a:rPr>
              <a:t>The attendance officer will attend a home visit and offer any support that may be needed to help the child return to school.  </a:t>
            </a:r>
          </a:p>
          <a:p>
            <a:r>
              <a:rPr lang="en-GB" sz="2400" dirty="0" smtClean="0">
                <a:solidFill>
                  <a:schemeClr val="accent1">
                    <a:lumMod val="75000"/>
                  </a:schemeClr>
                </a:solidFill>
              </a:rPr>
              <a:t>Parents will be given an up to date registration certificate of their child to make them aware of their child’s overall percentage. </a:t>
            </a:r>
          </a:p>
          <a:p>
            <a:r>
              <a:rPr lang="en-GB" sz="2400" dirty="0" smtClean="0">
                <a:solidFill>
                  <a:schemeClr val="accent1">
                    <a:lumMod val="75000"/>
                  </a:schemeClr>
                </a:solidFill>
              </a:rPr>
              <a:t>The attendance officer will inform parents of what the next steps are if attendance is not improved.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8" y="5157192"/>
            <a:ext cx="1401763" cy="1611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7177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lstStyle/>
          <a:p>
            <a:r>
              <a:rPr lang="en-GB" u="sng" dirty="0" smtClean="0">
                <a:solidFill>
                  <a:schemeClr val="tx2">
                    <a:lumMod val="60000"/>
                    <a:lumOff val="40000"/>
                  </a:schemeClr>
                </a:solidFill>
              </a:rPr>
              <a:t>Education Welfare Officer</a:t>
            </a:r>
            <a:endParaRPr lang="en-GB" u="sng" dirty="0">
              <a:solidFill>
                <a:schemeClr val="tx2">
                  <a:lumMod val="60000"/>
                  <a:lumOff val="40000"/>
                </a:schemeClr>
              </a:solidFill>
            </a:endParaRPr>
          </a:p>
        </p:txBody>
      </p:sp>
      <p:sp>
        <p:nvSpPr>
          <p:cNvPr id="3" name="Content Placeholder 2"/>
          <p:cNvSpPr>
            <a:spLocks noGrp="1"/>
          </p:cNvSpPr>
          <p:nvPr>
            <p:ph idx="1"/>
          </p:nvPr>
        </p:nvSpPr>
        <p:spPr>
          <a:xfrm>
            <a:off x="395536" y="1268760"/>
            <a:ext cx="8229600" cy="5328592"/>
          </a:xfrm>
        </p:spPr>
        <p:txBody>
          <a:bodyPr>
            <a:normAutofit/>
          </a:bodyPr>
          <a:lstStyle/>
          <a:p>
            <a:pPr marL="0" indent="0">
              <a:buNone/>
            </a:pPr>
            <a:r>
              <a:rPr lang="en-GB" sz="2400" dirty="0" smtClean="0">
                <a:solidFill>
                  <a:schemeClr val="accent1">
                    <a:lumMod val="75000"/>
                  </a:schemeClr>
                </a:solidFill>
              </a:rPr>
              <a:t>Morriston Primary School has an Education Welfare Officer (EWO) assigned. </a:t>
            </a:r>
          </a:p>
          <a:p>
            <a:pPr marL="0" indent="0">
              <a:buNone/>
            </a:pPr>
            <a:endParaRPr lang="en-GB" sz="2400" dirty="0">
              <a:solidFill>
                <a:schemeClr val="accent1">
                  <a:lumMod val="75000"/>
                </a:schemeClr>
              </a:solidFill>
            </a:endParaRPr>
          </a:p>
          <a:p>
            <a:pPr marL="0" indent="0">
              <a:buNone/>
            </a:pPr>
            <a:r>
              <a:rPr lang="en-GB" sz="2400" dirty="0" smtClean="0">
                <a:solidFill>
                  <a:schemeClr val="accent1">
                    <a:lumMod val="75000"/>
                  </a:schemeClr>
                </a:solidFill>
              </a:rPr>
              <a:t>The attendance Officer will meet with them on a weekly basis to discuss overall school attendance. Discussions will be had regarding any pupils with attendance of </a:t>
            </a:r>
            <a:r>
              <a:rPr lang="en-GB" sz="2400" dirty="0" smtClean="0">
                <a:solidFill>
                  <a:schemeClr val="accent1">
                    <a:lumMod val="75000"/>
                  </a:schemeClr>
                </a:solidFill>
              </a:rPr>
              <a:t>90% </a:t>
            </a:r>
            <a:r>
              <a:rPr lang="en-GB" sz="2400" dirty="0" smtClean="0">
                <a:solidFill>
                  <a:schemeClr val="accent1">
                    <a:lumMod val="75000"/>
                  </a:schemeClr>
                </a:solidFill>
              </a:rPr>
              <a:t>and under. </a:t>
            </a:r>
          </a:p>
          <a:p>
            <a:pPr marL="0" indent="0">
              <a:buNone/>
            </a:pPr>
            <a:endParaRPr lang="en-GB" sz="2400" dirty="0">
              <a:solidFill>
                <a:schemeClr val="accent1">
                  <a:lumMod val="75000"/>
                </a:schemeClr>
              </a:solidFill>
            </a:endParaRPr>
          </a:p>
          <a:p>
            <a:pPr marL="0" indent="0">
              <a:buNone/>
            </a:pPr>
            <a:r>
              <a:rPr lang="en-GB" sz="2400" dirty="0" smtClean="0">
                <a:solidFill>
                  <a:schemeClr val="accent1">
                    <a:lumMod val="75000"/>
                  </a:schemeClr>
                </a:solidFill>
              </a:rPr>
              <a:t>If no progress has been made, the family will be referred to the EWO, who will then contact the family to put a plan in place to move forward with attendance. </a:t>
            </a:r>
          </a:p>
          <a:p>
            <a:pPr marL="0" indent="0">
              <a:buNone/>
            </a:pPr>
            <a:endParaRPr lang="en-GB" sz="2400" dirty="0">
              <a:solidFill>
                <a:schemeClr val="accent1">
                  <a:lumMod val="75000"/>
                </a:schemeClr>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00392" y="5070262"/>
            <a:ext cx="787007" cy="1088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6478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0070C0"/>
                </a:solidFill>
              </a:rPr>
              <a:t>Holiday Requests</a:t>
            </a:r>
            <a:endParaRPr lang="en-GB" u="sng" dirty="0">
              <a:solidFill>
                <a:srgbClr val="0070C0"/>
              </a:solidFill>
            </a:endParaRPr>
          </a:p>
        </p:txBody>
      </p:sp>
      <p:sp>
        <p:nvSpPr>
          <p:cNvPr id="3" name="Content Placeholder 2"/>
          <p:cNvSpPr>
            <a:spLocks noGrp="1"/>
          </p:cNvSpPr>
          <p:nvPr>
            <p:ph idx="1"/>
          </p:nvPr>
        </p:nvSpPr>
        <p:spPr/>
        <p:txBody>
          <a:bodyPr>
            <a:normAutofit/>
          </a:bodyPr>
          <a:lstStyle/>
          <a:p>
            <a:r>
              <a:rPr lang="en-GB" sz="2400" dirty="0" smtClean="0">
                <a:solidFill>
                  <a:schemeClr val="accent1">
                    <a:lumMod val="50000"/>
                  </a:schemeClr>
                </a:solidFill>
              </a:rPr>
              <a:t>Holiday request forms are to be completed by parent/guardian, giving the school six weeks notice. </a:t>
            </a:r>
          </a:p>
          <a:p>
            <a:endParaRPr lang="en-GB" sz="2400" dirty="0" smtClean="0">
              <a:solidFill>
                <a:schemeClr val="accent1">
                  <a:lumMod val="50000"/>
                </a:schemeClr>
              </a:solidFill>
            </a:endParaRPr>
          </a:p>
          <a:p>
            <a:r>
              <a:rPr lang="en-GB" sz="2400" dirty="0" smtClean="0">
                <a:solidFill>
                  <a:schemeClr val="accent1">
                    <a:lumMod val="50000"/>
                  </a:schemeClr>
                </a:solidFill>
              </a:rPr>
              <a:t>Holiday requests can only be authorised for exceptional circumstances. All other holiday requests will be deemed unauthorised and you may be at risk of a penalty notice. </a:t>
            </a:r>
          </a:p>
          <a:p>
            <a:endParaRPr lang="en-GB" sz="2400" dirty="0" smtClean="0">
              <a:solidFill>
                <a:schemeClr val="accent1">
                  <a:lumMod val="50000"/>
                </a:schemeClr>
              </a:solidFill>
            </a:endParaRPr>
          </a:p>
          <a:p>
            <a:r>
              <a:rPr lang="en-GB" sz="2400" dirty="0" smtClean="0">
                <a:solidFill>
                  <a:schemeClr val="accent1">
                    <a:lumMod val="50000"/>
                  </a:schemeClr>
                </a:solidFill>
              </a:rPr>
              <a:t>If you have any questions regarding holiday requests, please please contact the school office. </a:t>
            </a:r>
          </a:p>
          <a:p>
            <a:endParaRPr lang="en-GB" dirty="0" smtClean="0">
              <a:solidFill>
                <a:schemeClr val="accent5">
                  <a:lumMod val="75000"/>
                </a:schemeClr>
              </a:solidFill>
            </a:endParaRPr>
          </a:p>
          <a:p>
            <a:endParaRPr lang="en-GB" dirty="0" smtClean="0"/>
          </a:p>
          <a:p>
            <a:endParaRPr lang="en-GB"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00392" y="5070262"/>
            <a:ext cx="787007" cy="1088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8538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u="sng" dirty="0" smtClean="0">
                <a:solidFill>
                  <a:schemeClr val="tx2">
                    <a:lumMod val="60000"/>
                    <a:lumOff val="40000"/>
                  </a:schemeClr>
                </a:solidFill>
              </a:rPr>
              <a:t>Procedures for Non-attendance</a:t>
            </a:r>
            <a:endParaRPr lang="en-GB" u="sng" dirty="0">
              <a:solidFill>
                <a:schemeClr val="tx2">
                  <a:lumMod val="60000"/>
                  <a:lumOff val="40000"/>
                </a:schemeClr>
              </a:solidFill>
            </a:endParaRPr>
          </a:p>
        </p:txBody>
      </p:sp>
      <p:sp>
        <p:nvSpPr>
          <p:cNvPr id="3" name="Content Placeholder 2"/>
          <p:cNvSpPr>
            <a:spLocks noGrp="1"/>
          </p:cNvSpPr>
          <p:nvPr>
            <p:ph idx="1"/>
          </p:nvPr>
        </p:nvSpPr>
        <p:spPr>
          <a:xfrm>
            <a:off x="467544" y="1196752"/>
            <a:ext cx="8435280" cy="5472608"/>
          </a:xfrm>
        </p:spPr>
        <p:txBody>
          <a:bodyPr>
            <a:normAutofit/>
          </a:bodyPr>
          <a:lstStyle/>
          <a:p>
            <a:pPr marL="0" indent="0">
              <a:buNone/>
            </a:pPr>
            <a:endParaRPr lang="en-GB" sz="2400" dirty="0" smtClean="0">
              <a:solidFill>
                <a:schemeClr val="tx2">
                  <a:lumMod val="75000"/>
                </a:schemeClr>
              </a:solidFill>
            </a:endParaRPr>
          </a:p>
          <a:p>
            <a:pPr marL="0" indent="0">
              <a:buNone/>
            </a:pPr>
            <a:endParaRPr lang="en-GB" sz="2400" dirty="0" smtClean="0">
              <a:solidFill>
                <a:schemeClr val="tx2">
                  <a:lumMod val="75000"/>
                </a:schemeClr>
              </a:solidFill>
            </a:endParaRPr>
          </a:p>
          <a:p>
            <a:pPr marL="0" indent="0">
              <a:buNone/>
            </a:pPr>
            <a:endParaRPr lang="en-GB" sz="2800" dirty="0">
              <a:solidFill>
                <a:schemeClr val="tx2">
                  <a:lumMod val="75000"/>
                </a:schemeClr>
              </a:solidFill>
            </a:endParaRPr>
          </a:p>
          <a:p>
            <a:pPr marL="0" indent="0">
              <a:buNone/>
            </a:pPr>
            <a:endParaRPr lang="en-GB" sz="2800" u="sng" dirty="0">
              <a:solidFill>
                <a:schemeClr val="tx2">
                  <a:lumMod val="75000"/>
                </a:schemeClr>
              </a:solidFill>
            </a:endParaRP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6438" y="5229201"/>
            <a:ext cx="616385" cy="8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p:cNvPicPr>
          <p:nvPr/>
        </p:nvPicPr>
        <p:blipFill>
          <a:blip r:embed="rId3"/>
          <a:stretch>
            <a:fillRect/>
          </a:stretch>
        </p:blipFill>
        <p:spPr>
          <a:xfrm>
            <a:off x="1208640" y="1052736"/>
            <a:ext cx="6336703" cy="4965681"/>
          </a:xfrm>
          <a:prstGeom prst="rect">
            <a:avLst/>
          </a:prstGeom>
        </p:spPr>
      </p:pic>
    </p:spTree>
    <p:extLst>
      <p:ext uri="{BB962C8B-B14F-4D97-AF65-F5344CB8AC3E}">
        <p14:creationId xmlns:p14="http://schemas.microsoft.com/office/powerpoint/2010/main" val="27222688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tx2">
                    <a:lumMod val="60000"/>
                    <a:lumOff val="40000"/>
                  </a:schemeClr>
                </a:solidFill>
              </a:rPr>
              <a:t>Fixed Penalty Notice</a:t>
            </a:r>
          </a:p>
        </p:txBody>
      </p:sp>
      <p:sp>
        <p:nvSpPr>
          <p:cNvPr id="3" name="Content Placeholder 2"/>
          <p:cNvSpPr>
            <a:spLocks noGrp="1"/>
          </p:cNvSpPr>
          <p:nvPr>
            <p:ph idx="1"/>
          </p:nvPr>
        </p:nvSpPr>
        <p:spPr/>
        <p:txBody>
          <a:bodyPr>
            <a:normAutofit fontScale="47500" lnSpcReduction="20000"/>
          </a:bodyPr>
          <a:lstStyle/>
          <a:p>
            <a:r>
              <a:rPr lang="en-GB" dirty="0"/>
              <a:t>If a pupil who is registered at a school does not attend that school regularly, and attempts by the EWO and the school do not success in ensuring regular attendance for that pupil, then the Council will, ordinarily consider issuing the parent with a fixed penalty notice.</a:t>
            </a:r>
          </a:p>
          <a:p>
            <a:r>
              <a:rPr lang="en-GB" dirty="0"/>
              <a:t>Section 444 of the Education Act 1996 states that if a child of compulsory school age who is a registered pupil at a school fails to attend regularly at the school, his parent is guilty of an offence. The use of legal action against parents will be considered as part of a planned intervention to improve attendance. This can include the issuing of fixed penalty notices under section 444A of that Act. If fixed penalty notices are used, then local authorities should take great care to ensure that notices are properly issued and only issued for offences where the local authority is willing and able to prosecute in the event the parent does not pay the fixed penalty.</a:t>
            </a:r>
          </a:p>
          <a:p>
            <a:r>
              <a:rPr lang="en-GB" dirty="0"/>
              <a:t>Unless there are known mitigating circumstances, the Council will consider taking legal action by issuing a summons against the parents to appear before the Magistrates Court under Section 444 of the 1996 Education Act. In deciding whether or not to take legal action, the EWO must be satisfied that:</a:t>
            </a:r>
          </a:p>
          <a:p>
            <a:pPr marL="0" indent="0">
              <a:buNone/>
            </a:pPr>
            <a:r>
              <a:rPr lang="en-GB" dirty="0"/>
              <a:t>1. There is sufficient evidence to provide a realistic prospect of conviction; it must consider what the defence case may be and how this is likely to affect the prosecution case.</a:t>
            </a:r>
          </a:p>
          <a:p>
            <a:pPr marL="0" indent="0">
              <a:buNone/>
            </a:pPr>
            <a:r>
              <a:rPr lang="en-GB" dirty="0"/>
              <a:t>2. It is in the public interest to prosecute; in cases of any seriousness, a prosecution will usually take place unless there are public interest factors pointing against prosecution, which clearly outweigh those in favour.</a:t>
            </a:r>
          </a:p>
          <a:p>
            <a:pPr marL="0" indent="0">
              <a:buNone/>
            </a:pPr>
            <a:r>
              <a:rPr lang="en-GB" dirty="0"/>
              <a:t>3. Any action it takes complies with the Human Rights Act.</a:t>
            </a:r>
          </a:p>
          <a:p>
            <a:r>
              <a:rPr lang="en-GB" dirty="0"/>
              <a:t>If after legal action has been taken the pupil still fails to attend school regularly, the EWO will, if deemed appropriate, take further legal action.</a:t>
            </a:r>
          </a:p>
          <a:p>
            <a:endParaRPr lang="en-GB" dirty="0">
              <a:solidFill>
                <a:schemeClr val="accent1">
                  <a:lumMod val="75000"/>
                </a:schemeClr>
              </a:solidFill>
            </a:endParaRPr>
          </a:p>
        </p:txBody>
      </p:sp>
      <p:pic>
        <p:nvPicPr>
          <p:cNvPr id="4" name="Picture 3"/>
          <p:cNvPicPr>
            <a:picLocks noChangeAspect="1"/>
          </p:cNvPicPr>
          <p:nvPr/>
        </p:nvPicPr>
        <p:blipFill>
          <a:blip r:embed="rId2"/>
          <a:stretch>
            <a:fillRect/>
          </a:stretch>
        </p:blipFill>
        <p:spPr>
          <a:xfrm>
            <a:off x="8532440" y="5448970"/>
            <a:ext cx="472409" cy="653157"/>
          </a:xfrm>
          <a:prstGeom prst="rect">
            <a:avLst/>
          </a:prstGeom>
        </p:spPr>
      </p:pic>
    </p:spTree>
    <p:extLst>
      <p:ext uri="{BB962C8B-B14F-4D97-AF65-F5344CB8AC3E}">
        <p14:creationId xmlns:p14="http://schemas.microsoft.com/office/powerpoint/2010/main" val="39227766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1443</TotalTime>
  <Words>713</Words>
  <Application>Microsoft Office PowerPoint</Application>
  <PresentationFormat>On-screen Show (4:3)</PresentationFormat>
  <Paragraphs>46</Paragraphs>
  <Slides>8</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Office Theme</vt:lpstr>
      <vt:lpstr>Morriston Primary School</vt:lpstr>
      <vt:lpstr>Role Of Attendance Officer</vt:lpstr>
      <vt:lpstr> Register check and what it entails</vt:lpstr>
      <vt:lpstr>Home Visits  </vt:lpstr>
      <vt:lpstr>Education Welfare Officer</vt:lpstr>
      <vt:lpstr>Holiday Requests</vt:lpstr>
      <vt:lpstr>Procedures for Non-attendance</vt:lpstr>
      <vt:lpstr>Fixed Penalty Notice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Morriston Primary School</dc:title>
  <dc:creator>Anna Ruscitto</dc:creator>
  <cp:lastModifiedBy>Thomas, Alison</cp:lastModifiedBy>
  <cp:revision>34</cp:revision>
  <dcterms:created xsi:type="dcterms:W3CDTF">2017-09-21T08:44:44Z</dcterms:created>
  <dcterms:modified xsi:type="dcterms:W3CDTF">2025-02-10T13:17:31Z</dcterms:modified>
</cp:coreProperties>
</file>