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C2D2F-F19C-473F-BF2F-84C30148CB57}" type="datetimeFigureOut">
              <a:rPr lang="en-GB" smtClean="0"/>
              <a:pPr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23422-723D-4A48-98E2-31792210895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1470025"/>
          </a:xfrm>
        </p:spPr>
        <p:txBody>
          <a:bodyPr>
            <a:noAutofit/>
          </a:bodyPr>
          <a:lstStyle/>
          <a:p>
            <a:r>
              <a:rPr lang="en-GB" sz="9600" dirty="0" err="1">
                <a:solidFill>
                  <a:srgbClr val="FFFF00"/>
                </a:solidFill>
                <a:latin typeface="Segoe Script" pitchFamily="34" charset="0"/>
              </a:rPr>
              <a:t>Tanka</a:t>
            </a:r>
            <a:endParaRPr lang="en-GB" sz="9600" dirty="0">
              <a:solidFill>
                <a:srgbClr val="FFFF00"/>
              </a:solidFill>
              <a:latin typeface="Segoe Script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FFFF00"/>
                </a:solidFill>
                <a:latin typeface="Vijaya" pitchFamily="34" charset="0"/>
                <a:cs typeface="Vijaya" pitchFamily="34" charset="0"/>
              </a:rPr>
              <a:t>poems in 31 syllables</a:t>
            </a:r>
            <a:endParaRPr lang="en-GB" dirty="0">
              <a:solidFill>
                <a:srgbClr val="FFFF00"/>
              </a:solidFill>
              <a:latin typeface="Vijaya" pitchFamily="34" charset="0"/>
              <a:cs typeface="Vijay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3717033"/>
            <a:ext cx="7344816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err="1"/>
              <a:t>Tanka</a:t>
            </a:r>
            <a:r>
              <a:rPr lang="en-US" dirty="0"/>
              <a:t> poems are short, lyrical poetry structured in 31 syllables arranged in groups of 5, 7, 5, 7 and 7, syllables, in a two-part form with the first part in 5, 7, 5, and the second part in 7 and 7. </a:t>
            </a:r>
          </a:p>
          <a:p>
            <a:endParaRPr lang="en-US" dirty="0"/>
          </a:p>
          <a:p>
            <a:r>
              <a:rPr lang="en-US" dirty="0"/>
              <a:t>Even in the "</a:t>
            </a:r>
            <a:r>
              <a:rPr lang="en-US" dirty="0" err="1"/>
              <a:t>Man'yoshu</a:t>
            </a:r>
            <a:r>
              <a:rPr lang="en-US" dirty="0"/>
              <a:t>,"(the Collection of Ten Thousand Leaves) which is the Japan's oldest anthology of poetry, compiled in the eighth century, many of the poems were already composed in this form.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548680"/>
            <a:ext cx="3240360" cy="2308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u="sng" dirty="0"/>
          </a:p>
          <a:p>
            <a:r>
              <a:rPr lang="en-US" u="sng" dirty="0"/>
              <a:t>Saying Goodbye</a:t>
            </a:r>
            <a:r>
              <a:rPr lang="en-US" dirty="0"/>
              <a:t> </a:t>
            </a:r>
          </a:p>
          <a:p>
            <a:r>
              <a:rPr lang="en-US" dirty="0"/>
              <a:t>Carefully I walk</a:t>
            </a:r>
            <a:br>
              <a:rPr lang="en-US" dirty="0"/>
            </a:br>
            <a:r>
              <a:rPr lang="en-US" dirty="0"/>
              <a:t>Trying so hard to be brave</a:t>
            </a:r>
            <a:br>
              <a:rPr lang="en-US" dirty="0"/>
            </a:br>
            <a:r>
              <a:rPr lang="en-US" dirty="0"/>
              <a:t>They all see my fear</a:t>
            </a:r>
            <a:br>
              <a:rPr lang="en-US" dirty="0"/>
            </a:br>
            <a:r>
              <a:rPr lang="en-US" dirty="0"/>
              <a:t>Dark glasses cover their eyes</a:t>
            </a:r>
            <a:br>
              <a:rPr lang="en-US" dirty="0"/>
            </a:br>
            <a:r>
              <a:rPr lang="en-US" dirty="0"/>
              <a:t>As mine flow over with tears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48680"/>
            <a:ext cx="7992888" cy="53860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endParaRPr lang="en-US" u="sng" dirty="0"/>
          </a:p>
          <a:p>
            <a:r>
              <a:rPr lang="en-US" sz="4400" u="sng" dirty="0"/>
              <a:t>Saying Goodbye</a:t>
            </a:r>
            <a:r>
              <a:rPr lang="en-US" sz="4400" dirty="0"/>
              <a:t> </a:t>
            </a:r>
          </a:p>
          <a:p>
            <a:r>
              <a:rPr lang="en-US" sz="4400" dirty="0"/>
              <a:t>Carefully I walk</a:t>
            </a:r>
            <a:br>
              <a:rPr lang="en-US" sz="4400" dirty="0"/>
            </a:br>
            <a:r>
              <a:rPr lang="en-US" sz="4400" dirty="0"/>
              <a:t>Trying so hard to be brave</a:t>
            </a:r>
            <a:br>
              <a:rPr lang="en-US" sz="4400" dirty="0"/>
            </a:br>
            <a:r>
              <a:rPr lang="en-US" sz="4400" dirty="0"/>
              <a:t>They all see my fear</a:t>
            </a:r>
            <a:br>
              <a:rPr lang="en-US" sz="4400" dirty="0"/>
            </a:br>
            <a:r>
              <a:rPr lang="en-US" sz="4400" dirty="0"/>
              <a:t>Dark glasses cover their eyes</a:t>
            </a:r>
            <a:br>
              <a:rPr lang="en-US" sz="4400" dirty="0"/>
            </a:br>
            <a:r>
              <a:rPr lang="en-US" sz="4400" dirty="0"/>
              <a:t>As mine flow over with tears</a:t>
            </a:r>
          </a:p>
          <a:p>
            <a:endParaRPr lang="en-US" sz="4400" dirty="0"/>
          </a:p>
          <a:p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755576" y="2132856"/>
            <a:ext cx="9361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1763688" y="2132856"/>
            <a:ext cx="504056" cy="83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2339752" y="2132856"/>
            <a:ext cx="279648" cy="83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699792" y="2132856"/>
            <a:ext cx="360040" cy="83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131840" y="2132856"/>
            <a:ext cx="9361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707336" y="162880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755576" y="2852936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403648" y="2852936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195736" y="2852936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915816" y="2852936"/>
            <a:ext cx="864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995936" y="2852936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716016" y="2852936"/>
            <a:ext cx="43204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436096" y="2852936"/>
            <a:ext cx="108012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99592" y="3501008"/>
            <a:ext cx="864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907704" y="3501008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27784" y="3501008"/>
            <a:ext cx="7200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563888" y="3501008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355976" y="3501008"/>
            <a:ext cx="864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55576" y="4149080"/>
            <a:ext cx="864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907704" y="4149080"/>
            <a:ext cx="57606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2627784" y="4149080"/>
            <a:ext cx="864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707904" y="4149080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355976" y="4149080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076056" y="4149080"/>
            <a:ext cx="864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228184" y="4149080"/>
            <a:ext cx="864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7707336" y="227687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740352" y="292494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07336" y="357301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740352" y="429309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cxnSp>
        <p:nvCxnSpPr>
          <p:cNvPr id="53" name="Straight Connector 52"/>
          <p:cNvCxnSpPr/>
          <p:nvPr/>
        </p:nvCxnSpPr>
        <p:spPr>
          <a:xfrm>
            <a:off x="5004048" y="4797152"/>
            <a:ext cx="86409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084168" y="4797152"/>
            <a:ext cx="10081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1475656" y="4797152"/>
            <a:ext cx="9361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627784" y="4797152"/>
            <a:ext cx="9361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3779912" y="4797152"/>
            <a:ext cx="2880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4139952" y="4797152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755576" y="4797152"/>
            <a:ext cx="5040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7596336" y="508518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31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500"/>
                            </p:stCondLst>
                            <p:childTnLst>
                              <p:par>
                                <p:cTn id="1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4" grpId="0"/>
      <p:bldP spid="45" grpId="0"/>
      <p:bldP spid="46" grpId="0"/>
      <p:bldP spid="47" grpId="0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836712"/>
            <a:ext cx="7488832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/>
              <a:t>Tanka</a:t>
            </a:r>
            <a:r>
              <a:rPr lang="en-GB" dirty="0"/>
              <a:t> can use similes, metaphor and personification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3568" y="1772816"/>
            <a:ext cx="9361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Similes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83768" y="1772816"/>
            <a:ext cx="568863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Uses ‘as’ or ‘like’, compares two things -   she was as graceful as a swan, he was like a towering tree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2996952"/>
            <a:ext cx="1224136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Metaphor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3768" y="2996952"/>
            <a:ext cx="568863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States that one thing </a:t>
            </a:r>
            <a:r>
              <a:rPr lang="en-GB" u="sng" dirty="0"/>
              <a:t>IS</a:t>
            </a:r>
            <a:r>
              <a:rPr lang="en-GB" dirty="0"/>
              <a:t> another, when it isn’t – he was a remorseless eating machine.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83768" y="4077072"/>
            <a:ext cx="568863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Pretends something has human characteristics – the tree sighed longingly.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4077072"/>
            <a:ext cx="1584176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Personification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124744"/>
            <a:ext cx="6408712" cy="64633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dirty="0" err="1"/>
              <a:t>Tanka</a:t>
            </a:r>
            <a:r>
              <a:rPr lang="en-US" dirty="0"/>
              <a:t> poems are written about nature, seasons, love, sadness and other strong emotions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2564904"/>
            <a:ext cx="7272808" cy="203132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Its main feature is that, in expressing the feelings in a simple form, it must contain--and this is an indispensable feature--a suggestiveness felt beyond the words. </a:t>
            </a:r>
          </a:p>
          <a:p>
            <a:r>
              <a:rPr lang="en-US" dirty="0"/>
              <a:t>Perhaps a requirement for an outstanding </a:t>
            </a:r>
            <a:r>
              <a:rPr lang="en-US" dirty="0" err="1"/>
              <a:t>tanka</a:t>
            </a:r>
            <a:r>
              <a:rPr lang="en-US"/>
              <a:t> poem </a:t>
            </a:r>
            <a:r>
              <a:rPr lang="en-US" dirty="0"/>
              <a:t>is that it causes associations with a suggestiveness not expressed in words, and a deep elegance</a:t>
            </a:r>
            <a:r>
              <a:rPr lang="en-US"/>
              <a:t>. </a:t>
            </a:r>
            <a:endParaRPr lang="en-US" dirty="0"/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304</Words>
  <Application>Microsoft Office PowerPoint</Application>
  <PresentationFormat>On-screen Show (4:3)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Segoe Script</vt:lpstr>
      <vt:lpstr>Vijaya</vt:lpstr>
      <vt:lpstr>Office Theme</vt:lpstr>
      <vt:lpstr>Tanka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Tanku</dc:title>
  <dc:creator>barbarat</dc:creator>
  <cp:lastModifiedBy>P White (Morriston Primary School)</cp:lastModifiedBy>
  <cp:revision>10</cp:revision>
  <dcterms:created xsi:type="dcterms:W3CDTF">2011-02-28T16:50:51Z</dcterms:created>
  <dcterms:modified xsi:type="dcterms:W3CDTF">2021-03-08T15:27:26Z</dcterms:modified>
</cp:coreProperties>
</file>