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4"/>
  </p:sldMasterIdLst>
  <p:notesMasterIdLst>
    <p:notesMasterId r:id="rId22"/>
  </p:notesMasterIdLst>
  <p:sldIdLst>
    <p:sldId id="256" r:id="rId5"/>
    <p:sldId id="270" r:id="rId6"/>
    <p:sldId id="272" r:id="rId7"/>
    <p:sldId id="258" r:id="rId8"/>
    <p:sldId id="259" r:id="rId9"/>
    <p:sldId id="265" r:id="rId10"/>
    <p:sldId id="261" r:id="rId11"/>
    <p:sldId id="262" r:id="rId12"/>
    <p:sldId id="273" r:id="rId13"/>
    <p:sldId id="271" r:id="rId14"/>
    <p:sldId id="267" r:id="rId15"/>
    <p:sldId id="268" r:id="rId16"/>
    <p:sldId id="264" r:id="rId17"/>
    <p:sldId id="269" r:id="rId18"/>
    <p:sldId id="266" r:id="rId19"/>
    <p:sldId id="275" r:id="rId20"/>
    <p:sldId id="274" r:id="rId2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82" d="100"/>
          <a:sy n="82" d="100"/>
        </p:scale>
        <p:origin x="56" y="108"/>
      </p:cViewPr>
      <p:guideLst>
        <p:guide orient="horz" pos="2160"/>
        <p:guide pos="3840"/>
      </p:guideLst>
    </p:cSldViewPr>
  </p:slideViewPr>
  <p:notesTextViewPr>
    <p:cViewPr>
      <p:scale>
        <a:sx n="1" d="1"/>
        <a:sy n="1" d="1"/>
      </p:scale>
      <p:origin x="0" y="0"/>
    </p:cViewPr>
  </p:notesTextViewPr>
  <p:notesViewPr>
    <p:cSldViewPr snapToGrid="0">
      <p:cViewPr>
        <p:scale>
          <a:sx n="100" d="100"/>
          <a:sy n="100" d="100"/>
        </p:scale>
        <p:origin x="-1878" y="42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 WHITE (Morriston Primary School)" userId="4a75214e-7163-430f-89e8-d241342cf749" providerId="ADAL" clId="{89016625-3222-4D90-B0CE-397EFA01A94D}"/>
    <pc:docChg chg="custSel modSld">
      <pc:chgData name="P WHITE (Morriston Primary School)" userId="4a75214e-7163-430f-89e8-d241342cf749" providerId="ADAL" clId="{89016625-3222-4D90-B0CE-397EFA01A94D}" dt="2026-09-18T15:48:04.979" v="104" actId="14100"/>
      <pc:docMkLst>
        <pc:docMk/>
      </pc:docMkLst>
      <pc:sldChg chg="modSp mod">
        <pc:chgData name="P WHITE (Morriston Primary School)" userId="4a75214e-7163-430f-89e8-d241342cf749" providerId="ADAL" clId="{89016625-3222-4D90-B0CE-397EFA01A94D}" dt="2026-09-18T15:46:24.884" v="96" actId="20577"/>
        <pc:sldMkLst>
          <pc:docMk/>
          <pc:sldMk cId="3575989956" sldId="264"/>
        </pc:sldMkLst>
        <pc:spChg chg="mod">
          <ac:chgData name="P WHITE (Morriston Primary School)" userId="4a75214e-7163-430f-89e8-d241342cf749" providerId="ADAL" clId="{89016625-3222-4D90-B0CE-397EFA01A94D}" dt="2026-09-18T15:46:24.884" v="96" actId="20577"/>
          <ac:spMkLst>
            <pc:docMk/>
            <pc:sldMk cId="3575989956" sldId="264"/>
            <ac:spMk id="4" creationId="{00000000-0000-0000-0000-000000000000}"/>
          </ac:spMkLst>
        </pc:spChg>
      </pc:sldChg>
      <pc:sldChg chg="addSp delSp modSp mod">
        <pc:chgData name="P WHITE (Morriston Primary School)" userId="4a75214e-7163-430f-89e8-d241342cf749" providerId="ADAL" clId="{89016625-3222-4D90-B0CE-397EFA01A94D}" dt="2026-09-18T15:48:04.979" v="104" actId="14100"/>
        <pc:sldMkLst>
          <pc:docMk/>
          <pc:sldMk cId="3417996286" sldId="269"/>
        </pc:sldMkLst>
        <pc:spChg chg="mod">
          <ac:chgData name="P WHITE (Morriston Primary School)" userId="4a75214e-7163-430f-89e8-d241342cf749" providerId="ADAL" clId="{89016625-3222-4D90-B0CE-397EFA01A94D}" dt="2026-09-18T15:47:55.093" v="102" actId="14100"/>
          <ac:spMkLst>
            <pc:docMk/>
            <pc:sldMk cId="3417996286" sldId="269"/>
            <ac:spMk id="3" creationId="{A458F8FE-AB83-45AA-947E-8D7F1910644A}"/>
          </ac:spMkLst>
        </pc:spChg>
        <pc:picChg chg="del">
          <ac:chgData name="P WHITE (Morriston Primary School)" userId="4a75214e-7163-430f-89e8-d241342cf749" providerId="ADAL" clId="{89016625-3222-4D90-B0CE-397EFA01A94D}" dt="2026-09-18T15:47:04.435" v="97" actId="478"/>
          <ac:picMkLst>
            <pc:docMk/>
            <pc:sldMk cId="3417996286" sldId="269"/>
            <ac:picMk id="2" creationId="{00000000-0000-0000-0000-000000000000}"/>
          </ac:picMkLst>
        </pc:picChg>
        <pc:picChg chg="add mod">
          <ac:chgData name="P WHITE (Morriston Primary School)" userId="4a75214e-7163-430f-89e8-d241342cf749" providerId="ADAL" clId="{89016625-3222-4D90-B0CE-397EFA01A94D}" dt="2026-09-18T15:48:04.979" v="104" actId="14100"/>
          <ac:picMkLst>
            <pc:docMk/>
            <pc:sldMk cId="3417996286" sldId="269"/>
            <ac:picMk id="6" creationId="{704D0290-D3CC-4C49-A3CC-35A335BD2C79}"/>
          </ac:picMkLst>
        </pc:picChg>
      </pc:sldChg>
      <pc:sldChg chg="modSp mod">
        <pc:chgData name="P WHITE (Morriston Primary School)" userId="4a75214e-7163-430f-89e8-d241342cf749" providerId="ADAL" clId="{89016625-3222-4D90-B0CE-397EFA01A94D}" dt="2026-09-18T15:45:43.871" v="95" actId="404"/>
        <pc:sldMkLst>
          <pc:docMk/>
          <pc:sldMk cId="2017388574" sldId="270"/>
        </pc:sldMkLst>
        <pc:graphicFrameChg chg="mod modGraphic">
          <ac:chgData name="P WHITE (Morriston Primary School)" userId="4a75214e-7163-430f-89e8-d241342cf749" providerId="ADAL" clId="{89016625-3222-4D90-B0CE-397EFA01A94D}" dt="2026-09-18T15:45:43.871" v="95" actId="404"/>
          <ac:graphicFrameMkLst>
            <pc:docMk/>
            <pc:sldMk cId="2017388574" sldId="270"/>
            <ac:graphicFrameMk id="2" creationId="{00000000-0000-0000-0000-000000000000}"/>
          </ac:graphicFrameMkLst>
        </pc:graphicFrameChg>
      </pc:sldChg>
    </pc:docChg>
  </pc:docChgLst>
  <pc:docChgLst>
    <pc:chgData name="P WHITE (Morriston Primary School)" userId="S::whitep7@hwbcymru.net::4a75214e-7163-430f-89e8-d241342cf749" providerId="AD" clId="Web-{37183ABF-6455-B564-0983-9CA7B80621D4}"/>
    <pc:docChg chg="modSld">
      <pc:chgData name="P WHITE (Morriston Primary School)" userId="S::whitep7@hwbcymru.net::4a75214e-7163-430f-89e8-d241342cf749" providerId="AD" clId="Web-{37183ABF-6455-B564-0983-9CA7B80621D4}" dt="2025-09-10T07:20:57.525" v="5" actId="20577"/>
      <pc:docMkLst>
        <pc:docMk/>
      </pc:docMkLst>
      <pc:sldChg chg="modSp">
        <pc:chgData name="P WHITE (Morriston Primary School)" userId="S::whitep7@hwbcymru.net::4a75214e-7163-430f-89e8-d241342cf749" providerId="AD" clId="Web-{37183ABF-6455-B564-0983-9CA7B80621D4}" dt="2025-09-10T07:20:57.525" v="5" actId="20577"/>
        <pc:sldMkLst>
          <pc:docMk/>
          <pc:sldMk cId="389078785" sldId="267"/>
        </pc:sldMkLst>
        <pc:spChg chg="mod">
          <ac:chgData name="P WHITE (Morriston Primary School)" userId="S::whitep7@hwbcymru.net::4a75214e-7163-430f-89e8-d241342cf749" providerId="AD" clId="Web-{37183ABF-6455-B564-0983-9CA7B80621D4}" dt="2025-09-10T07:20:57.525" v="5" actId="20577"/>
          <ac:spMkLst>
            <pc:docMk/>
            <pc:sldMk cId="389078785" sldId="267"/>
            <ac:spMk id="3" creationId="{00000000-0000-0000-0000-000000000000}"/>
          </ac:spMkLst>
        </pc:spChg>
      </pc:sldChg>
    </pc:docChg>
  </pc:docChgLst>
  <pc:docChgLst>
    <pc:chgData name="P WHITE (Morriston Primary School)" userId="4a75214e-7163-430f-89e8-d241342cf749" providerId="ADAL" clId="{0F5DA2B3-20C9-4E77-A4CD-708A3B17A4A4}"/>
    <pc:docChg chg="custSel modSld">
      <pc:chgData name="P WHITE (Morriston Primary School)" userId="4a75214e-7163-430f-89e8-d241342cf749" providerId="ADAL" clId="{0F5DA2B3-20C9-4E77-A4CD-708A3B17A4A4}" dt="2025-09-21T15:46:56.346" v="320" actId="1076"/>
      <pc:docMkLst>
        <pc:docMk/>
      </pc:docMkLst>
      <pc:sldChg chg="modSp mod">
        <pc:chgData name="P WHITE (Morriston Primary School)" userId="4a75214e-7163-430f-89e8-d241342cf749" providerId="ADAL" clId="{0F5DA2B3-20C9-4E77-A4CD-708A3B17A4A4}" dt="2025-09-21T15:46:56.346" v="320" actId="1076"/>
        <pc:sldMkLst>
          <pc:docMk/>
          <pc:sldMk cId="3575989956" sldId="264"/>
        </pc:sldMkLst>
        <pc:spChg chg="mod">
          <ac:chgData name="P WHITE (Morriston Primary School)" userId="4a75214e-7163-430f-89e8-d241342cf749" providerId="ADAL" clId="{0F5DA2B3-20C9-4E77-A4CD-708A3B17A4A4}" dt="2025-09-21T15:46:56.346" v="320" actId="1076"/>
          <ac:spMkLst>
            <pc:docMk/>
            <pc:sldMk cId="3575989956" sldId="264"/>
            <ac:spMk id="4" creationId="{00000000-0000-0000-0000-000000000000}"/>
          </ac:spMkLst>
        </pc:spChg>
      </pc:sldChg>
      <pc:sldChg chg="modSp mod">
        <pc:chgData name="P WHITE (Morriston Primary School)" userId="4a75214e-7163-430f-89e8-d241342cf749" providerId="ADAL" clId="{0F5DA2B3-20C9-4E77-A4CD-708A3B17A4A4}" dt="2025-09-21T15:40:26.562" v="65" actId="20577"/>
        <pc:sldMkLst>
          <pc:docMk/>
          <pc:sldMk cId="2017388574" sldId="270"/>
        </pc:sldMkLst>
        <pc:graphicFrameChg chg="mod modGraphic">
          <ac:chgData name="P WHITE (Morriston Primary School)" userId="4a75214e-7163-430f-89e8-d241342cf749" providerId="ADAL" clId="{0F5DA2B3-20C9-4E77-A4CD-708A3B17A4A4}" dt="2025-09-21T15:40:26.562" v="65" actId="20577"/>
          <ac:graphicFrameMkLst>
            <pc:docMk/>
            <pc:sldMk cId="2017388574" sldId="270"/>
            <ac:graphicFrameMk id="2" creationId="{00000000-0000-0000-0000-000000000000}"/>
          </ac:graphicFrameMkLst>
        </pc:graphicFrameChg>
      </pc:sldChg>
      <pc:sldChg chg="addSp delSp modSp mod">
        <pc:chgData name="P WHITE (Morriston Primary School)" userId="4a75214e-7163-430f-89e8-d241342cf749" providerId="ADAL" clId="{0F5DA2B3-20C9-4E77-A4CD-708A3B17A4A4}" dt="2025-09-21T15:44:34.610" v="149" actId="1076"/>
        <pc:sldMkLst>
          <pc:docMk/>
          <pc:sldMk cId="2981329669" sldId="272"/>
        </pc:sldMkLst>
        <pc:spChg chg="mod">
          <ac:chgData name="P WHITE (Morriston Primary School)" userId="4a75214e-7163-430f-89e8-d241342cf749" providerId="ADAL" clId="{0F5DA2B3-20C9-4E77-A4CD-708A3B17A4A4}" dt="2025-09-21T15:43:54.032" v="119" actId="14100"/>
          <ac:spMkLst>
            <pc:docMk/>
            <pc:sldMk cId="2981329669" sldId="272"/>
            <ac:spMk id="8" creationId="{CD974CD0-9387-49A7-93C9-A64F38F4345C}"/>
          </ac:spMkLst>
        </pc:spChg>
        <pc:spChg chg="mod">
          <ac:chgData name="P WHITE (Morriston Primary School)" userId="4a75214e-7163-430f-89e8-d241342cf749" providerId="ADAL" clId="{0F5DA2B3-20C9-4E77-A4CD-708A3B17A4A4}" dt="2025-09-21T15:44:31.879" v="148" actId="1076"/>
          <ac:spMkLst>
            <pc:docMk/>
            <pc:sldMk cId="2981329669" sldId="272"/>
            <ac:spMk id="20" creationId="{FCC6746E-64D0-4349-8CC8-364E72120582}"/>
          </ac:spMkLst>
        </pc:spChg>
        <pc:spChg chg="mod">
          <ac:chgData name="P WHITE (Morriston Primary School)" userId="4a75214e-7163-430f-89e8-d241342cf749" providerId="ADAL" clId="{0F5DA2B3-20C9-4E77-A4CD-708A3B17A4A4}" dt="2025-09-21T15:44:17.385" v="146" actId="20577"/>
          <ac:spMkLst>
            <pc:docMk/>
            <pc:sldMk cId="2981329669" sldId="272"/>
            <ac:spMk id="21" creationId="{38B6E67D-EC97-4489-A606-498C765318B0}"/>
          </ac:spMkLst>
        </pc:spChg>
        <pc:picChg chg="del">
          <ac:chgData name="P WHITE (Morriston Primary School)" userId="4a75214e-7163-430f-89e8-d241342cf749" providerId="ADAL" clId="{0F5DA2B3-20C9-4E77-A4CD-708A3B17A4A4}" dt="2025-09-21T15:40:55.478" v="72" actId="478"/>
          <ac:picMkLst>
            <pc:docMk/>
            <pc:sldMk cId="2981329669" sldId="272"/>
            <ac:picMk id="4" creationId="{6987797A-FFA6-45B7-8DCB-31360431DA32}"/>
          </ac:picMkLst>
        </pc:picChg>
        <pc:picChg chg="del">
          <ac:chgData name="P WHITE (Morriston Primary School)" userId="4a75214e-7163-430f-89e8-d241342cf749" providerId="ADAL" clId="{0F5DA2B3-20C9-4E77-A4CD-708A3B17A4A4}" dt="2025-09-21T15:40:56.981" v="73" actId="478"/>
          <ac:picMkLst>
            <pc:docMk/>
            <pc:sldMk cId="2981329669" sldId="272"/>
            <ac:picMk id="5" creationId="{9FA5CB69-6C13-4188-8123-72F47B1396DF}"/>
          </ac:picMkLst>
        </pc:picChg>
        <pc:picChg chg="del">
          <ac:chgData name="P WHITE (Morriston Primary School)" userId="4a75214e-7163-430f-89e8-d241342cf749" providerId="ADAL" clId="{0F5DA2B3-20C9-4E77-A4CD-708A3B17A4A4}" dt="2025-09-21T15:40:58.819" v="74" actId="478"/>
          <ac:picMkLst>
            <pc:docMk/>
            <pc:sldMk cId="2981329669" sldId="272"/>
            <ac:picMk id="7" creationId="{37655DA3-0EA5-4B70-839A-854FCDAC609F}"/>
          </ac:picMkLst>
        </pc:picChg>
        <pc:picChg chg="add mod">
          <ac:chgData name="P WHITE (Morriston Primary School)" userId="4a75214e-7163-430f-89e8-d241342cf749" providerId="ADAL" clId="{0F5DA2B3-20C9-4E77-A4CD-708A3B17A4A4}" dt="2025-09-21T15:44:26.889" v="147" actId="1076"/>
          <ac:picMkLst>
            <pc:docMk/>
            <pc:sldMk cId="2981329669" sldId="272"/>
            <ac:picMk id="1026" creationId="{BD451470-5913-4ADB-8B67-396A76C6665C}"/>
          </ac:picMkLst>
        </pc:picChg>
        <pc:picChg chg="add mod">
          <ac:chgData name="P WHITE (Morriston Primary School)" userId="4a75214e-7163-430f-89e8-d241342cf749" providerId="ADAL" clId="{0F5DA2B3-20C9-4E77-A4CD-708A3B17A4A4}" dt="2025-09-21T15:44:34.610" v="149" actId="1076"/>
          <ac:picMkLst>
            <pc:docMk/>
            <pc:sldMk cId="2981329669" sldId="272"/>
            <ac:picMk id="1027" creationId="{8C540207-BC49-4ACF-9F5C-DFE75CF0F5B2}"/>
          </ac:picMkLst>
        </pc:picChg>
        <pc:picChg chg="add mod">
          <ac:chgData name="P WHITE (Morriston Primary School)" userId="4a75214e-7163-430f-89e8-d241342cf749" providerId="ADAL" clId="{0F5DA2B3-20C9-4E77-A4CD-708A3B17A4A4}" dt="2025-09-21T15:43:17.212" v="90" actId="14100"/>
          <ac:picMkLst>
            <pc:docMk/>
            <pc:sldMk cId="2981329669" sldId="272"/>
            <ac:picMk id="1028" creationId="{EFE81946-4342-4F94-B100-581E0117BDF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5DE07E-32D6-4646-B66A-7DDBE768EB3C}" type="datetimeFigureOut">
              <a:rPr lang="en-GB" smtClean="0"/>
              <a:t>18/09/2026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742C56-B33C-41E1-B499-A81EE7853028}" type="slidenum">
              <a:rPr lang="en-GB" smtClean="0"/>
              <a:t>‹#›</a:t>
            </a:fld>
            <a:endParaRPr lang="en-GB"/>
          </a:p>
        </p:txBody>
      </p:sp>
    </p:spTree>
    <p:extLst>
      <p:ext uri="{BB962C8B-B14F-4D97-AF65-F5344CB8AC3E}">
        <p14:creationId xmlns:p14="http://schemas.microsoft.com/office/powerpoint/2010/main" val="253731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742C56-B33C-41E1-B499-A81EE7853028}" type="slidenum">
              <a:rPr lang="en-GB" smtClean="0"/>
              <a:t>1</a:t>
            </a:fld>
            <a:endParaRPr lang="en-GB"/>
          </a:p>
        </p:txBody>
      </p:sp>
    </p:spTree>
    <p:extLst>
      <p:ext uri="{BB962C8B-B14F-4D97-AF65-F5344CB8AC3E}">
        <p14:creationId xmlns:p14="http://schemas.microsoft.com/office/powerpoint/2010/main" val="32094163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C8742C56-B33C-41E1-B499-A81EE7853028}" type="slidenum">
              <a:rPr lang="en-GB" smtClean="0"/>
              <a:t>3</a:t>
            </a:fld>
            <a:endParaRPr lang="en-GB"/>
          </a:p>
        </p:txBody>
      </p:sp>
    </p:spTree>
    <p:extLst>
      <p:ext uri="{BB962C8B-B14F-4D97-AF65-F5344CB8AC3E}">
        <p14:creationId xmlns:p14="http://schemas.microsoft.com/office/powerpoint/2010/main" val="4862306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Throughout the year, we will be writing in these text types. This term, we will be writing a recount e.g. of our visit to Tesco a persuasive text: writing e.g. a poster to sell a healthy snack . Throughout their time in Primary School, pupils will write in these text types. Each year, we build on what they already know about each one, so by the time they reach comprehensive school, they are aware of what the text types are and will write confidently. These text types will also be used throughout each topic to make it more meaningful and ‘real-life’ for them.</a:t>
            </a:r>
          </a:p>
        </p:txBody>
      </p:sp>
      <p:sp>
        <p:nvSpPr>
          <p:cNvPr id="4" name="Slide Number Placeholder 3"/>
          <p:cNvSpPr>
            <a:spLocks noGrp="1"/>
          </p:cNvSpPr>
          <p:nvPr>
            <p:ph type="sldNum" sz="quarter" idx="10"/>
          </p:nvPr>
        </p:nvSpPr>
        <p:spPr/>
        <p:txBody>
          <a:bodyPr/>
          <a:lstStyle/>
          <a:p>
            <a:fld id="{C8742C56-B33C-41E1-B499-A81EE7853028}" type="slidenum">
              <a:rPr lang="en-GB" smtClean="0"/>
              <a:t>4</a:t>
            </a:fld>
            <a:endParaRPr lang="en-GB"/>
          </a:p>
        </p:txBody>
      </p:sp>
    </p:spTree>
    <p:extLst>
      <p:ext uri="{BB962C8B-B14F-4D97-AF65-F5344CB8AC3E}">
        <p14:creationId xmlns:p14="http://schemas.microsoft.com/office/powerpoint/2010/main" val="30557656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We take a holistic approach to reading in </a:t>
            </a:r>
            <a:r>
              <a:rPr lang="en-GB" dirty="0" err="1"/>
              <a:t>Morriston</a:t>
            </a:r>
            <a:r>
              <a:rPr lang="en-GB" dirty="0"/>
              <a:t>. One of the strategies which we use a great deal are, the 8 reading behaviours. (Talk briefly about each one). Not only is it important to hear children read but talk about the texts using the above behaviours.</a:t>
            </a:r>
          </a:p>
        </p:txBody>
      </p:sp>
      <p:sp>
        <p:nvSpPr>
          <p:cNvPr id="4" name="Slide Number Placeholder 3"/>
          <p:cNvSpPr>
            <a:spLocks noGrp="1"/>
          </p:cNvSpPr>
          <p:nvPr>
            <p:ph type="sldNum" sz="quarter" idx="10"/>
          </p:nvPr>
        </p:nvSpPr>
        <p:spPr/>
        <p:txBody>
          <a:bodyPr/>
          <a:lstStyle/>
          <a:p>
            <a:fld id="{C8742C56-B33C-41E1-B499-A81EE7853028}" type="slidenum">
              <a:rPr lang="en-GB" smtClean="0"/>
              <a:t>5</a:t>
            </a:fld>
            <a:endParaRPr lang="en-GB"/>
          </a:p>
        </p:txBody>
      </p:sp>
    </p:spTree>
    <p:extLst>
      <p:ext uri="{BB962C8B-B14F-4D97-AF65-F5344CB8AC3E}">
        <p14:creationId xmlns:p14="http://schemas.microsoft.com/office/powerpoint/2010/main" val="36370932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Explain class dojos and give out parent invites.</a:t>
            </a:r>
          </a:p>
        </p:txBody>
      </p:sp>
      <p:sp>
        <p:nvSpPr>
          <p:cNvPr id="4" name="Slide Number Placeholder 3"/>
          <p:cNvSpPr>
            <a:spLocks noGrp="1"/>
          </p:cNvSpPr>
          <p:nvPr>
            <p:ph type="sldNum" sz="quarter" idx="10"/>
          </p:nvPr>
        </p:nvSpPr>
        <p:spPr/>
        <p:txBody>
          <a:bodyPr/>
          <a:lstStyle/>
          <a:p>
            <a:fld id="{C8742C56-B33C-41E1-B499-A81EE7853028}" type="slidenum">
              <a:rPr lang="en-GB" smtClean="0"/>
              <a:t>6</a:t>
            </a:fld>
            <a:endParaRPr lang="en-GB"/>
          </a:p>
        </p:txBody>
      </p:sp>
    </p:spTree>
    <p:extLst>
      <p:ext uri="{BB962C8B-B14F-4D97-AF65-F5344CB8AC3E}">
        <p14:creationId xmlns:p14="http://schemas.microsoft.com/office/powerpoint/2010/main" val="38147910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At the beginning of every term, pupils are assessed on different spelling patterns, to see how much they know. From that assessment, pupils will be given a set of words to learn each week. Please encourage your child to learn them daily. In addition to this, we will look at spellings in words related to our topic.</a:t>
            </a:r>
          </a:p>
        </p:txBody>
      </p:sp>
      <p:sp>
        <p:nvSpPr>
          <p:cNvPr id="4" name="Slide Number Placeholder 3"/>
          <p:cNvSpPr>
            <a:spLocks noGrp="1"/>
          </p:cNvSpPr>
          <p:nvPr>
            <p:ph type="sldNum" sz="quarter" idx="10"/>
          </p:nvPr>
        </p:nvSpPr>
        <p:spPr/>
        <p:txBody>
          <a:bodyPr/>
          <a:lstStyle/>
          <a:p>
            <a:fld id="{C8742C56-B33C-41E1-B499-A81EE7853028}" type="slidenum">
              <a:rPr lang="en-GB" smtClean="0"/>
              <a:t>7</a:t>
            </a:fld>
            <a:endParaRPr lang="en-GB"/>
          </a:p>
        </p:txBody>
      </p:sp>
    </p:spTree>
    <p:extLst>
      <p:ext uri="{BB962C8B-B14F-4D97-AF65-F5344CB8AC3E}">
        <p14:creationId xmlns:p14="http://schemas.microsoft.com/office/powerpoint/2010/main" val="8906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Throughout the year, these topics will be learnt. We will also be completing numeracy activities connected to our topic. During our morning numeracy lesson, we learn the above skills, then in the afternoons, during different topic activities, we will apply those skills to real-life tasks whenever possible (linking to new curriculum 2022 entrepreneurial skills). Please practice multiplication tables with your child on a daily basis. </a:t>
            </a:r>
          </a:p>
        </p:txBody>
      </p:sp>
      <p:sp>
        <p:nvSpPr>
          <p:cNvPr id="4" name="Slide Number Placeholder 3"/>
          <p:cNvSpPr>
            <a:spLocks noGrp="1"/>
          </p:cNvSpPr>
          <p:nvPr>
            <p:ph type="sldNum" sz="quarter" idx="10"/>
          </p:nvPr>
        </p:nvSpPr>
        <p:spPr/>
        <p:txBody>
          <a:bodyPr/>
          <a:lstStyle/>
          <a:p>
            <a:fld id="{C8742C56-B33C-41E1-B499-A81EE7853028}" type="slidenum">
              <a:rPr lang="en-GB" smtClean="0"/>
              <a:t>8</a:t>
            </a:fld>
            <a:endParaRPr lang="en-GB"/>
          </a:p>
        </p:txBody>
      </p:sp>
    </p:spTree>
    <p:extLst>
      <p:ext uri="{BB962C8B-B14F-4D97-AF65-F5344CB8AC3E}">
        <p14:creationId xmlns:p14="http://schemas.microsoft.com/office/powerpoint/2010/main" val="17884016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742C56-B33C-41E1-B499-A81EE7853028}" type="slidenum">
              <a:rPr lang="en-GB" smtClean="0"/>
              <a:t>9</a:t>
            </a:fld>
            <a:endParaRPr lang="en-GB"/>
          </a:p>
        </p:txBody>
      </p:sp>
    </p:spTree>
    <p:extLst>
      <p:ext uri="{BB962C8B-B14F-4D97-AF65-F5344CB8AC3E}">
        <p14:creationId xmlns:p14="http://schemas.microsoft.com/office/powerpoint/2010/main" val="35374601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742C56-B33C-41E1-B499-A81EE7853028}" type="slidenum">
              <a:rPr lang="en-GB" smtClean="0"/>
              <a:t>13</a:t>
            </a:fld>
            <a:endParaRPr lang="en-GB"/>
          </a:p>
        </p:txBody>
      </p:sp>
    </p:spTree>
    <p:extLst>
      <p:ext uri="{BB962C8B-B14F-4D97-AF65-F5344CB8AC3E}">
        <p14:creationId xmlns:p14="http://schemas.microsoft.com/office/powerpoint/2010/main" val="36104508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742C56-B33C-41E1-B499-A81EE7853028}" type="slidenum">
              <a:rPr lang="en-GB" smtClean="0"/>
              <a:t>15</a:t>
            </a:fld>
            <a:endParaRPr lang="en-GB"/>
          </a:p>
        </p:txBody>
      </p:sp>
    </p:spTree>
    <p:extLst>
      <p:ext uri="{BB962C8B-B14F-4D97-AF65-F5344CB8AC3E}">
        <p14:creationId xmlns:p14="http://schemas.microsoft.com/office/powerpoint/2010/main" val="31984723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742C56-B33C-41E1-B499-A81EE7853028}" type="slidenum">
              <a:rPr lang="en-GB" smtClean="0"/>
              <a:t>16</a:t>
            </a:fld>
            <a:endParaRPr lang="en-GB"/>
          </a:p>
        </p:txBody>
      </p:sp>
    </p:spTree>
    <p:extLst>
      <p:ext uri="{BB962C8B-B14F-4D97-AF65-F5344CB8AC3E}">
        <p14:creationId xmlns:p14="http://schemas.microsoft.com/office/powerpoint/2010/main" val="40470500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8742C56-B33C-41E1-B499-A81EE7853028}" type="slidenum">
              <a:rPr lang="en-GB" smtClean="0"/>
              <a:t>17</a:t>
            </a:fld>
            <a:endParaRPr lang="en-GB"/>
          </a:p>
        </p:txBody>
      </p:sp>
    </p:spTree>
    <p:extLst>
      <p:ext uri="{BB962C8B-B14F-4D97-AF65-F5344CB8AC3E}">
        <p14:creationId xmlns:p14="http://schemas.microsoft.com/office/powerpoint/2010/main" val="42247566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82220" y="5353963"/>
            <a:ext cx="11631168"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914400" y="1600200"/>
            <a:ext cx="10363200" cy="1780108"/>
          </a:xfrm>
        </p:spPr>
        <p:txBody>
          <a:bodyPr anchor="b">
            <a:normAutofit/>
          </a:bodyPr>
          <a:lstStyle>
            <a:lvl1pPr>
              <a:defRPr sz="4400">
                <a:solidFill>
                  <a:srgbClr val="FFFFFF"/>
                </a:solidFill>
              </a:defRPr>
            </a:lvl1pPr>
          </a:lstStyle>
          <a:p>
            <a:r>
              <a:rPr lang="en-US"/>
              <a:t>Click to edit Master title style</a:t>
            </a:r>
            <a:endParaRPr lang="en-US" dirty="0"/>
          </a:p>
        </p:txBody>
      </p:sp>
      <p:sp>
        <p:nvSpPr>
          <p:cNvPr id="3" name="Subtitle 2"/>
          <p:cNvSpPr>
            <a:spLocks noGrp="1"/>
          </p:cNvSpPr>
          <p:nvPr>
            <p:ph type="subTitle" idx="1"/>
          </p:nvPr>
        </p:nvSpPr>
        <p:spPr>
          <a:xfrm>
            <a:off x="1828800" y="3556001"/>
            <a:ext cx="85344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E9F489F-5AE6-4C4E-B299-B070EBF0FE13}"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9F489F-5AE6-4C4E-B299-B070EBF0FE13}"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F1B0E-C248-4D67-B024-012CB040B59E}" type="slidenum">
              <a:rPr lang="en-GB" smtClean="0"/>
              <a:t>‹#›</a:t>
            </a:fld>
            <a:endParaRPr lang="en-GB"/>
          </a:p>
        </p:txBody>
      </p:sp>
      <p:sp>
        <p:nvSpPr>
          <p:cNvPr id="7" name="Title 6"/>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228600"/>
            <a:ext cx="11594592"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8063251" y="4203592"/>
            <a:ext cx="383523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3492427" y="4075290"/>
            <a:ext cx="7392687"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3771637" y="4087562"/>
            <a:ext cx="729064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7479319" y="4074175"/>
            <a:ext cx="4410667"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82220" y="4058555"/>
            <a:ext cx="11631168"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920043" y="2463560"/>
            <a:ext cx="10363200" cy="1524000"/>
          </a:xfrm>
        </p:spPr>
        <p:txBody>
          <a:bodyPr anchor="t">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1823153" y="1437449"/>
            <a:ext cx="8556979"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E9F489F-5AE6-4C4E-B299-B070EBF0FE13}"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5" name="Date Placeholder 4"/>
          <p:cNvSpPr>
            <a:spLocks noGrp="1"/>
          </p:cNvSpPr>
          <p:nvPr>
            <p:ph type="dt" sz="half" idx="10"/>
          </p:nvPr>
        </p:nvSpPr>
        <p:spPr/>
        <p:txBody>
          <a:bodyPr/>
          <a:lstStyle/>
          <a:p>
            <a:fld id="{AE9F489F-5AE6-4C4E-B299-B070EBF0FE13}"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EF1B0E-C248-4D67-B024-012CB040B59E}" type="slidenum">
              <a:rPr lang="en-GB" smtClean="0"/>
              <a:t>‹#›</a:t>
            </a:fld>
            <a:endParaRPr lang="en-GB"/>
          </a:p>
        </p:txBody>
      </p:sp>
      <p:sp>
        <p:nvSpPr>
          <p:cNvPr id="9" name="Content Placeholder 8"/>
          <p:cNvSpPr>
            <a:spLocks noGrp="1"/>
          </p:cNvSpPr>
          <p:nvPr>
            <p:ph sz="quarter" idx="13"/>
          </p:nvPr>
        </p:nvSpPr>
        <p:spPr>
          <a:xfrm>
            <a:off x="902207" y="2679192"/>
            <a:ext cx="5096256"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6193536" y="2679192"/>
            <a:ext cx="5096256" cy="34472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02208" y="2678114"/>
            <a:ext cx="5096256"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03110" y="3429001"/>
            <a:ext cx="5093407"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97600" y="2678113"/>
            <a:ext cx="5096256"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7" y="3429001"/>
            <a:ext cx="5096256"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E9F489F-5AE6-4C4E-B299-B070EBF0FE13}" type="datetimeFigureOut">
              <a:rPr lang="en-GB" smtClean="0"/>
              <a:t>18/09/2026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E9F489F-5AE6-4C4E-B299-B070EBF0FE13}" type="datetimeFigureOut">
              <a:rPr lang="en-GB" smtClean="0"/>
              <a:t>18/09/2026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82220" y="714191"/>
            <a:ext cx="11631168"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AE9F489F-5AE6-4C4E-B299-B070EBF0FE13}" type="datetimeFigureOut">
              <a:rPr lang="en-GB" smtClean="0"/>
              <a:t>18/09/2026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AE9F489F-5AE6-4C4E-B299-B070EBF0FE13}"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EF1B0E-C248-4D67-B024-012CB040B59E}" type="slidenum">
              <a:rPr lang="en-GB" smtClean="0"/>
              <a:t>‹#›</a:t>
            </a:fld>
            <a:endParaRPr lang="en-GB"/>
          </a:p>
        </p:txBody>
      </p:sp>
      <p:sp>
        <p:nvSpPr>
          <p:cNvPr id="4" name="Text Placeholder 3"/>
          <p:cNvSpPr>
            <a:spLocks noGrp="1"/>
          </p:cNvSpPr>
          <p:nvPr>
            <p:ph type="body" sz="half" idx="2"/>
          </p:nvPr>
        </p:nvSpPr>
        <p:spPr>
          <a:xfrm>
            <a:off x="1219200" y="3581401"/>
            <a:ext cx="44704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grpSp>
        <p:nvGrpSpPr>
          <p:cNvPr id="2" name="Group 23"/>
          <p:cNvGrpSpPr>
            <a:grpSpLocks noChangeAspect="1"/>
          </p:cNvGrpSpPr>
          <p:nvPr/>
        </p:nvGrpSpPr>
        <p:grpSpPr bwMode="hidden">
          <a:xfrm>
            <a:off x="282220" y="714191"/>
            <a:ext cx="11631168"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1219200" y="2286000"/>
            <a:ext cx="4470400" cy="1252728"/>
          </a:xfrm>
        </p:spPr>
        <p:txBody>
          <a:bodyPr anchor="b">
            <a:noAutofit/>
          </a:bodyPr>
          <a:lstStyle>
            <a:lvl1pPr algn="l">
              <a:defRPr sz="320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02616" y="1828800"/>
            <a:ext cx="5205435"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228600"/>
            <a:ext cx="11594592"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82220" y="5353963"/>
            <a:ext cx="11631168"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6498874" y="338667"/>
            <a:ext cx="5083527" cy="2429934"/>
          </a:xfrm>
        </p:spPr>
        <p:txBody>
          <a:bodyPr anchor="b">
            <a:normAutofit/>
          </a:bodyPr>
          <a:lstStyle>
            <a:lvl1pPr algn="l">
              <a:defRPr sz="28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6491112" y="2785533"/>
            <a:ext cx="5091289"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E9F489F-5AE6-4C4E-B299-B070EBF0FE13}" type="datetimeFigureOut">
              <a:rPr lang="en-GB" smtClean="0"/>
              <a:t>18/09/2026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3EF1B0E-C248-4D67-B024-012CB040B59E}" type="slidenum">
              <a:rPr lang="en-GB" smtClean="0"/>
              <a:t>‹#›</a:t>
            </a:fld>
            <a:endParaRPr lang="en-GB"/>
          </a:p>
        </p:txBody>
      </p:sp>
      <p:sp>
        <p:nvSpPr>
          <p:cNvPr id="3" name="Picture Placeholder 2"/>
          <p:cNvSpPr>
            <a:spLocks noGrp="1"/>
          </p:cNvSpPr>
          <p:nvPr>
            <p:ph type="pic" idx="1"/>
          </p:nvPr>
        </p:nvSpPr>
        <p:spPr>
          <a:xfrm>
            <a:off x="1117600" y="1371600"/>
            <a:ext cx="475488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E9F489F-5AE6-4C4E-B299-B070EBF0FE13}"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F1B0E-C248-4D67-B024-012CB040B59E}"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304800" y="228600"/>
            <a:ext cx="11594592"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AE9F489F-5AE6-4C4E-B299-B070EBF0FE13}" type="datetimeFigureOut">
              <a:rPr lang="en-GB" smtClean="0"/>
              <a:t>18/09/2026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3EF1B0E-C248-4D67-B024-012CB040B59E}" type="slidenum">
              <a:rPr lang="en-GB" smtClean="0"/>
              <a:t>‹#›</a:t>
            </a:fld>
            <a:endParaRPr lang="en-GB"/>
          </a:p>
        </p:txBody>
      </p:sp>
      <p:grpSp>
        <p:nvGrpSpPr>
          <p:cNvPr id="15" name="Group 14"/>
          <p:cNvGrpSpPr>
            <a:grpSpLocks noChangeAspect="1"/>
          </p:cNvGrpSpPr>
          <p:nvPr/>
        </p:nvGrpSpPr>
        <p:grpSpPr bwMode="hidden">
          <a:xfrm>
            <a:off x="282220" y="714191"/>
            <a:ext cx="11631168"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8839200" y="1447801"/>
            <a:ext cx="2743200" cy="4487333"/>
          </a:xfrm>
        </p:spPr>
        <p:txBody>
          <a:bodyPr vert="eaVert" anchor="ctr"/>
          <a:lstStyle>
            <a:lvl1pPr algn="l">
              <a:defRPr>
                <a:solidFill>
                  <a:schemeClr val="tx2"/>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09600" y="1447800"/>
            <a:ext cx="80264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304800" y="228600"/>
            <a:ext cx="11594592"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82220" y="1679429"/>
            <a:ext cx="11631168"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609600" y="338328"/>
            <a:ext cx="10972800" cy="12527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4" name="Date Placeholder 3"/>
          <p:cNvSpPr>
            <a:spLocks noGrp="1"/>
          </p:cNvSpPr>
          <p:nvPr>
            <p:ph type="dt" sz="half" idx="2"/>
          </p:nvPr>
        </p:nvSpPr>
        <p:spPr>
          <a:xfrm>
            <a:off x="6884896" y="6250165"/>
            <a:ext cx="5048920" cy="365125"/>
          </a:xfrm>
          <a:prstGeom prst="rect">
            <a:avLst/>
          </a:prstGeom>
        </p:spPr>
        <p:txBody>
          <a:bodyPr vert="horz" lIns="91440" tIns="45720" rIns="91440" bIns="45720" rtlCol="0" anchor="ctr"/>
          <a:lstStyle>
            <a:lvl1pPr algn="r">
              <a:defRPr sz="1000">
                <a:solidFill>
                  <a:schemeClr val="tx2"/>
                </a:solidFill>
              </a:defRPr>
            </a:lvl1pPr>
          </a:lstStyle>
          <a:p>
            <a:fld id="{AE9F489F-5AE6-4C4E-B299-B070EBF0FE13}" type="datetimeFigureOut">
              <a:rPr lang="en-GB" smtClean="0"/>
              <a:t>18/09/2026</a:t>
            </a:fld>
            <a:endParaRPr lang="en-GB"/>
          </a:p>
        </p:txBody>
      </p:sp>
      <p:sp>
        <p:nvSpPr>
          <p:cNvPr id="5" name="Footer Placeholder 4"/>
          <p:cNvSpPr>
            <a:spLocks noGrp="1"/>
          </p:cNvSpPr>
          <p:nvPr>
            <p:ph type="ftr" sz="quarter" idx="3"/>
          </p:nvPr>
        </p:nvSpPr>
        <p:spPr>
          <a:xfrm>
            <a:off x="258185" y="6250165"/>
            <a:ext cx="5048921" cy="365125"/>
          </a:xfrm>
          <a:prstGeom prst="rect">
            <a:avLst/>
          </a:prstGeom>
        </p:spPr>
        <p:txBody>
          <a:bodyPr vert="horz" lIns="91440" tIns="45720" rIns="91440" bIns="45720" rtlCol="0" anchor="ctr"/>
          <a:lstStyle>
            <a:lvl1pPr algn="l">
              <a:defRPr sz="1000">
                <a:solidFill>
                  <a:schemeClr val="tx2"/>
                </a:solidFill>
              </a:defRPr>
            </a:lvl1pPr>
          </a:lstStyle>
          <a:p>
            <a:endParaRPr lang="en-GB"/>
          </a:p>
        </p:txBody>
      </p:sp>
      <p:sp>
        <p:nvSpPr>
          <p:cNvPr id="6" name="Slide Number Placeholder 5"/>
          <p:cNvSpPr>
            <a:spLocks noGrp="1"/>
          </p:cNvSpPr>
          <p:nvPr>
            <p:ph type="sldNum" sz="quarter" idx="4"/>
          </p:nvPr>
        </p:nvSpPr>
        <p:spPr>
          <a:xfrm>
            <a:off x="5321451" y="6250164"/>
            <a:ext cx="1549101" cy="365125"/>
          </a:xfrm>
          <a:prstGeom prst="rect">
            <a:avLst/>
          </a:prstGeom>
        </p:spPr>
        <p:txBody>
          <a:bodyPr vert="horz" lIns="91440" tIns="45720" rIns="91440" bIns="45720" rtlCol="0" anchor="ctr"/>
          <a:lstStyle>
            <a:lvl1pPr algn="ctr">
              <a:defRPr sz="1000">
                <a:solidFill>
                  <a:schemeClr val="tx2"/>
                </a:solidFill>
              </a:defRPr>
            </a:lvl1pPr>
          </a:lstStyle>
          <a:p>
            <a:fld id="{23EF1B0E-C248-4D67-B024-012CB040B59E}" type="slidenum">
              <a:rPr lang="en-GB" smtClean="0"/>
              <a:t>‹#›</a:t>
            </a:fld>
            <a:endParaRPr lang="en-GB"/>
          </a:p>
        </p:txBody>
      </p:sp>
      <p:sp>
        <p:nvSpPr>
          <p:cNvPr id="3" name="Text Placeholder 2"/>
          <p:cNvSpPr>
            <a:spLocks noGrp="1"/>
          </p:cNvSpPr>
          <p:nvPr>
            <p:ph type="body" idx="1"/>
          </p:nvPr>
        </p:nvSpPr>
        <p:spPr>
          <a:xfrm>
            <a:off x="1162757" y="2675467"/>
            <a:ext cx="9877777" cy="34506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image" Target="../media/image7.emf"/><Relationship Id="rId7" Type="http://schemas.openxmlformats.org/officeDocument/2006/relationships/image" Target="../media/image11.emf"/><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jpe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hyperlink" Target="https://www.nexsys.it/blog/microsoft-teams-successo-aziendale/" TargetMode="External"/><Relationship Id="rId7" Type="http://schemas.openxmlformats.org/officeDocument/2006/relationships/hyperlink" Target="https://en.wikipedia.org/wiki/MyMaths" TargetMode="External"/><Relationship Id="rId2" Type="http://schemas.openxmlformats.org/officeDocument/2006/relationships/image" Target="../media/image14.jpg"/><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20.png"/><Relationship Id="rId5" Type="http://schemas.openxmlformats.org/officeDocument/2006/relationships/hyperlink" Target="https://www.iphonemod.net/microsoft-office-2019.html" TargetMode="External"/><Relationship Id="rId10" Type="http://schemas.openxmlformats.org/officeDocument/2006/relationships/image" Target="../media/image19.png"/><Relationship Id="rId4" Type="http://schemas.openxmlformats.org/officeDocument/2006/relationships/image" Target="../media/image15.jpg"/><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83420" y="2488097"/>
            <a:ext cx="8001000" cy="2083905"/>
          </a:xfrm>
        </p:spPr>
        <p:txBody>
          <a:bodyPr>
            <a:normAutofit fontScale="90000"/>
          </a:bodyPr>
          <a:lstStyle/>
          <a:p>
            <a:pPr algn="ctr"/>
            <a:r>
              <a:rPr lang="en-GB" dirty="0" err="1">
                <a:solidFill>
                  <a:schemeClr val="bg1"/>
                </a:solidFill>
              </a:rPr>
              <a:t>Croeso</a:t>
            </a:r>
            <a:r>
              <a:rPr lang="en-GB" dirty="0">
                <a:solidFill>
                  <a:schemeClr val="bg1"/>
                </a:solidFill>
              </a:rPr>
              <a:t> I </a:t>
            </a:r>
            <a:r>
              <a:rPr lang="en-GB" dirty="0" err="1">
                <a:solidFill>
                  <a:schemeClr val="bg1"/>
                </a:solidFill>
              </a:rPr>
              <a:t>Blwyddyn</a:t>
            </a:r>
            <a:r>
              <a:rPr lang="en-GB" dirty="0">
                <a:solidFill>
                  <a:schemeClr val="bg1"/>
                </a:solidFill>
              </a:rPr>
              <a:t> 3/4</a:t>
            </a:r>
            <a:br>
              <a:rPr lang="en-GB" dirty="0">
                <a:solidFill>
                  <a:schemeClr val="bg1"/>
                </a:solidFill>
              </a:rPr>
            </a:br>
            <a:br>
              <a:rPr lang="en-GB" dirty="0">
                <a:solidFill>
                  <a:schemeClr val="bg1"/>
                </a:solidFill>
              </a:rPr>
            </a:br>
            <a:r>
              <a:rPr lang="en-GB" sz="3600" i="1" dirty="0">
                <a:solidFill>
                  <a:schemeClr val="bg1"/>
                </a:solidFill>
              </a:rPr>
              <a:t>(UNCRC: Article 13 – Your right to information)</a:t>
            </a:r>
            <a:endParaRPr lang="en-GB" dirty="0">
              <a:solidFill>
                <a:schemeClr val="bg1"/>
              </a:solidFill>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7778" y="301869"/>
            <a:ext cx="1304925" cy="1752600"/>
          </a:xfrm>
          <a:prstGeom prst="rect">
            <a:avLst/>
          </a:prstGeom>
        </p:spPr>
      </p:pic>
      <p:pic>
        <p:nvPicPr>
          <p:cNvPr id="1028" name="Picture 4" descr="Owl clipart illustration psd. Free | Free PSD - rawpixel"/>
          <p:cNvPicPr>
            <a:picLocks noChangeAspect="1" noChangeArrowheads="1"/>
          </p:cNvPicPr>
          <p:nvPr/>
        </p:nvPicPr>
        <p:blipFill>
          <a:blip r:embed="rId4" cstate="hqprint">
            <a:extLst>
              <a:ext uri="{28A0092B-C50C-407E-A947-70E740481C1C}">
                <a14:useLocalDpi xmlns:a14="http://schemas.microsoft.com/office/drawing/2010/main" val="0"/>
              </a:ext>
            </a:extLst>
          </a:blip>
          <a:srcRect/>
          <a:stretch>
            <a:fillRect/>
          </a:stretch>
        </p:blipFill>
        <p:spPr bwMode="auto">
          <a:xfrm flipH="1">
            <a:off x="1485610" y="2054469"/>
            <a:ext cx="1607127" cy="1607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25015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374114870"/>
              </p:ext>
            </p:extLst>
          </p:nvPr>
        </p:nvGraphicFramePr>
        <p:xfrm>
          <a:off x="591128" y="785090"/>
          <a:ext cx="11139053" cy="5635048"/>
        </p:xfrm>
        <a:graphic>
          <a:graphicData uri="http://schemas.openxmlformats.org/drawingml/2006/table">
            <a:tbl>
              <a:tblPr/>
              <a:tblGrid>
                <a:gridCol w="1792353">
                  <a:extLst>
                    <a:ext uri="{9D8B030D-6E8A-4147-A177-3AD203B41FA5}">
                      <a16:colId xmlns:a16="http://schemas.microsoft.com/office/drawing/2014/main" val="309255627"/>
                    </a:ext>
                  </a:extLst>
                </a:gridCol>
                <a:gridCol w="1972791">
                  <a:extLst>
                    <a:ext uri="{9D8B030D-6E8A-4147-A177-3AD203B41FA5}">
                      <a16:colId xmlns:a16="http://schemas.microsoft.com/office/drawing/2014/main" val="2313015253"/>
                    </a:ext>
                  </a:extLst>
                </a:gridCol>
                <a:gridCol w="1972791">
                  <a:extLst>
                    <a:ext uri="{9D8B030D-6E8A-4147-A177-3AD203B41FA5}">
                      <a16:colId xmlns:a16="http://schemas.microsoft.com/office/drawing/2014/main" val="515208625"/>
                    </a:ext>
                  </a:extLst>
                </a:gridCol>
                <a:gridCol w="1960762">
                  <a:extLst>
                    <a:ext uri="{9D8B030D-6E8A-4147-A177-3AD203B41FA5}">
                      <a16:colId xmlns:a16="http://schemas.microsoft.com/office/drawing/2014/main" val="912664986"/>
                    </a:ext>
                  </a:extLst>
                </a:gridCol>
                <a:gridCol w="1720178">
                  <a:extLst>
                    <a:ext uri="{9D8B030D-6E8A-4147-A177-3AD203B41FA5}">
                      <a16:colId xmlns:a16="http://schemas.microsoft.com/office/drawing/2014/main" val="97034145"/>
                    </a:ext>
                  </a:extLst>
                </a:gridCol>
                <a:gridCol w="1720178">
                  <a:extLst>
                    <a:ext uri="{9D8B030D-6E8A-4147-A177-3AD203B41FA5}">
                      <a16:colId xmlns:a16="http://schemas.microsoft.com/office/drawing/2014/main" val="1942217691"/>
                    </a:ext>
                  </a:extLst>
                </a:gridCol>
              </a:tblGrid>
              <a:tr h="519631">
                <a:tc>
                  <a:txBody>
                    <a:bodyPr/>
                    <a:lstStyle/>
                    <a:p>
                      <a:pPr algn="ctr" rtl="0" fontAlgn="base"/>
                      <a:r>
                        <a:rPr lang="en-GB" sz="900" b="1" i="0" dirty="0">
                          <a:solidFill>
                            <a:srgbClr val="000000"/>
                          </a:solidFill>
                          <a:effectLst/>
                          <a:latin typeface="Comic Sans MS" panose="030F0702030302020204" pitchFamily="66" charset="0"/>
                        </a:rPr>
                        <a:t>Time of day</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MONDAY </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p>
                      <a:pPr algn="ctr" rtl="0" fontAlgn="base"/>
                      <a:r>
                        <a:rPr lang="en-GB" sz="800" b="1" i="0" dirty="0">
                          <a:solidFill>
                            <a:srgbClr val="FF0000"/>
                          </a:solidFill>
                          <a:effectLst/>
                          <a:latin typeface="Comic Sans MS" panose="030F0702030302020204" pitchFamily="66" charset="0"/>
                        </a:rPr>
                        <a:t>My duty am and pm</a:t>
                      </a:r>
                      <a:r>
                        <a:rPr lang="en-GB" sz="800" b="0" i="0" dirty="0">
                          <a:solidFill>
                            <a:srgbClr val="FF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TUESDAY ME 8.30 DUTY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800" b="1" i="0">
                          <a:solidFill>
                            <a:srgbClr val="FF0000"/>
                          </a:solidFill>
                          <a:effectLst/>
                          <a:latin typeface="Comic Sans MS" panose="030F0702030302020204" pitchFamily="66" charset="0"/>
                        </a:rPr>
                        <a:t>My duty am and pm</a:t>
                      </a:r>
                      <a:r>
                        <a:rPr lang="en-GB" sz="800" b="0" i="0">
                          <a:solidFill>
                            <a:srgbClr val="FF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WEDNESDAY </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THURSDAY </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FRIDAY S Watts teaching all day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66810520"/>
                  </a:ext>
                </a:extLst>
              </a:tr>
              <a:tr h="234960">
                <a:tc>
                  <a:txBody>
                    <a:bodyPr/>
                    <a:lstStyle/>
                    <a:p>
                      <a:pPr algn="ctr" rtl="0" fontAlgn="base"/>
                      <a:r>
                        <a:rPr lang="en-GB" sz="900" b="1" i="0">
                          <a:solidFill>
                            <a:srgbClr val="000000"/>
                          </a:solidFill>
                          <a:effectLst/>
                          <a:latin typeface="Comic Sans MS" panose="030F0702030302020204" pitchFamily="66" charset="0"/>
                        </a:rPr>
                        <a:t>8.50 -9.00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dirty="0">
                          <a:solidFill>
                            <a:srgbClr val="000000"/>
                          </a:solidFill>
                          <a:effectLst/>
                          <a:latin typeface="Comic Sans MS" panose="030F0702030302020204" pitchFamily="66" charset="0"/>
                        </a:rPr>
                        <a:t>Register/spelling/Reading</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dirty="0">
                          <a:solidFill>
                            <a:srgbClr val="000000"/>
                          </a:solidFill>
                          <a:effectLst/>
                          <a:latin typeface="Comic Sans MS" panose="030F0702030302020204" pitchFamily="66" charset="0"/>
                        </a:rPr>
                        <a:t>Register/spelling/Reading </a:t>
                      </a: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marL="0" marR="0" indent="0" algn="ctr" defTabSz="914400" rtl="0" eaLnBrk="1" fontAlgn="base" latinLnBrk="0" hangingPunct="1">
                        <a:lnSpc>
                          <a:spcPct val="100000"/>
                        </a:lnSpc>
                        <a:spcBef>
                          <a:spcPts val="0"/>
                        </a:spcBef>
                        <a:spcAft>
                          <a:spcPts val="0"/>
                        </a:spcAft>
                        <a:buClrTx/>
                        <a:buSzTx/>
                        <a:buFontTx/>
                        <a:buNone/>
                        <a:tabLst/>
                        <a:defRPr/>
                      </a:pPr>
                      <a:r>
                        <a:rPr lang="en-GB" sz="900" b="1" i="0" dirty="0">
                          <a:solidFill>
                            <a:srgbClr val="000000"/>
                          </a:solidFill>
                          <a:effectLst/>
                          <a:latin typeface="Comic Sans MS" panose="030F0702030302020204" pitchFamily="66" charset="0"/>
                        </a:rPr>
                        <a:t>Register/spelling/Reading</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Register/spelling</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Register/spelling</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1149473076"/>
                  </a:ext>
                </a:extLst>
              </a:tr>
              <a:tr h="234960">
                <a:tc>
                  <a:txBody>
                    <a:bodyPr/>
                    <a:lstStyle/>
                    <a:p>
                      <a:pPr algn="ctr" rtl="0" fontAlgn="base"/>
                      <a:r>
                        <a:rPr lang="en-GB" sz="900" b="1" i="0">
                          <a:solidFill>
                            <a:srgbClr val="000000"/>
                          </a:solidFill>
                          <a:effectLst/>
                          <a:latin typeface="Comic Sans MS" panose="030F0702030302020204" pitchFamily="66" charset="0"/>
                        </a:rPr>
                        <a:t>9.00 – 9.15</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Assembly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dirty="0">
                          <a:solidFill>
                            <a:srgbClr val="000000"/>
                          </a:solidFill>
                          <a:effectLst/>
                          <a:latin typeface="Comic Sans MS" panose="030F0702030302020204" pitchFamily="66" charset="0"/>
                        </a:rPr>
                        <a:t>Assembly</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Assembly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Assembly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tc>
                  <a:txBody>
                    <a:bodyPr/>
                    <a:lstStyle/>
                    <a:p>
                      <a:pPr algn="ctr" rtl="0" fontAlgn="base"/>
                      <a:r>
                        <a:rPr lang="en-GB" sz="900" b="1" i="0">
                          <a:solidFill>
                            <a:srgbClr val="000000"/>
                          </a:solidFill>
                          <a:effectLst/>
                          <a:latin typeface="Comic Sans MS" panose="030F0702030302020204" pitchFamily="66" charset="0"/>
                        </a:rPr>
                        <a:t>Assembly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F0"/>
                    </a:solidFill>
                  </a:tcPr>
                </a:tc>
                <a:extLst>
                  <a:ext uri="{0D108BD9-81ED-4DB2-BD59-A6C34878D82A}">
                    <a16:rowId xmlns:a16="http://schemas.microsoft.com/office/drawing/2014/main" val="2910773888"/>
                  </a:ext>
                </a:extLst>
              </a:tr>
              <a:tr h="519631">
                <a:tc>
                  <a:txBody>
                    <a:bodyPr/>
                    <a:lstStyle/>
                    <a:p>
                      <a:pPr algn="ctr" rtl="0" fontAlgn="base"/>
                      <a:r>
                        <a:rPr lang="en-GB" sz="900" b="1" i="0">
                          <a:solidFill>
                            <a:srgbClr val="000000"/>
                          </a:solidFill>
                          <a:effectLst/>
                          <a:latin typeface="Comic Sans MS" panose="030F0702030302020204" pitchFamily="66" charset="0"/>
                        </a:rPr>
                        <a:t>9.15 – 9.40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RWI/GUIDED READING &amp; GUIDED NUM</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RWI/GUIDED READING &amp; GUIDED NUM</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RWI/GUIDED READING &amp; GUIDED NUM</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Library</a:t>
                      </a:r>
                    </a:p>
                    <a:p>
                      <a:pPr algn="ctr" rtl="0" fontAlgn="base"/>
                      <a:r>
                        <a:rPr lang="en-GB" sz="900" b="1" i="0" dirty="0">
                          <a:solidFill>
                            <a:srgbClr val="000000"/>
                          </a:solidFill>
                          <a:effectLst/>
                          <a:latin typeface="Comic Sans MS" panose="030F0702030302020204" pitchFamily="66" charset="0"/>
                        </a:rPr>
                        <a:t>Spelling tests</a:t>
                      </a:r>
                    </a:p>
                    <a:p>
                      <a:pPr algn="ctr" rtl="0" fontAlgn="base"/>
                      <a:r>
                        <a:rPr lang="en-GB" sz="900" b="1" i="0" dirty="0">
                          <a:solidFill>
                            <a:srgbClr val="000000"/>
                          </a:solidFill>
                          <a:effectLst/>
                          <a:latin typeface="Comic Sans MS" panose="030F0702030302020204" pitchFamily="66" charset="0"/>
                        </a:rPr>
                        <a:t>9.30-10.00 Violins/</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GUIDED READING</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642824865"/>
                  </a:ext>
                </a:extLst>
              </a:tr>
              <a:tr h="519631">
                <a:tc>
                  <a:txBody>
                    <a:bodyPr/>
                    <a:lstStyle/>
                    <a:p>
                      <a:pPr algn="ctr" rtl="0" fontAlgn="base"/>
                      <a:r>
                        <a:rPr lang="en-GB" sz="900" b="1" i="0">
                          <a:solidFill>
                            <a:srgbClr val="000000"/>
                          </a:solidFill>
                          <a:effectLst/>
                          <a:latin typeface="Comic Sans MS" panose="030F0702030302020204" pitchFamily="66" charset="0"/>
                        </a:rPr>
                        <a:t>9.40 – 10.25</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LITERACY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Literacy </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Literacy </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LITERACY- Welsh </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p>
                      <a:pPr algn="ctr" rtl="0" fontAlgn="base"/>
                      <a:r>
                        <a:rPr lang="en-GB" sz="900" b="0" i="0" dirty="0">
                          <a:solidFill>
                            <a:srgbClr val="000000"/>
                          </a:solidFill>
                          <a:effectLst/>
                          <a:latin typeface="Comic Sans MS" panose="030F0702030302020204" pitchFamily="66" charset="0"/>
                        </a:rPr>
                        <a:t> </a:t>
                      </a:r>
                      <a:r>
                        <a:rPr lang="en-GB" sz="900" b="0" i="0" dirty="0" err="1">
                          <a:solidFill>
                            <a:srgbClr val="000000"/>
                          </a:solidFill>
                          <a:effectLst/>
                          <a:latin typeface="Comic Sans MS" panose="030F0702030302020204" pitchFamily="66" charset="0"/>
                        </a:rPr>
                        <a:t>mymaths</a:t>
                      </a:r>
                      <a:r>
                        <a:rPr lang="en-GB" sz="900" b="0" i="0" dirty="0">
                          <a:solidFill>
                            <a:srgbClr val="000000"/>
                          </a:solidFill>
                          <a:effectLst/>
                          <a:latin typeface="Comic Sans MS" panose="030F0702030302020204" pitchFamily="66" charset="0"/>
                        </a:rPr>
                        <a:t>/boost</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LITERACY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3917788192"/>
                  </a:ext>
                </a:extLst>
              </a:tr>
              <a:tr h="234960">
                <a:tc>
                  <a:txBody>
                    <a:bodyPr/>
                    <a:lstStyle/>
                    <a:p>
                      <a:pPr algn="ctr" rtl="0" fontAlgn="base"/>
                      <a:r>
                        <a:rPr lang="en-GB" sz="900" b="1" i="0">
                          <a:solidFill>
                            <a:srgbClr val="000000"/>
                          </a:solidFill>
                          <a:effectLst/>
                          <a:latin typeface="Comic Sans MS" panose="030F0702030302020204" pitchFamily="66" charset="0"/>
                        </a:rPr>
                        <a:t>10.30-10.45 </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tc>
                  <a:txBody>
                    <a:bodyPr/>
                    <a:lstStyle/>
                    <a:p>
                      <a:pPr algn="ctr" rtl="0" fontAlgn="base"/>
                      <a:r>
                        <a:rPr lang="en-GB" sz="900" b="1" i="0" dirty="0">
                          <a:solidFill>
                            <a:srgbClr val="000000"/>
                          </a:solidFill>
                          <a:effectLst/>
                          <a:latin typeface="Comic Sans MS" panose="030F0702030302020204" pitchFamily="66" charset="0"/>
                        </a:rPr>
                        <a:t>PLAYTIME</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00FF"/>
                    </a:solidFill>
                  </a:tcPr>
                </a:tc>
                <a:extLst>
                  <a:ext uri="{0D108BD9-81ED-4DB2-BD59-A6C34878D82A}">
                    <a16:rowId xmlns:a16="http://schemas.microsoft.com/office/drawing/2014/main" val="21558806"/>
                  </a:ext>
                </a:extLst>
              </a:tr>
              <a:tr h="377295">
                <a:tc>
                  <a:txBody>
                    <a:bodyPr/>
                    <a:lstStyle/>
                    <a:p>
                      <a:pPr algn="ctr" rtl="0" fontAlgn="base"/>
                      <a:r>
                        <a:rPr lang="en-GB" sz="900" b="1" i="0">
                          <a:solidFill>
                            <a:srgbClr val="000000"/>
                          </a:solidFill>
                          <a:effectLst/>
                          <a:latin typeface="Comic Sans MS" panose="030F0702030302020204" pitchFamily="66" charset="0"/>
                        </a:rPr>
                        <a:t>10.50 – 11.35</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NUMERACY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NUMERACY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NUMERACY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1200" b="0" i="0" dirty="0">
                          <a:effectLst/>
                          <a:latin typeface="Comic Sans MS" panose="030F0702030302020204" pitchFamily="66" charset="0"/>
                        </a:rPr>
                        <a:t>PE indoor</a:t>
                      </a:r>
                    </a:p>
                    <a:p>
                      <a:pPr algn="ctr" rtl="0" fontAlgn="base"/>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a:solidFill>
                            <a:srgbClr val="000000"/>
                          </a:solidFill>
                          <a:effectLst/>
                          <a:latin typeface="Comic Sans MS" panose="030F0702030302020204" pitchFamily="66" charset="0"/>
                        </a:rPr>
                        <a:t>NUMERACY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1256163449"/>
                  </a:ext>
                </a:extLst>
              </a:tr>
              <a:tr h="234960">
                <a:tc>
                  <a:txBody>
                    <a:bodyPr/>
                    <a:lstStyle/>
                    <a:p>
                      <a:pPr algn="ctr" rtl="0" fontAlgn="base"/>
                      <a:r>
                        <a:rPr lang="en-GB" sz="900" b="1" i="0">
                          <a:solidFill>
                            <a:srgbClr val="000000"/>
                          </a:solidFill>
                          <a:effectLst/>
                          <a:latin typeface="Comic Sans MS" panose="030F0702030302020204" pitchFamily="66" charset="0"/>
                        </a:rPr>
                        <a:t>12:00-12.20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900" b="1" i="0">
                          <a:solidFill>
                            <a:srgbClr val="000000"/>
                          </a:solidFill>
                          <a:effectLst/>
                          <a:latin typeface="Comic Sans MS" panose="030F0702030302020204" pitchFamily="66" charset="0"/>
                        </a:rPr>
                        <a:t>LUNCH</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900" b="1" i="0">
                          <a:solidFill>
                            <a:srgbClr val="000000"/>
                          </a:solidFill>
                          <a:effectLst/>
                          <a:latin typeface="Comic Sans MS" panose="030F0702030302020204" pitchFamily="66" charset="0"/>
                        </a:rPr>
                        <a:t>LUNCH</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900" b="1" i="0">
                          <a:solidFill>
                            <a:srgbClr val="000000"/>
                          </a:solidFill>
                          <a:effectLst/>
                          <a:latin typeface="Comic Sans MS" panose="030F0702030302020204" pitchFamily="66" charset="0"/>
                        </a:rPr>
                        <a:t>LUNCH</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900" b="1" i="0" dirty="0">
                          <a:solidFill>
                            <a:srgbClr val="000000"/>
                          </a:solidFill>
                          <a:effectLst/>
                          <a:latin typeface="Comic Sans MS" panose="030F0702030302020204" pitchFamily="66" charset="0"/>
                        </a:rPr>
                        <a:t>LUNCH</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900" b="1" i="0">
                          <a:solidFill>
                            <a:srgbClr val="000000"/>
                          </a:solidFill>
                          <a:effectLst/>
                          <a:latin typeface="Comic Sans MS" panose="030F0702030302020204" pitchFamily="66" charset="0"/>
                        </a:rPr>
                        <a:t>LUNCH</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3159072057"/>
                  </a:ext>
                </a:extLst>
              </a:tr>
              <a:tr h="234960">
                <a:tc>
                  <a:txBody>
                    <a:bodyPr/>
                    <a:lstStyle/>
                    <a:p>
                      <a:pPr algn="ctr" rtl="0" fontAlgn="base"/>
                      <a:r>
                        <a:rPr lang="en-GB" sz="900" b="1" i="0">
                          <a:solidFill>
                            <a:srgbClr val="000000"/>
                          </a:solidFill>
                          <a:effectLst/>
                          <a:latin typeface="Comic Sans MS" panose="030F0702030302020204" pitchFamily="66" charset="0"/>
                        </a:rPr>
                        <a:t>12.20 – 12.45</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tc>
                  <a:txBody>
                    <a:bodyPr/>
                    <a:lstStyle/>
                    <a:p>
                      <a:pPr algn="ctr" rtl="0" fontAlgn="base"/>
                      <a:r>
                        <a:rPr lang="en-GB" sz="900" b="1" i="0">
                          <a:solidFill>
                            <a:srgbClr val="000000"/>
                          </a:solidFill>
                          <a:effectLst/>
                          <a:latin typeface="Comic Sans MS" panose="030F0702030302020204" pitchFamily="66" charset="0"/>
                        </a:rPr>
                        <a:t>LUNCH PLAY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tc>
                  <a:txBody>
                    <a:bodyPr/>
                    <a:lstStyle/>
                    <a:p>
                      <a:pPr algn="ctr" rtl="0" fontAlgn="base"/>
                      <a:r>
                        <a:rPr lang="en-GB" sz="900" b="1" i="0">
                          <a:solidFill>
                            <a:srgbClr val="000000"/>
                          </a:solidFill>
                          <a:effectLst/>
                          <a:latin typeface="Comic Sans MS" panose="030F0702030302020204" pitchFamily="66" charset="0"/>
                        </a:rPr>
                        <a:t>LUNCH PLAY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tc>
                  <a:txBody>
                    <a:bodyPr/>
                    <a:lstStyle/>
                    <a:p>
                      <a:pPr algn="ctr" rtl="0" fontAlgn="base"/>
                      <a:r>
                        <a:rPr lang="en-GB" sz="900" b="1" i="0">
                          <a:solidFill>
                            <a:srgbClr val="000000"/>
                          </a:solidFill>
                          <a:effectLst/>
                          <a:latin typeface="Comic Sans MS" panose="030F0702030302020204" pitchFamily="66" charset="0"/>
                        </a:rPr>
                        <a:t>LUNCH PLAY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tc>
                  <a:txBody>
                    <a:bodyPr/>
                    <a:lstStyle/>
                    <a:p>
                      <a:pPr algn="ctr" rtl="0" fontAlgn="base"/>
                      <a:r>
                        <a:rPr lang="en-GB" sz="900" b="1" i="0" dirty="0">
                          <a:solidFill>
                            <a:srgbClr val="000000"/>
                          </a:solidFill>
                          <a:effectLst/>
                          <a:latin typeface="Comic Sans MS" panose="030F0702030302020204" pitchFamily="66" charset="0"/>
                        </a:rPr>
                        <a:t>LUNCH PLAY</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tc>
                  <a:txBody>
                    <a:bodyPr/>
                    <a:lstStyle/>
                    <a:p>
                      <a:pPr algn="ctr" rtl="0" fontAlgn="base"/>
                      <a:r>
                        <a:rPr lang="en-GB" sz="900" b="1" i="0">
                          <a:solidFill>
                            <a:srgbClr val="000000"/>
                          </a:solidFill>
                          <a:effectLst/>
                          <a:latin typeface="Comic Sans MS" panose="030F0702030302020204" pitchFamily="66" charset="0"/>
                        </a:rPr>
                        <a:t>LUNCH PLAY</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79646"/>
                    </a:solidFill>
                  </a:tcPr>
                </a:tc>
                <a:extLst>
                  <a:ext uri="{0D108BD9-81ED-4DB2-BD59-A6C34878D82A}">
                    <a16:rowId xmlns:a16="http://schemas.microsoft.com/office/drawing/2014/main" val="4149660478"/>
                  </a:ext>
                </a:extLst>
              </a:tr>
              <a:tr h="448463">
                <a:tc>
                  <a:txBody>
                    <a:bodyPr/>
                    <a:lstStyle/>
                    <a:p>
                      <a:pPr algn="ctr" rtl="0" fontAlgn="base"/>
                      <a:r>
                        <a:rPr lang="en-GB" sz="900" b="1" i="0">
                          <a:solidFill>
                            <a:srgbClr val="000000"/>
                          </a:solidFill>
                          <a:effectLst/>
                          <a:latin typeface="Comic Sans MS" panose="030F0702030302020204" pitchFamily="66" charset="0"/>
                        </a:rPr>
                        <a:t>12.45 – 1.20PM</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700" b="1" i="0">
                          <a:solidFill>
                            <a:srgbClr val="000000"/>
                          </a:solidFill>
                          <a:effectLst/>
                          <a:latin typeface="Comic Sans MS" panose="030F0702030302020204" pitchFamily="66" charset="0"/>
                        </a:rPr>
                        <a:t>READING/SLOT DRILLIO/NUMERACY/CHEKCIN/MFL </a:t>
                      </a:r>
                      <a:endParaRPr lang="en-GB" sz="1600" b="1"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700" b="1" i="0">
                          <a:solidFill>
                            <a:srgbClr val="000000"/>
                          </a:solidFill>
                          <a:effectLst/>
                          <a:latin typeface="Comic Sans MS" panose="030F0702030302020204" pitchFamily="66" charset="0"/>
                        </a:rPr>
                        <a:t>READING/SLOT DRILLIO/NUMERACY/CHEKCIN/MFL </a:t>
                      </a:r>
                      <a:endParaRPr lang="en-GB" sz="1600" b="1"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700" b="1" i="0">
                          <a:solidFill>
                            <a:srgbClr val="000000"/>
                          </a:solidFill>
                          <a:effectLst/>
                          <a:latin typeface="Comic Sans MS" panose="030F0702030302020204" pitchFamily="66" charset="0"/>
                        </a:rPr>
                        <a:t>READING/SLOT DRILLIO/NUMERACY/CHEKCIN/MFL </a:t>
                      </a:r>
                      <a:endParaRPr lang="en-GB" sz="1600" b="1"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600" b="1" i="0">
                          <a:solidFill>
                            <a:srgbClr val="000000"/>
                          </a:solidFill>
                          <a:effectLst/>
                          <a:latin typeface="Comic Sans MS" panose="030F0702030302020204" pitchFamily="66" charset="0"/>
                        </a:rPr>
                        <a:t>SLOT DRILLIO/NUMERACY/CHEKCIN/MFL </a:t>
                      </a:r>
                      <a:endParaRPr lang="en-GB" sz="1600" b="1"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tc>
                  <a:txBody>
                    <a:bodyPr/>
                    <a:lstStyle/>
                    <a:p>
                      <a:pPr algn="ctr" rtl="0" fontAlgn="base"/>
                      <a:r>
                        <a:rPr lang="en-GB" sz="600" b="1" i="0" dirty="0">
                          <a:solidFill>
                            <a:srgbClr val="000000"/>
                          </a:solidFill>
                          <a:effectLst/>
                          <a:latin typeface="Comic Sans MS" panose="030F0702030302020204" pitchFamily="66" charset="0"/>
                        </a:rPr>
                        <a:t>SLOT DRILLIO/NUMERACY/CHEKCIN/MFL </a:t>
                      </a:r>
                      <a:endParaRPr lang="en-GB" sz="1600" b="1"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00B050"/>
                    </a:solidFill>
                  </a:tcPr>
                </a:tc>
                <a:extLst>
                  <a:ext uri="{0D108BD9-81ED-4DB2-BD59-A6C34878D82A}">
                    <a16:rowId xmlns:a16="http://schemas.microsoft.com/office/drawing/2014/main" val="3169909951"/>
                  </a:ext>
                </a:extLst>
              </a:tr>
              <a:tr h="519631">
                <a:tc>
                  <a:txBody>
                    <a:bodyPr/>
                    <a:lstStyle/>
                    <a:p>
                      <a:pPr algn="ctr" rtl="0" fontAlgn="base"/>
                      <a:r>
                        <a:rPr lang="en-GB" sz="900" b="1" i="0">
                          <a:solidFill>
                            <a:srgbClr val="000000"/>
                          </a:solidFill>
                          <a:effectLst/>
                          <a:latin typeface="Comic Sans MS" panose="030F0702030302020204" pitchFamily="66" charset="0"/>
                        </a:rPr>
                        <a:t>1.20-1.50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Skills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Skills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PPA </a:t>
                      </a:r>
                      <a:r>
                        <a:rPr lang="en-GB" sz="900" b="1" i="0" dirty="0" err="1">
                          <a:solidFill>
                            <a:srgbClr val="000000"/>
                          </a:solidFill>
                          <a:effectLst/>
                          <a:latin typeface="Comic Sans MS" panose="030F0702030302020204" pitchFamily="66" charset="0"/>
                        </a:rPr>
                        <a:t>Llinos</a:t>
                      </a:r>
                      <a:r>
                        <a:rPr lang="en-GB" sz="900" b="1" i="0" dirty="0">
                          <a:solidFill>
                            <a:srgbClr val="000000"/>
                          </a:solidFill>
                          <a:effectLst/>
                          <a:latin typeface="Comic Sans MS" panose="030F0702030302020204" pitchFamily="66" charset="0"/>
                        </a:rPr>
                        <a:t>= Welsh</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900" b="1" i="0" dirty="0">
                          <a:solidFill>
                            <a:srgbClr val="000000"/>
                          </a:solidFill>
                          <a:effectLst/>
                          <a:latin typeface="Comic Sans MS" panose="030F0702030302020204" pitchFamily="66" charset="0"/>
                        </a:rPr>
                        <a:t> </a:t>
                      </a:r>
                      <a:r>
                        <a:rPr lang="en-GB" sz="200" b="0" i="0" dirty="0">
                          <a:solidFill>
                            <a:srgbClr val="000000"/>
                          </a:solidFill>
                          <a:effectLst/>
                          <a:latin typeface="Comic Sans MS" panose="030F0702030302020204" pitchFamily="66" charset="0"/>
                        </a:rPr>
                        <a:t> </a:t>
                      </a:r>
                      <a:r>
                        <a:rPr lang="en-GB" sz="900" b="1" i="0" dirty="0">
                          <a:solidFill>
                            <a:srgbClr val="000000"/>
                          </a:solidFill>
                          <a:effectLst/>
                          <a:latin typeface="Comic Sans MS" panose="030F0702030302020204" pitchFamily="66" charset="0"/>
                        </a:rPr>
                        <a:t>RVE/ H W-B</a:t>
                      </a:r>
                      <a:r>
                        <a:rPr lang="en-GB" sz="900" b="0" i="0" dirty="0">
                          <a:solidFill>
                            <a:srgbClr val="000000"/>
                          </a:solidFill>
                          <a:effectLst/>
                          <a:latin typeface="Comic Sans MS" panose="030F0702030302020204" pitchFamily="66" charset="0"/>
                        </a:rPr>
                        <a:t> </a:t>
                      </a:r>
                      <a:endParaRPr lang="en-GB" sz="4400" b="0" i="0" dirty="0">
                        <a:effectLst/>
                        <a:latin typeface="Comic Sans MS" panose="030F0702030302020204" pitchFamily="66" charset="0"/>
                      </a:endParaRPr>
                    </a:p>
                    <a:p>
                      <a:pPr algn="ctr" rtl="0" fontAlgn="base"/>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501900612"/>
                  </a:ext>
                </a:extLst>
              </a:tr>
              <a:tr h="377295">
                <a:tc>
                  <a:txBody>
                    <a:bodyPr/>
                    <a:lstStyle/>
                    <a:p>
                      <a:pPr algn="ctr" rtl="0" fontAlgn="base"/>
                      <a:r>
                        <a:rPr lang="en-GB" sz="900" b="1" i="0">
                          <a:solidFill>
                            <a:srgbClr val="000000"/>
                          </a:solidFill>
                          <a:effectLst/>
                          <a:latin typeface="Comic Sans MS" panose="030F0702030302020204" pitchFamily="66" charset="0"/>
                        </a:rPr>
                        <a:t>1.50 – 2.00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1" i="0">
                          <a:solidFill>
                            <a:srgbClr val="000000"/>
                          </a:solidFill>
                          <a:effectLst/>
                          <a:latin typeface="Comic Sans MS" panose="030F0702030302020204" pitchFamily="66" charset="0"/>
                        </a:rPr>
                        <a:t>Mindfulness</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1" i="0">
                          <a:solidFill>
                            <a:srgbClr val="000000"/>
                          </a:solidFill>
                          <a:effectLst/>
                          <a:latin typeface="Comic Sans MS" panose="030F0702030302020204" pitchFamily="66" charset="0"/>
                        </a:rPr>
                        <a:t>Mindfulness</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1" i="0">
                          <a:solidFill>
                            <a:srgbClr val="000000"/>
                          </a:solidFill>
                          <a:effectLst/>
                          <a:latin typeface="Comic Sans MS" panose="030F0702030302020204" pitchFamily="66" charset="0"/>
                        </a:rPr>
                        <a:t>Mindfulness</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tc>
                  <a:txBody>
                    <a:bodyPr/>
                    <a:lstStyle/>
                    <a:p>
                      <a:pPr algn="ctr" rtl="0" fontAlgn="base"/>
                      <a:r>
                        <a:rPr lang="en-GB" sz="900" b="1" i="0">
                          <a:solidFill>
                            <a:srgbClr val="000000"/>
                          </a:solidFill>
                          <a:effectLst/>
                          <a:latin typeface="Comic Sans MS" panose="030F0702030302020204" pitchFamily="66" charset="0"/>
                        </a:rPr>
                        <a:t>PLAYTIME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1" i="0">
                          <a:solidFill>
                            <a:srgbClr val="000000"/>
                          </a:solidFill>
                          <a:effectLst/>
                          <a:latin typeface="Comic Sans MS" panose="030F0702030302020204" pitchFamily="66" charset="0"/>
                        </a:rPr>
                        <a:t>Mindfulness</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tc>
                  <a:txBody>
                    <a:bodyPr/>
                    <a:lstStyle/>
                    <a:p>
                      <a:pPr algn="ctr" rtl="0" fontAlgn="base"/>
                      <a:r>
                        <a:rPr lang="en-GB" sz="900" b="1" i="0" dirty="0">
                          <a:solidFill>
                            <a:srgbClr val="000000"/>
                          </a:solidFill>
                          <a:effectLst/>
                          <a:latin typeface="Comic Sans MS" panose="030F0702030302020204" pitchFamily="66" charset="0"/>
                        </a:rPr>
                        <a:t>PLAYTIME</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p>
                      <a:pPr algn="ctr" rtl="0" fontAlgn="base"/>
                      <a:r>
                        <a:rPr lang="en-GB" sz="900" b="1" i="0" dirty="0">
                          <a:solidFill>
                            <a:srgbClr val="000000"/>
                          </a:solidFill>
                          <a:effectLst/>
                          <a:latin typeface="Comic Sans MS" panose="030F0702030302020204" pitchFamily="66" charset="0"/>
                        </a:rPr>
                        <a:t>Mindfulness</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FFF00"/>
                    </a:solidFill>
                  </a:tcPr>
                </a:tc>
                <a:extLst>
                  <a:ext uri="{0D108BD9-81ED-4DB2-BD59-A6C34878D82A}">
                    <a16:rowId xmlns:a16="http://schemas.microsoft.com/office/drawing/2014/main" val="1154434772"/>
                  </a:ext>
                </a:extLst>
              </a:tr>
              <a:tr h="519631">
                <a:tc>
                  <a:txBody>
                    <a:bodyPr/>
                    <a:lstStyle/>
                    <a:p>
                      <a:pPr algn="ctr" rtl="0" fontAlgn="base"/>
                      <a:r>
                        <a:rPr lang="en-GB" sz="900" b="1" i="0">
                          <a:solidFill>
                            <a:srgbClr val="000000"/>
                          </a:solidFill>
                          <a:effectLst/>
                          <a:latin typeface="Comic Sans MS" panose="030F0702030302020204" pitchFamily="66" charset="0"/>
                        </a:rPr>
                        <a:t>2.00 – 3.00</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Skills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Skills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Outdoor learning </a:t>
                      </a: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PPA </a:t>
                      </a:r>
                      <a:r>
                        <a:rPr lang="en-GB" sz="900" b="1" i="0" dirty="0" err="1">
                          <a:solidFill>
                            <a:srgbClr val="000000"/>
                          </a:solidFill>
                          <a:effectLst/>
                          <a:latin typeface="Comic Sans MS" panose="030F0702030302020204" pitchFamily="66" charset="0"/>
                        </a:rPr>
                        <a:t>Llinos</a:t>
                      </a:r>
                      <a:r>
                        <a:rPr lang="en-GB" sz="900" b="1" i="0" dirty="0">
                          <a:solidFill>
                            <a:srgbClr val="000000"/>
                          </a:solidFill>
                          <a:effectLst/>
                          <a:latin typeface="Comic Sans MS" panose="030F0702030302020204" pitchFamily="66" charset="0"/>
                        </a:rPr>
                        <a:t>= EA music</a:t>
                      </a:r>
                      <a:endParaRPr lang="en-GB" sz="1800" b="0" i="0" dirty="0">
                        <a:effectLst/>
                        <a:latin typeface="Comic Sans MS" panose="030F0702030302020204" pitchFamily="66" charset="0"/>
                      </a:endParaRPr>
                    </a:p>
                    <a:p>
                      <a:pPr algn="ctr" rtl="0" fontAlgn="base"/>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tc>
                  <a:txBody>
                    <a:bodyPr/>
                    <a:lstStyle/>
                    <a:p>
                      <a:pPr algn="ctr" rtl="0" fontAlgn="base"/>
                      <a:r>
                        <a:rPr lang="en-GB" sz="900" b="1" i="0" dirty="0">
                          <a:solidFill>
                            <a:srgbClr val="000000"/>
                          </a:solidFill>
                          <a:effectLst/>
                          <a:latin typeface="Comic Sans MS" panose="030F0702030302020204" pitchFamily="66" charset="0"/>
                        </a:rPr>
                        <a:t>RVE/ H W-B</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p>
                      <a:pPr algn="ctr" rtl="0" fontAlgn="base"/>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tcPr>
                </a:tc>
                <a:extLst>
                  <a:ext uri="{0D108BD9-81ED-4DB2-BD59-A6C34878D82A}">
                    <a16:rowId xmlns:a16="http://schemas.microsoft.com/office/drawing/2014/main" val="2780590050"/>
                  </a:ext>
                </a:extLst>
              </a:tr>
              <a:tr h="519631">
                <a:tc>
                  <a:txBody>
                    <a:bodyPr/>
                    <a:lstStyle/>
                    <a:p>
                      <a:pPr algn="ctr" rtl="0" fontAlgn="base"/>
                      <a:r>
                        <a:rPr lang="en-GB" sz="900" b="1" i="0">
                          <a:solidFill>
                            <a:srgbClr val="000000"/>
                          </a:solidFill>
                          <a:effectLst/>
                          <a:latin typeface="Comic Sans MS" panose="030F0702030302020204" pitchFamily="66" charset="0"/>
                        </a:rPr>
                        <a:t>3.00-3.15 KS2</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tc>
                  <a:txBody>
                    <a:bodyPr/>
                    <a:lstStyle/>
                    <a:p>
                      <a:pPr algn="ctr" rtl="0" fontAlgn="base"/>
                      <a:r>
                        <a:rPr lang="en-GB" sz="900" b="1" i="0">
                          <a:solidFill>
                            <a:srgbClr val="000000"/>
                          </a:solidFill>
                          <a:effectLst/>
                          <a:latin typeface="Comic Sans MS" panose="030F0702030302020204" pitchFamily="66" charset="0"/>
                        </a:rPr>
                        <a:t>Story/Home 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tc>
                  <a:txBody>
                    <a:bodyPr/>
                    <a:lstStyle/>
                    <a:p>
                      <a:pPr algn="ctr" rtl="0" fontAlgn="base"/>
                      <a:r>
                        <a:rPr lang="en-GB" sz="900" b="1" i="0">
                          <a:solidFill>
                            <a:srgbClr val="000000"/>
                          </a:solidFill>
                          <a:effectLst/>
                          <a:latin typeface="Comic Sans MS" panose="030F0702030302020204" pitchFamily="66" charset="0"/>
                        </a:rPr>
                        <a:t>Story/Home 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tc>
                  <a:txBody>
                    <a:bodyPr/>
                    <a:lstStyle/>
                    <a:p>
                      <a:pPr algn="ctr" rtl="0" fontAlgn="base"/>
                      <a:r>
                        <a:rPr lang="en-GB" sz="900" b="1" i="0">
                          <a:solidFill>
                            <a:srgbClr val="000000"/>
                          </a:solidFill>
                          <a:effectLst/>
                          <a:latin typeface="Comic Sans MS" panose="030F0702030302020204" pitchFamily="66" charset="0"/>
                        </a:rPr>
                        <a:t>Story/Home 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p>
                      <a:pPr algn="ctr" rtl="0" fontAlgn="base"/>
                      <a:r>
                        <a:rPr lang="en-GB" sz="900" b="1" i="0">
                          <a:solidFill>
                            <a:srgbClr val="000000"/>
                          </a:solidFill>
                          <a:effectLst/>
                          <a:latin typeface="Comic Sans MS" panose="030F0702030302020204" pitchFamily="66" charset="0"/>
                        </a:rPr>
                        <a:t>HEALTHY SCHOOLS CLUB</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tc>
                  <a:txBody>
                    <a:bodyPr/>
                    <a:lstStyle/>
                    <a:p>
                      <a:pPr algn="ctr" rtl="0" fontAlgn="base"/>
                      <a:r>
                        <a:rPr lang="en-GB" sz="900" b="1" i="0">
                          <a:solidFill>
                            <a:srgbClr val="000000"/>
                          </a:solidFill>
                          <a:effectLst/>
                          <a:latin typeface="Comic Sans MS" panose="030F0702030302020204" pitchFamily="66" charset="0"/>
                        </a:rPr>
                        <a:t>Story/Home time</a:t>
                      </a:r>
                      <a:r>
                        <a:rPr lang="en-GB" sz="900" b="0" i="0">
                          <a:solidFill>
                            <a:srgbClr val="000000"/>
                          </a:solidFill>
                          <a:effectLst/>
                          <a:latin typeface="Comic Sans MS" panose="030F0702030302020204" pitchFamily="66" charset="0"/>
                        </a:rPr>
                        <a:t> </a:t>
                      </a:r>
                      <a:endParaRPr lang="en-GB" sz="1800" b="0" i="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tc>
                  <a:txBody>
                    <a:bodyPr/>
                    <a:lstStyle/>
                    <a:p>
                      <a:pPr algn="ctr" rtl="0" fontAlgn="base"/>
                      <a:r>
                        <a:rPr lang="en-GB" sz="900" b="1" i="0" dirty="0">
                          <a:solidFill>
                            <a:srgbClr val="000000"/>
                          </a:solidFill>
                          <a:effectLst/>
                          <a:latin typeface="Comic Sans MS" panose="030F0702030302020204" pitchFamily="66" charset="0"/>
                        </a:rPr>
                        <a:t>Story/Home time</a:t>
                      </a:r>
                      <a:r>
                        <a:rPr lang="en-GB" sz="900" b="0" i="0" dirty="0">
                          <a:solidFill>
                            <a:srgbClr val="000000"/>
                          </a:solidFill>
                          <a:effectLst/>
                          <a:latin typeface="Comic Sans MS" panose="030F0702030302020204" pitchFamily="66" charset="0"/>
                        </a:rPr>
                        <a:t> </a:t>
                      </a:r>
                      <a:endParaRPr lang="en-GB" sz="1800" b="0" i="0" dirty="0">
                        <a:effectLst/>
                        <a:latin typeface="Comic Sans MS" panose="030F0702030302020204" pitchFamily="66" charset="0"/>
                      </a:endParaRPr>
                    </a:p>
                  </a:txBody>
                  <a:tcPr marL="59504" marR="59504" marT="29752" marB="29752">
                    <a:lnL w="7620" cap="flat" cmpd="sng" algn="ctr">
                      <a:solidFill>
                        <a:schemeClr val="bg1"/>
                      </a:solidFill>
                      <a:prstDash val="solid"/>
                      <a:round/>
                      <a:headEnd type="none" w="med" len="med"/>
                      <a:tailEnd type="none" w="med" len="med"/>
                    </a:lnL>
                    <a:lnR w="7620" cap="flat" cmpd="sng" algn="ctr">
                      <a:solidFill>
                        <a:schemeClr val="bg1"/>
                      </a:solidFill>
                      <a:prstDash val="solid"/>
                      <a:round/>
                      <a:headEnd type="none" w="med" len="med"/>
                      <a:tailEnd type="none" w="med" len="med"/>
                    </a:lnR>
                    <a:lnT w="7620" cap="flat" cmpd="sng" algn="ctr">
                      <a:solidFill>
                        <a:schemeClr val="bg1"/>
                      </a:solidFill>
                      <a:prstDash val="solid"/>
                      <a:round/>
                      <a:headEnd type="none" w="med" len="med"/>
                      <a:tailEnd type="none" w="med" len="med"/>
                    </a:lnT>
                    <a:lnB w="7620" cap="flat" cmpd="sng" algn="ctr">
                      <a:solidFill>
                        <a:schemeClr val="bg1"/>
                      </a:solidFill>
                      <a:prstDash val="solid"/>
                      <a:round/>
                      <a:headEnd type="none" w="med" len="med"/>
                      <a:tailEnd type="none" w="med" len="med"/>
                    </a:lnB>
                    <a:solidFill>
                      <a:srgbClr val="FABF8F"/>
                    </a:solidFill>
                  </a:tcPr>
                </a:tc>
                <a:extLst>
                  <a:ext uri="{0D108BD9-81ED-4DB2-BD59-A6C34878D82A}">
                    <a16:rowId xmlns:a16="http://schemas.microsoft.com/office/drawing/2014/main" val="4269926182"/>
                  </a:ext>
                </a:extLst>
              </a:tr>
            </a:tbl>
          </a:graphicData>
        </a:graphic>
      </p:graphicFrame>
    </p:spTree>
    <p:extLst>
      <p:ext uri="{BB962C8B-B14F-4D97-AF65-F5344CB8AC3E}">
        <p14:creationId xmlns:p14="http://schemas.microsoft.com/office/powerpoint/2010/main" val="20173885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p:cNvSpPr txBox="1"/>
          <p:nvPr/>
        </p:nvSpPr>
        <p:spPr>
          <a:xfrm rot="19371240">
            <a:off x="1291526" y="2060986"/>
            <a:ext cx="2171367" cy="369332"/>
          </a:xfrm>
          <a:prstGeom prst="rect">
            <a:avLst/>
          </a:prstGeom>
          <a:noFill/>
        </p:spPr>
        <p:txBody>
          <a:bodyPr wrap="square" rtlCol="0">
            <a:spAutoFit/>
          </a:bodyPr>
          <a:lstStyle/>
          <a:p>
            <a:r>
              <a:rPr lang="en-GB" dirty="0">
                <a:solidFill>
                  <a:schemeClr val="bg1"/>
                </a:solidFill>
              </a:rPr>
              <a:t>Geography</a:t>
            </a:r>
          </a:p>
        </p:txBody>
      </p:sp>
      <p:sp>
        <p:nvSpPr>
          <p:cNvPr id="15" name="TextBox 14"/>
          <p:cNvSpPr txBox="1"/>
          <p:nvPr/>
        </p:nvSpPr>
        <p:spPr>
          <a:xfrm rot="1946538">
            <a:off x="84194" y="5179238"/>
            <a:ext cx="2084623" cy="369332"/>
          </a:xfrm>
          <a:prstGeom prst="rect">
            <a:avLst/>
          </a:prstGeom>
          <a:noFill/>
        </p:spPr>
        <p:txBody>
          <a:bodyPr wrap="square" rtlCol="0">
            <a:spAutoFit/>
          </a:bodyPr>
          <a:lstStyle/>
          <a:p>
            <a:pPr algn="ctr"/>
            <a:r>
              <a:rPr lang="en-GB" dirty="0">
                <a:solidFill>
                  <a:schemeClr val="bg1"/>
                </a:solidFill>
              </a:rPr>
              <a:t>Literacy</a:t>
            </a:r>
          </a:p>
        </p:txBody>
      </p:sp>
      <p:sp>
        <p:nvSpPr>
          <p:cNvPr id="16" name="TextBox 15"/>
          <p:cNvSpPr txBox="1"/>
          <p:nvPr/>
        </p:nvSpPr>
        <p:spPr>
          <a:xfrm rot="20123012">
            <a:off x="10190924" y="5327375"/>
            <a:ext cx="1908313" cy="646331"/>
          </a:xfrm>
          <a:prstGeom prst="rect">
            <a:avLst/>
          </a:prstGeom>
          <a:noFill/>
        </p:spPr>
        <p:txBody>
          <a:bodyPr wrap="square" rtlCol="0">
            <a:spAutoFit/>
          </a:bodyPr>
          <a:lstStyle/>
          <a:p>
            <a:pPr algn="ctr"/>
            <a:r>
              <a:rPr lang="en-GB" dirty="0">
                <a:solidFill>
                  <a:schemeClr val="bg1"/>
                </a:solidFill>
              </a:rPr>
              <a:t>Numeracy and Reasoning</a:t>
            </a:r>
          </a:p>
        </p:txBody>
      </p:sp>
      <p:pic>
        <p:nvPicPr>
          <p:cNvPr id="19" name="Picture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848" y="4208571"/>
            <a:ext cx="1585936" cy="2130016"/>
          </a:xfrm>
          <a:prstGeom prst="rect">
            <a:avLst/>
          </a:prstGeom>
        </p:spPr>
      </p:pic>
      <p:sp>
        <p:nvSpPr>
          <p:cNvPr id="8" name="Rectangle 7">
            <a:extLst>
              <a:ext uri="{FF2B5EF4-FFF2-40B4-BE49-F238E27FC236}">
                <a16:creationId xmlns:a16="http://schemas.microsoft.com/office/drawing/2014/main" id="{CD974CD0-9387-49A7-93C9-A64F38F4345C}"/>
              </a:ext>
            </a:extLst>
          </p:cNvPr>
          <p:cNvSpPr/>
          <p:nvPr/>
        </p:nvSpPr>
        <p:spPr>
          <a:xfrm>
            <a:off x="161500" y="28046"/>
            <a:ext cx="6985024" cy="1754326"/>
          </a:xfrm>
          <a:prstGeom prst="rect">
            <a:avLst/>
          </a:prstGeom>
          <a:noFill/>
        </p:spPr>
        <p:txBody>
          <a:bodyPr wrap="square" lIns="91440" tIns="45720" rIns="91440" bIns="45720">
            <a:spAutoFit/>
          </a:bodyPr>
          <a:lstStyle/>
          <a:p>
            <a:pPr algn="ct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Autumn term 2025</a:t>
            </a:r>
          </a:p>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Scrumdiddlyumptious</a:t>
            </a: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p>
        </p:txBody>
      </p:sp>
      <p:sp>
        <p:nvSpPr>
          <p:cNvPr id="20" name="Rectangle 19">
            <a:extLst>
              <a:ext uri="{FF2B5EF4-FFF2-40B4-BE49-F238E27FC236}">
                <a16:creationId xmlns:a16="http://schemas.microsoft.com/office/drawing/2014/main" id="{FCC6746E-64D0-4349-8CC8-364E72120582}"/>
              </a:ext>
            </a:extLst>
          </p:cNvPr>
          <p:cNvSpPr/>
          <p:nvPr/>
        </p:nvSpPr>
        <p:spPr>
          <a:xfrm>
            <a:off x="2720755" y="2243823"/>
            <a:ext cx="5883342" cy="1754326"/>
          </a:xfrm>
          <a:prstGeom prst="rect">
            <a:avLst/>
          </a:prstGeom>
          <a:noFill/>
        </p:spPr>
        <p:txBody>
          <a:bodyPr wrap="square" lIns="91440" tIns="45720" rIns="91440" bIns="45720">
            <a:spAutoFit/>
          </a:bodyPr>
          <a:lstStyle/>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Spring</a:t>
            </a: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term 2026</a:t>
            </a:r>
          </a:p>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Road Trip USA</a:t>
            </a: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p>
        </p:txBody>
      </p:sp>
      <p:sp>
        <p:nvSpPr>
          <p:cNvPr id="21" name="Rectangle 20">
            <a:extLst>
              <a:ext uri="{FF2B5EF4-FFF2-40B4-BE49-F238E27FC236}">
                <a16:creationId xmlns:a16="http://schemas.microsoft.com/office/drawing/2014/main" id="{38B6E67D-EC97-4489-A606-498C765318B0}"/>
              </a:ext>
            </a:extLst>
          </p:cNvPr>
          <p:cNvSpPr/>
          <p:nvPr/>
        </p:nvSpPr>
        <p:spPr>
          <a:xfrm>
            <a:off x="3588713" y="4440574"/>
            <a:ext cx="5883342" cy="1754326"/>
          </a:xfrm>
          <a:prstGeom prst="rect">
            <a:avLst/>
          </a:prstGeom>
          <a:noFill/>
        </p:spPr>
        <p:txBody>
          <a:bodyPr wrap="square" lIns="91440" tIns="45720" rIns="91440" bIns="45720">
            <a:spAutoFit/>
          </a:bodyPr>
          <a:lstStyle/>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Summer</a:t>
            </a: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term 2026</a:t>
            </a:r>
          </a:p>
          <a:p>
            <a:pPr algn="ctr"/>
            <a:r>
              <a:rPr lang="en-US" sz="54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Potions</a:t>
            </a:r>
            <a:r>
              <a:rPr lang="en-US"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rPr>
              <a:t> </a:t>
            </a:r>
          </a:p>
        </p:txBody>
      </p:sp>
      <p:pic>
        <p:nvPicPr>
          <p:cNvPr id="1026" name="Picture 2">
            <a:extLst>
              <a:ext uri="{FF2B5EF4-FFF2-40B4-BE49-F238E27FC236}">
                <a16:creationId xmlns:a16="http://schemas.microsoft.com/office/drawing/2014/main" id="{BD451470-5913-4ADB-8B67-396A76C6665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01700" y="195088"/>
            <a:ext cx="3472368" cy="1943578"/>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a:extLst>
              <a:ext uri="{FF2B5EF4-FFF2-40B4-BE49-F238E27FC236}">
                <a16:creationId xmlns:a16="http://schemas.microsoft.com/office/drawing/2014/main" id="{8C540207-BC49-4ACF-9F5C-DFE75CF0F5B2}"/>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9102" t="24498" r="30842" b="6243"/>
          <a:stretch/>
        </p:blipFill>
        <p:spPr bwMode="auto">
          <a:xfrm>
            <a:off x="8837884" y="2397105"/>
            <a:ext cx="1805841" cy="17563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EFE81946-4342-4F94-B100-581E0117BDF9}"/>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28122" t="19944" r="29625" b="4489"/>
          <a:stretch/>
        </p:blipFill>
        <p:spPr bwMode="auto">
          <a:xfrm>
            <a:off x="10143028" y="4771913"/>
            <a:ext cx="1785155" cy="1795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1329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56383" y="182218"/>
            <a:ext cx="3374403" cy="1567070"/>
          </a:xfrm>
        </p:spPr>
        <p:txBody>
          <a:bodyPr>
            <a:normAutofit/>
          </a:bodyPr>
          <a:lstStyle/>
          <a:p>
            <a:pPr marL="0" indent="0" algn="ctr">
              <a:buNone/>
            </a:pPr>
            <a:r>
              <a:rPr lang="en-GB" sz="4800" b="1" u="sng" dirty="0"/>
              <a:t>Literacy</a:t>
            </a:r>
          </a:p>
        </p:txBody>
      </p:sp>
      <p:sp>
        <p:nvSpPr>
          <p:cNvPr id="4" name="TextBox 3"/>
          <p:cNvSpPr txBox="1"/>
          <p:nvPr/>
        </p:nvSpPr>
        <p:spPr>
          <a:xfrm>
            <a:off x="1616766" y="1656523"/>
            <a:ext cx="8560905" cy="830997"/>
          </a:xfrm>
          <a:prstGeom prst="rect">
            <a:avLst/>
          </a:prstGeom>
          <a:noFill/>
        </p:spPr>
        <p:txBody>
          <a:bodyPr wrap="square" rtlCol="0">
            <a:spAutoFit/>
          </a:bodyPr>
          <a:lstStyle/>
          <a:p>
            <a:pPr algn="ctr"/>
            <a:r>
              <a:rPr lang="en-GB" sz="4800" u="sng" dirty="0"/>
              <a:t>Text Types</a:t>
            </a:r>
          </a:p>
        </p:txBody>
      </p:sp>
      <p:sp>
        <p:nvSpPr>
          <p:cNvPr id="5" name="TextBox 4"/>
          <p:cNvSpPr txBox="1"/>
          <p:nvPr/>
        </p:nvSpPr>
        <p:spPr>
          <a:xfrm rot="20415345">
            <a:off x="172279" y="1545717"/>
            <a:ext cx="3193775" cy="584775"/>
          </a:xfrm>
          <a:prstGeom prst="rect">
            <a:avLst/>
          </a:prstGeom>
          <a:noFill/>
        </p:spPr>
        <p:txBody>
          <a:bodyPr wrap="square" rtlCol="0">
            <a:spAutoFit/>
          </a:bodyPr>
          <a:lstStyle/>
          <a:p>
            <a:pPr algn="ctr"/>
            <a:r>
              <a:rPr lang="en-GB" sz="3200" dirty="0"/>
              <a:t>Recount</a:t>
            </a:r>
          </a:p>
        </p:txBody>
      </p:sp>
      <p:sp>
        <p:nvSpPr>
          <p:cNvPr id="6" name="TextBox 5"/>
          <p:cNvSpPr txBox="1"/>
          <p:nvPr/>
        </p:nvSpPr>
        <p:spPr>
          <a:xfrm rot="1447659">
            <a:off x="9024730" y="1779634"/>
            <a:ext cx="2305879" cy="584775"/>
          </a:xfrm>
          <a:prstGeom prst="rect">
            <a:avLst/>
          </a:prstGeom>
          <a:noFill/>
        </p:spPr>
        <p:txBody>
          <a:bodyPr wrap="square" rtlCol="0">
            <a:spAutoFit/>
          </a:bodyPr>
          <a:lstStyle/>
          <a:p>
            <a:r>
              <a:rPr lang="en-GB" sz="3200" dirty="0"/>
              <a:t>Persuasion</a:t>
            </a:r>
          </a:p>
        </p:txBody>
      </p:sp>
      <p:sp>
        <p:nvSpPr>
          <p:cNvPr id="7" name="TextBox 6"/>
          <p:cNvSpPr txBox="1"/>
          <p:nvPr/>
        </p:nvSpPr>
        <p:spPr>
          <a:xfrm>
            <a:off x="4731027" y="3657602"/>
            <a:ext cx="2716696" cy="584775"/>
          </a:xfrm>
          <a:prstGeom prst="rect">
            <a:avLst/>
          </a:prstGeom>
          <a:noFill/>
        </p:spPr>
        <p:txBody>
          <a:bodyPr wrap="square" rtlCol="0">
            <a:spAutoFit/>
          </a:bodyPr>
          <a:lstStyle/>
          <a:p>
            <a:pPr algn="ctr"/>
            <a:r>
              <a:rPr lang="en-GB" sz="3200" dirty="0"/>
              <a:t>Narrative</a:t>
            </a:r>
          </a:p>
        </p:txBody>
      </p:sp>
      <p:sp>
        <p:nvSpPr>
          <p:cNvPr id="8" name="TextBox 7"/>
          <p:cNvSpPr txBox="1"/>
          <p:nvPr/>
        </p:nvSpPr>
        <p:spPr>
          <a:xfrm rot="1261266">
            <a:off x="1210032" y="2945420"/>
            <a:ext cx="2615573" cy="584775"/>
          </a:xfrm>
          <a:prstGeom prst="rect">
            <a:avLst/>
          </a:prstGeom>
          <a:noFill/>
        </p:spPr>
        <p:txBody>
          <a:bodyPr wrap="square" rtlCol="0">
            <a:spAutoFit/>
          </a:bodyPr>
          <a:lstStyle/>
          <a:p>
            <a:pPr algn="ctr"/>
            <a:r>
              <a:rPr lang="en-GB" sz="3200" dirty="0"/>
              <a:t>Instructions</a:t>
            </a:r>
          </a:p>
        </p:txBody>
      </p:sp>
      <p:sp>
        <p:nvSpPr>
          <p:cNvPr id="9" name="TextBox 8"/>
          <p:cNvSpPr txBox="1"/>
          <p:nvPr/>
        </p:nvSpPr>
        <p:spPr>
          <a:xfrm rot="20259954">
            <a:off x="8507896" y="3150848"/>
            <a:ext cx="2438400" cy="584775"/>
          </a:xfrm>
          <a:prstGeom prst="rect">
            <a:avLst/>
          </a:prstGeom>
          <a:noFill/>
        </p:spPr>
        <p:txBody>
          <a:bodyPr wrap="square" rtlCol="0">
            <a:spAutoFit/>
          </a:bodyPr>
          <a:lstStyle/>
          <a:p>
            <a:pPr algn="ctr"/>
            <a:r>
              <a:rPr lang="en-GB" sz="3200" dirty="0"/>
              <a:t>Report</a:t>
            </a:r>
          </a:p>
        </p:txBody>
      </p:sp>
      <p:sp>
        <p:nvSpPr>
          <p:cNvPr id="10" name="TextBox 9"/>
          <p:cNvSpPr txBox="1"/>
          <p:nvPr/>
        </p:nvSpPr>
        <p:spPr>
          <a:xfrm rot="20229266">
            <a:off x="1297537" y="5059276"/>
            <a:ext cx="2850395" cy="584775"/>
          </a:xfrm>
          <a:prstGeom prst="rect">
            <a:avLst/>
          </a:prstGeom>
          <a:noFill/>
        </p:spPr>
        <p:txBody>
          <a:bodyPr wrap="square" rtlCol="0">
            <a:spAutoFit/>
          </a:bodyPr>
          <a:lstStyle/>
          <a:p>
            <a:pPr algn="ctr"/>
            <a:r>
              <a:rPr lang="en-GB" sz="3200" dirty="0"/>
              <a:t>Discussion</a:t>
            </a:r>
          </a:p>
        </p:txBody>
      </p:sp>
      <p:sp>
        <p:nvSpPr>
          <p:cNvPr id="11" name="TextBox 10"/>
          <p:cNvSpPr txBox="1"/>
          <p:nvPr/>
        </p:nvSpPr>
        <p:spPr>
          <a:xfrm rot="1143681">
            <a:off x="7189686" y="5120071"/>
            <a:ext cx="2974031" cy="584775"/>
          </a:xfrm>
          <a:prstGeom prst="rect">
            <a:avLst/>
          </a:prstGeom>
          <a:noFill/>
        </p:spPr>
        <p:txBody>
          <a:bodyPr wrap="square" rtlCol="0">
            <a:spAutoFit/>
          </a:bodyPr>
          <a:lstStyle/>
          <a:p>
            <a:pPr algn="ctr"/>
            <a:r>
              <a:rPr lang="en-GB" sz="3200" dirty="0"/>
              <a:t>Explanation</a:t>
            </a:r>
          </a:p>
        </p:txBody>
      </p:sp>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1841" y="4678611"/>
            <a:ext cx="1304925" cy="1752600"/>
          </a:xfrm>
          <a:prstGeom prst="rect">
            <a:avLst/>
          </a:prstGeom>
        </p:spPr>
      </p:pic>
    </p:spTree>
    <p:extLst>
      <p:ext uri="{BB962C8B-B14F-4D97-AF65-F5344CB8AC3E}">
        <p14:creationId xmlns:p14="http://schemas.microsoft.com/office/powerpoint/2010/main" val="2281271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72483" y="1595369"/>
            <a:ext cx="5226395" cy="1527314"/>
          </a:xfrm>
        </p:spPr>
        <p:txBody>
          <a:bodyPr>
            <a:normAutofit/>
          </a:bodyPr>
          <a:lstStyle/>
          <a:p>
            <a:pPr algn="ctr"/>
            <a:r>
              <a:rPr lang="en-GB" sz="4000" b="1" u="sng" dirty="0">
                <a:solidFill>
                  <a:schemeClr val="bg1"/>
                </a:solidFill>
              </a:rPr>
              <a:t>The 8 Reading Behaviours</a:t>
            </a:r>
          </a:p>
        </p:txBody>
      </p:sp>
      <p:pic>
        <p:nvPicPr>
          <p:cNvPr id="6" name="Picture 5"/>
          <p:cNvPicPr>
            <a:picLocks noChangeAspect="1"/>
          </p:cNvPicPr>
          <p:nvPr/>
        </p:nvPicPr>
        <p:blipFill>
          <a:blip r:embed="rId3"/>
          <a:stretch>
            <a:fillRect/>
          </a:stretch>
        </p:blipFill>
        <p:spPr>
          <a:xfrm>
            <a:off x="242229" y="152097"/>
            <a:ext cx="4489947" cy="1845517"/>
          </a:xfrm>
          <a:prstGeom prst="rect">
            <a:avLst/>
          </a:prstGeom>
        </p:spPr>
      </p:pic>
      <p:pic>
        <p:nvPicPr>
          <p:cNvPr id="7" name="Picture 6"/>
          <p:cNvPicPr>
            <a:picLocks noChangeAspect="1"/>
          </p:cNvPicPr>
          <p:nvPr/>
        </p:nvPicPr>
        <p:blipFill>
          <a:blip r:embed="rId4"/>
          <a:stretch>
            <a:fillRect/>
          </a:stretch>
        </p:blipFill>
        <p:spPr>
          <a:xfrm>
            <a:off x="242229" y="2124221"/>
            <a:ext cx="4489947" cy="2123532"/>
          </a:xfrm>
          <a:prstGeom prst="rect">
            <a:avLst/>
          </a:prstGeom>
        </p:spPr>
      </p:pic>
      <p:pic>
        <p:nvPicPr>
          <p:cNvPr id="8" name="Picture 7"/>
          <p:cNvPicPr>
            <a:picLocks noChangeAspect="1"/>
          </p:cNvPicPr>
          <p:nvPr/>
        </p:nvPicPr>
        <p:blipFill>
          <a:blip r:embed="rId5"/>
          <a:stretch>
            <a:fillRect/>
          </a:stretch>
        </p:blipFill>
        <p:spPr>
          <a:xfrm>
            <a:off x="1111348" y="4247755"/>
            <a:ext cx="4346917" cy="2602021"/>
          </a:xfrm>
          <a:prstGeom prst="rect">
            <a:avLst/>
          </a:prstGeom>
        </p:spPr>
      </p:pic>
      <p:pic>
        <p:nvPicPr>
          <p:cNvPr id="9" name="Picture 8"/>
          <p:cNvPicPr>
            <a:picLocks noChangeAspect="1"/>
          </p:cNvPicPr>
          <p:nvPr/>
        </p:nvPicPr>
        <p:blipFill>
          <a:blip r:embed="rId6"/>
          <a:stretch>
            <a:fillRect/>
          </a:stretch>
        </p:blipFill>
        <p:spPr>
          <a:xfrm>
            <a:off x="8314750" y="270803"/>
            <a:ext cx="4500700" cy="3453618"/>
          </a:xfrm>
          <a:prstGeom prst="rect">
            <a:avLst/>
          </a:prstGeom>
        </p:spPr>
      </p:pic>
      <p:pic>
        <p:nvPicPr>
          <p:cNvPr id="13" name="Picture 12"/>
          <p:cNvPicPr>
            <a:picLocks noChangeAspect="1"/>
          </p:cNvPicPr>
          <p:nvPr/>
        </p:nvPicPr>
        <p:blipFill>
          <a:blip r:embed="rId7"/>
          <a:stretch>
            <a:fillRect/>
          </a:stretch>
        </p:blipFill>
        <p:spPr>
          <a:xfrm>
            <a:off x="6141953" y="3614529"/>
            <a:ext cx="5210676" cy="3235247"/>
          </a:xfrm>
          <a:prstGeom prst="rect">
            <a:avLst/>
          </a:prstGeom>
        </p:spPr>
      </p:pic>
      <p:pic>
        <p:nvPicPr>
          <p:cNvPr id="10" name="Picture 9"/>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887075" y="5170244"/>
            <a:ext cx="1304925" cy="1752600"/>
          </a:xfrm>
          <a:prstGeom prst="rect">
            <a:avLst/>
          </a:prstGeom>
        </p:spPr>
      </p:pic>
    </p:spTree>
    <p:extLst>
      <p:ext uri="{BB962C8B-B14F-4D97-AF65-F5344CB8AC3E}">
        <p14:creationId xmlns:p14="http://schemas.microsoft.com/office/powerpoint/2010/main" val="30986030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3899" y="100865"/>
            <a:ext cx="8534400" cy="1507067"/>
          </a:xfrm>
        </p:spPr>
        <p:txBody>
          <a:bodyPr>
            <a:normAutofit/>
          </a:bodyPr>
          <a:lstStyle/>
          <a:p>
            <a:pPr algn="ctr"/>
            <a:r>
              <a:rPr lang="en-GB" sz="4800" u="sng" dirty="0">
                <a:solidFill>
                  <a:schemeClr val="bg1"/>
                </a:solidFill>
              </a:rPr>
              <a:t>Behaviour</a:t>
            </a:r>
          </a:p>
        </p:txBody>
      </p:sp>
      <p:sp>
        <p:nvSpPr>
          <p:cNvPr id="4" name="TextBox 3"/>
          <p:cNvSpPr txBox="1"/>
          <p:nvPr/>
        </p:nvSpPr>
        <p:spPr>
          <a:xfrm>
            <a:off x="808384" y="1607931"/>
            <a:ext cx="10628243" cy="4832092"/>
          </a:xfrm>
          <a:prstGeom prst="rect">
            <a:avLst/>
          </a:prstGeom>
          <a:noFill/>
        </p:spPr>
        <p:txBody>
          <a:bodyPr wrap="square" rtlCol="0">
            <a:spAutoFit/>
          </a:bodyPr>
          <a:lstStyle/>
          <a:p>
            <a:r>
              <a:rPr lang="en-GB" sz="2800" dirty="0"/>
              <a:t>Behaviour impacts on learning.</a:t>
            </a:r>
          </a:p>
          <a:p>
            <a:pPr algn="ctr"/>
            <a:endParaRPr lang="en-GB" sz="2800" u="sng" dirty="0"/>
          </a:p>
          <a:p>
            <a:pPr algn="ctr"/>
            <a:r>
              <a:rPr lang="en-GB" sz="2800" u="sng" dirty="0"/>
              <a:t>School Strategies:</a:t>
            </a:r>
          </a:p>
          <a:p>
            <a:pPr marL="457200" indent="-457200">
              <a:buFont typeface="Arial" panose="020B0604020202020204" pitchFamily="34" charset="0"/>
              <a:buChar char="•"/>
            </a:pPr>
            <a:r>
              <a:rPr lang="en-GB" sz="2800" dirty="0"/>
              <a:t>Rights of the Child and how we respect our rights.</a:t>
            </a:r>
          </a:p>
          <a:p>
            <a:pPr marL="457200" indent="-457200">
              <a:buFont typeface="Arial" panose="020B0604020202020204" pitchFamily="34" charset="0"/>
              <a:buChar char="•"/>
            </a:pPr>
            <a:r>
              <a:rPr lang="en-GB" sz="2800" dirty="0"/>
              <a:t>Class Dojo.</a:t>
            </a:r>
          </a:p>
          <a:p>
            <a:pPr marL="457200" indent="-457200">
              <a:buFont typeface="Arial" panose="020B0604020202020204" pitchFamily="34" charset="0"/>
              <a:buChar char="•"/>
            </a:pPr>
            <a:r>
              <a:rPr lang="en-GB" sz="2800" dirty="0"/>
              <a:t>Growth mindset/positive thinking </a:t>
            </a:r>
          </a:p>
          <a:p>
            <a:pPr marL="457200" indent="-457200">
              <a:buFont typeface="Arial" panose="020B0604020202020204" pitchFamily="34" charset="0"/>
              <a:buChar char="•"/>
            </a:pPr>
            <a:r>
              <a:rPr lang="en-GB" sz="2800" dirty="0"/>
              <a:t>Graduated Response.</a:t>
            </a:r>
          </a:p>
          <a:p>
            <a:pPr marL="457200" indent="-457200">
              <a:buFont typeface="Arial" panose="020B0604020202020204" pitchFamily="34" charset="0"/>
              <a:buChar char="•"/>
            </a:pPr>
            <a:r>
              <a:rPr lang="en-GB" sz="2800" dirty="0"/>
              <a:t>We reinforce our school rules of:</a:t>
            </a:r>
          </a:p>
          <a:p>
            <a:pPr marL="514350" indent="-514350">
              <a:buFont typeface="+mj-lt"/>
              <a:buAutoNum type="arabicPeriod"/>
            </a:pPr>
            <a:r>
              <a:rPr lang="en-GB" sz="2800" dirty="0"/>
              <a:t>Kind hands</a:t>
            </a:r>
          </a:p>
          <a:p>
            <a:pPr marL="514350" indent="-514350">
              <a:buFont typeface="+mj-lt"/>
              <a:buAutoNum type="arabicPeriod"/>
            </a:pPr>
            <a:r>
              <a:rPr lang="en-GB" sz="2800" dirty="0"/>
              <a:t>Kind feet</a:t>
            </a:r>
          </a:p>
          <a:p>
            <a:pPr marL="514350" indent="-514350">
              <a:buFont typeface="+mj-lt"/>
              <a:buAutoNum type="arabicPeriod"/>
            </a:pPr>
            <a:r>
              <a:rPr lang="en-GB" sz="2800" dirty="0"/>
              <a:t>Kind words.</a:t>
            </a: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784164" y="4687423"/>
            <a:ext cx="1304925" cy="1752600"/>
          </a:xfrm>
          <a:prstGeom prst="rect">
            <a:avLst/>
          </a:prstGeom>
        </p:spPr>
      </p:pic>
    </p:spTree>
    <p:extLst>
      <p:ext uri="{BB962C8B-B14F-4D97-AF65-F5344CB8AC3E}">
        <p14:creationId xmlns:p14="http://schemas.microsoft.com/office/powerpoint/2010/main" val="40681411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8039" y="153871"/>
            <a:ext cx="8534400" cy="1507067"/>
          </a:xfrm>
        </p:spPr>
        <p:txBody>
          <a:bodyPr>
            <a:normAutofit/>
          </a:bodyPr>
          <a:lstStyle/>
          <a:p>
            <a:pPr algn="ctr"/>
            <a:r>
              <a:rPr lang="en-GB" sz="4800" b="1" u="sng" dirty="0">
                <a:solidFill>
                  <a:schemeClr val="tx1"/>
                </a:solidFill>
              </a:rPr>
              <a:t>Spelling</a:t>
            </a:r>
          </a:p>
        </p:txBody>
      </p:sp>
      <p:sp>
        <p:nvSpPr>
          <p:cNvPr id="4" name="TextBox 3"/>
          <p:cNvSpPr txBox="1"/>
          <p:nvPr/>
        </p:nvSpPr>
        <p:spPr>
          <a:xfrm>
            <a:off x="715618" y="1510748"/>
            <a:ext cx="10694505" cy="3477875"/>
          </a:xfrm>
          <a:prstGeom prst="rect">
            <a:avLst/>
          </a:prstGeom>
          <a:noFill/>
        </p:spPr>
        <p:txBody>
          <a:bodyPr wrap="square" rtlCol="0">
            <a:spAutoFit/>
          </a:bodyPr>
          <a:lstStyle/>
          <a:p>
            <a:pPr algn="ctr"/>
            <a:r>
              <a:rPr lang="en-GB" sz="4800" dirty="0"/>
              <a:t>Letters and Sounds</a:t>
            </a:r>
          </a:p>
          <a:p>
            <a:pPr algn="ctr"/>
            <a:r>
              <a:rPr lang="en-GB" sz="3600" dirty="0"/>
              <a:t>Spelling lists sent home and can be practised in homework book. Pupils are assessed and placed into phases. Pupils progress is recorded for assessment and monitoring </a:t>
            </a:r>
          </a:p>
          <a:p>
            <a:endParaRPr lang="en-GB" sz="2800"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55" y="5199546"/>
            <a:ext cx="1304925" cy="1752600"/>
          </a:xfrm>
          <a:prstGeom prst="rect">
            <a:avLst/>
          </a:prstGeom>
        </p:spPr>
      </p:pic>
    </p:spTree>
    <p:extLst>
      <p:ext uri="{BB962C8B-B14F-4D97-AF65-F5344CB8AC3E}">
        <p14:creationId xmlns:p14="http://schemas.microsoft.com/office/powerpoint/2010/main" val="22116908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10579" y="239278"/>
            <a:ext cx="6400800" cy="1947333"/>
          </a:xfrm>
        </p:spPr>
        <p:txBody>
          <a:bodyPr>
            <a:normAutofit/>
          </a:bodyPr>
          <a:lstStyle/>
          <a:p>
            <a:pPr algn="ctr"/>
            <a:r>
              <a:rPr lang="en-GB" sz="4800" b="1" u="sng" dirty="0">
                <a:solidFill>
                  <a:schemeClr val="bg1"/>
                </a:solidFill>
              </a:rPr>
              <a:t>Numeracy</a:t>
            </a:r>
          </a:p>
        </p:txBody>
      </p:sp>
      <p:pic>
        <p:nvPicPr>
          <p:cNvPr id="4" name="Picture 3" descr="arithmetic - Sum of Squares without multiplication - Mathematica Stack ..."/>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8859" y="1434819"/>
            <a:ext cx="5590735" cy="4138697"/>
          </a:xfrm>
          <a:prstGeom prst="rect">
            <a:avLst/>
          </a:prstGeom>
        </p:spPr>
      </p:pic>
      <p:sp>
        <p:nvSpPr>
          <p:cNvPr id="5" name="TextBox 4"/>
          <p:cNvSpPr txBox="1"/>
          <p:nvPr/>
        </p:nvSpPr>
        <p:spPr>
          <a:xfrm rot="20206720">
            <a:off x="222502" y="961151"/>
            <a:ext cx="3060895" cy="1569660"/>
          </a:xfrm>
          <a:prstGeom prst="rect">
            <a:avLst/>
          </a:prstGeom>
          <a:noFill/>
        </p:spPr>
        <p:txBody>
          <a:bodyPr wrap="square" rtlCol="0">
            <a:spAutoFit/>
          </a:bodyPr>
          <a:lstStyle/>
          <a:p>
            <a:pPr algn="ctr"/>
            <a:r>
              <a:rPr lang="en-GB" sz="3200" dirty="0"/>
              <a:t>Multiplication</a:t>
            </a:r>
          </a:p>
          <a:p>
            <a:pPr algn="ctr"/>
            <a:r>
              <a:rPr lang="en-GB" sz="3200" dirty="0"/>
              <a:t>And</a:t>
            </a:r>
          </a:p>
          <a:p>
            <a:pPr algn="ctr"/>
            <a:r>
              <a:rPr lang="en-GB" sz="3200" dirty="0"/>
              <a:t>Division</a:t>
            </a:r>
          </a:p>
        </p:txBody>
      </p:sp>
      <p:sp>
        <p:nvSpPr>
          <p:cNvPr id="6" name="TextBox 5"/>
          <p:cNvSpPr txBox="1"/>
          <p:nvPr/>
        </p:nvSpPr>
        <p:spPr>
          <a:xfrm rot="1315580">
            <a:off x="9859618" y="636104"/>
            <a:ext cx="2093844" cy="1077218"/>
          </a:xfrm>
          <a:prstGeom prst="rect">
            <a:avLst/>
          </a:prstGeom>
          <a:noFill/>
        </p:spPr>
        <p:txBody>
          <a:bodyPr wrap="square" rtlCol="0">
            <a:spAutoFit/>
          </a:bodyPr>
          <a:lstStyle/>
          <a:p>
            <a:pPr algn="ctr"/>
            <a:r>
              <a:rPr lang="en-GB" sz="3200" dirty="0"/>
              <a:t>Place Value</a:t>
            </a:r>
          </a:p>
        </p:txBody>
      </p:sp>
      <p:sp>
        <p:nvSpPr>
          <p:cNvPr id="7" name="TextBox 6"/>
          <p:cNvSpPr txBox="1"/>
          <p:nvPr/>
        </p:nvSpPr>
        <p:spPr>
          <a:xfrm rot="19892907">
            <a:off x="530088" y="4558749"/>
            <a:ext cx="2504661" cy="1569660"/>
          </a:xfrm>
          <a:prstGeom prst="rect">
            <a:avLst/>
          </a:prstGeom>
          <a:noFill/>
        </p:spPr>
        <p:txBody>
          <a:bodyPr wrap="square" rtlCol="0">
            <a:spAutoFit/>
          </a:bodyPr>
          <a:lstStyle/>
          <a:p>
            <a:pPr algn="ctr"/>
            <a:r>
              <a:rPr lang="en-GB" sz="3200" dirty="0"/>
              <a:t>Addition </a:t>
            </a:r>
          </a:p>
          <a:p>
            <a:pPr algn="ctr"/>
            <a:r>
              <a:rPr lang="en-GB" sz="3200" dirty="0"/>
              <a:t>And</a:t>
            </a:r>
          </a:p>
          <a:p>
            <a:pPr algn="ctr"/>
            <a:r>
              <a:rPr lang="en-GB" sz="3200" dirty="0"/>
              <a:t>Subtraction</a:t>
            </a:r>
          </a:p>
        </p:txBody>
      </p:sp>
      <p:sp>
        <p:nvSpPr>
          <p:cNvPr id="8" name="TextBox 7"/>
          <p:cNvSpPr txBox="1"/>
          <p:nvPr/>
        </p:nvSpPr>
        <p:spPr>
          <a:xfrm rot="1855331">
            <a:off x="9096037" y="3133577"/>
            <a:ext cx="2994992" cy="1077218"/>
          </a:xfrm>
          <a:prstGeom prst="rect">
            <a:avLst/>
          </a:prstGeom>
          <a:noFill/>
        </p:spPr>
        <p:txBody>
          <a:bodyPr wrap="square" rtlCol="0">
            <a:spAutoFit/>
          </a:bodyPr>
          <a:lstStyle/>
          <a:p>
            <a:pPr algn="ctr"/>
            <a:r>
              <a:rPr lang="en-GB" sz="3200" dirty="0"/>
              <a:t>Problem Solving</a:t>
            </a:r>
          </a:p>
          <a:p>
            <a:pPr algn="ctr"/>
            <a:r>
              <a:rPr lang="en-GB" sz="3200" dirty="0"/>
              <a:t>(Reasoning)</a:t>
            </a:r>
          </a:p>
        </p:txBody>
      </p:sp>
      <p:sp>
        <p:nvSpPr>
          <p:cNvPr id="9" name="TextBox 8"/>
          <p:cNvSpPr txBox="1"/>
          <p:nvPr/>
        </p:nvSpPr>
        <p:spPr>
          <a:xfrm>
            <a:off x="3061253" y="5750619"/>
            <a:ext cx="7301948" cy="523220"/>
          </a:xfrm>
          <a:prstGeom prst="rect">
            <a:avLst/>
          </a:prstGeom>
          <a:noFill/>
        </p:spPr>
        <p:txBody>
          <a:bodyPr wrap="square" rtlCol="0">
            <a:spAutoFit/>
          </a:bodyPr>
          <a:lstStyle/>
          <a:p>
            <a:pPr algn="ctr"/>
            <a:r>
              <a:rPr lang="en-GB" sz="2800" b="1" dirty="0"/>
              <a:t>Data handling, shape, measures, time, money</a:t>
            </a:r>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1135637" y="5343579"/>
            <a:ext cx="833673" cy="1119678"/>
          </a:xfrm>
          <a:prstGeom prst="rect">
            <a:avLst/>
          </a:prstGeom>
        </p:spPr>
      </p:pic>
    </p:spTree>
    <p:extLst>
      <p:ext uri="{BB962C8B-B14F-4D97-AF65-F5344CB8AC3E}">
        <p14:creationId xmlns:p14="http://schemas.microsoft.com/office/powerpoint/2010/main" val="15617264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10579" y="239278"/>
            <a:ext cx="6400800" cy="1947333"/>
          </a:xfrm>
        </p:spPr>
        <p:txBody>
          <a:bodyPr>
            <a:normAutofit/>
          </a:bodyPr>
          <a:lstStyle/>
          <a:p>
            <a:pPr algn="ctr"/>
            <a:r>
              <a:rPr lang="en-GB" sz="4800" b="1" u="sng" dirty="0">
                <a:solidFill>
                  <a:schemeClr val="bg1"/>
                </a:solidFill>
              </a:rPr>
              <a:t>Numeracy</a:t>
            </a:r>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35637" y="5343579"/>
            <a:ext cx="833673" cy="1119678"/>
          </a:xfrm>
          <a:prstGeom prst="rect">
            <a:avLst/>
          </a:prstGeom>
        </p:spPr>
      </p:pic>
      <p:pic>
        <p:nvPicPr>
          <p:cNvPr id="3074" name="Picture 2" descr="Telling the Time Clock Poster Learning To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32406" y="1035770"/>
            <a:ext cx="7157146" cy="5060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10595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29E4627-A562-4C4B-89E4-DC002A8B717D}"/>
              </a:ext>
            </a:extLst>
          </p:cNvPr>
          <p:cNvSpPr>
            <a:spLocks noGrp="1"/>
          </p:cNvSpPr>
          <p:nvPr>
            <p:ph type="title"/>
          </p:nvPr>
        </p:nvSpPr>
        <p:spPr>
          <a:xfrm>
            <a:off x="609600" y="482166"/>
            <a:ext cx="10972800" cy="1252728"/>
          </a:xfrm>
        </p:spPr>
        <p:txBody>
          <a:bodyPr>
            <a:normAutofit fontScale="90000"/>
          </a:bodyPr>
          <a:lstStyle/>
          <a:p>
            <a:r>
              <a:rPr lang="en-GB" dirty="0">
                <a:solidFill>
                  <a:schemeClr val="tx1"/>
                </a:solidFill>
                <a:latin typeface="Comic Sans MS" panose="030F0702030302020204" pitchFamily="66" charset="0"/>
              </a:rPr>
              <a:t>These are some of the apps and platforms the children will be accessing and becoming familiar with this year  </a:t>
            </a:r>
          </a:p>
        </p:txBody>
      </p:sp>
      <p:pic>
        <p:nvPicPr>
          <p:cNvPr id="8" name="Picture 7" descr="Graphical user interface, text, application&#10;&#10;Description automatically generated">
            <a:extLst>
              <a:ext uri="{FF2B5EF4-FFF2-40B4-BE49-F238E27FC236}">
                <a16:creationId xmlns:a16="http://schemas.microsoft.com/office/drawing/2014/main" id="{7B7447EF-BF04-4C7F-9886-32542B0C5AEA}"/>
              </a:ext>
            </a:extLst>
          </p:cNvPr>
          <p:cNvPicPr>
            <a:picLocks noChangeAspect="1"/>
          </p:cNvPicPr>
          <p:nvPr/>
        </p:nvPicPr>
        <p:blipFill>
          <a:blip r:embed="rId2" cstate="hq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8642186" y="2668710"/>
            <a:ext cx="2432928" cy="1520580"/>
          </a:xfrm>
          <a:prstGeom prst="rect">
            <a:avLst/>
          </a:prstGeom>
        </p:spPr>
      </p:pic>
      <p:pic>
        <p:nvPicPr>
          <p:cNvPr id="11" name="Picture 10" descr="A picture containing text, clipart&#10;&#10;Description automatically generated">
            <a:extLst>
              <a:ext uri="{FF2B5EF4-FFF2-40B4-BE49-F238E27FC236}">
                <a16:creationId xmlns:a16="http://schemas.microsoft.com/office/drawing/2014/main" id="{8A95A275-FDED-4849-B9A0-8C58A1469AE4}"/>
              </a:ext>
            </a:extLst>
          </p:cNvPr>
          <p:cNvPicPr>
            <a:picLocks noChangeAspect="1"/>
          </p:cNvPicPr>
          <p:nvPr/>
        </p:nvPicPr>
        <p:blipFill>
          <a:blip r:embed="rId4" cstate="hq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511593" y="2471210"/>
            <a:ext cx="3168814" cy="1655705"/>
          </a:xfrm>
          <a:prstGeom prst="rect">
            <a:avLst/>
          </a:prstGeom>
        </p:spPr>
      </p:pic>
      <p:pic>
        <p:nvPicPr>
          <p:cNvPr id="14" name="Picture 13" descr="A picture containing text, clipart&#10;&#10;Description automatically generated">
            <a:extLst>
              <a:ext uri="{FF2B5EF4-FFF2-40B4-BE49-F238E27FC236}">
                <a16:creationId xmlns:a16="http://schemas.microsoft.com/office/drawing/2014/main" id="{7DCC4A58-9ECE-4A8F-9461-AC19FA9D6186}"/>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8919814" y="4935733"/>
            <a:ext cx="3143250" cy="771525"/>
          </a:xfrm>
          <a:prstGeom prst="rect">
            <a:avLst/>
          </a:prstGeom>
        </p:spPr>
      </p:pic>
      <p:pic>
        <p:nvPicPr>
          <p:cNvPr id="17" name="Picture 16">
            <a:extLst>
              <a:ext uri="{FF2B5EF4-FFF2-40B4-BE49-F238E27FC236}">
                <a16:creationId xmlns:a16="http://schemas.microsoft.com/office/drawing/2014/main" id="{05AAC98C-27C6-4912-92DD-8FE506A98357}"/>
              </a:ext>
            </a:extLst>
          </p:cNvPr>
          <p:cNvPicPr>
            <a:picLocks noChangeAspect="1"/>
          </p:cNvPicPr>
          <p:nvPr/>
        </p:nvPicPr>
        <p:blipFill>
          <a:blip r:embed="rId8"/>
          <a:stretch>
            <a:fillRect/>
          </a:stretch>
        </p:blipFill>
        <p:spPr>
          <a:xfrm>
            <a:off x="609600" y="5111859"/>
            <a:ext cx="2243694" cy="1252729"/>
          </a:xfrm>
          <a:prstGeom prst="rect">
            <a:avLst/>
          </a:prstGeom>
        </p:spPr>
      </p:pic>
      <p:pic>
        <p:nvPicPr>
          <p:cNvPr id="18" name="Picture 17">
            <a:extLst>
              <a:ext uri="{FF2B5EF4-FFF2-40B4-BE49-F238E27FC236}">
                <a16:creationId xmlns:a16="http://schemas.microsoft.com/office/drawing/2014/main" id="{4DCC720A-6AC6-4595-B62E-E3D0B07523A8}"/>
              </a:ext>
            </a:extLst>
          </p:cNvPr>
          <p:cNvPicPr>
            <a:picLocks noChangeAspect="1"/>
          </p:cNvPicPr>
          <p:nvPr/>
        </p:nvPicPr>
        <p:blipFill>
          <a:blip r:embed="rId9"/>
          <a:stretch>
            <a:fillRect/>
          </a:stretch>
        </p:blipFill>
        <p:spPr>
          <a:xfrm>
            <a:off x="3363126" y="4765965"/>
            <a:ext cx="2390502" cy="1344657"/>
          </a:xfrm>
          <a:prstGeom prst="rect">
            <a:avLst/>
          </a:prstGeom>
        </p:spPr>
      </p:pic>
      <p:pic>
        <p:nvPicPr>
          <p:cNvPr id="4" name="Picture 3"/>
          <p:cNvPicPr>
            <a:picLocks noChangeAspect="1"/>
          </p:cNvPicPr>
          <p:nvPr/>
        </p:nvPicPr>
        <p:blipFill>
          <a:blip r:embed="rId10"/>
          <a:stretch>
            <a:fillRect/>
          </a:stretch>
        </p:blipFill>
        <p:spPr>
          <a:xfrm>
            <a:off x="6198321" y="4873358"/>
            <a:ext cx="2721493" cy="1491229"/>
          </a:xfrm>
          <a:prstGeom prst="rect">
            <a:avLst/>
          </a:prstGeom>
        </p:spPr>
      </p:pic>
      <p:pic>
        <p:nvPicPr>
          <p:cNvPr id="5" name="Picture 4"/>
          <p:cNvPicPr>
            <a:picLocks noChangeAspect="1"/>
          </p:cNvPicPr>
          <p:nvPr/>
        </p:nvPicPr>
        <p:blipFill>
          <a:blip r:embed="rId11"/>
          <a:stretch>
            <a:fillRect/>
          </a:stretch>
        </p:blipFill>
        <p:spPr>
          <a:xfrm>
            <a:off x="499458" y="2124125"/>
            <a:ext cx="3731028" cy="1838575"/>
          </a:xfrm>
          <a:prstGeom prst="rect">
            <a:avLst/>
          </a:prstGeom>
        </p:spPr>
      </p:pic>
    </p:spTree>
    <p:extLst>
      <p:ext uri="{BB962C8B-B14F-4D97-AF65-F5344CB8AC3E}">
        <p14:creationId xmlns:p14="http://schemas.microsoft.com/office/powerpoint/2010/main" val="4052788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GB" dirty="0"/>
              <a:t>NQA: Healthy school</a:t>
            </a:r>
          </a:p>
          <a:p>
            <a:pPr marL="0" indent="0" algn="ctr">
              <a:buNone/>
            </a:pPr>
            <a:r>
              <a:rPr lang="en-GB" dirty="0"/>
              <a:t>Snacks for playtime: fruit or vegetables</a:t>
            </a:r>
          </a:p>
          <a:p>
            <a:pPr marL="0" indent="0" algn="ctr">
              <a:buNone/>
            </a:pPr>
            <a:r>
              <a:rPr lang="en-GB" dirty="0"/>
              <a:t>Birthdays: no cakes Healthy schools club have decided pupils can wear non-uniform as a birthday treat. </a:t>
            </a:r>
          </a:p>
        </p:txBody>
      </p:sp>
      <p:sp>
        <p:nvSpPr>
          <p:cNvPr id="3" name="Title 2"/>
          <p:cNvSpPr>
            <a:spLocks noGrp="1"/>
          </p:cNvSpPr>
          <p:nvPr>
            <p:ph type="title"/>
          </p:nvPr>
        </p:nvSpPr>
        <p:spPr/>
        <p:txBody>
          <a:bodyPr/>
          <a:lstStyle/>
          <a:p>
            <a:r>
              <a:rPr lang="en-GB" dirty="0"/>
              <a:t>Healthy Schools Club</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597019" y="4961551"/>
            <a:ext cx="1304925" cy="1752600"/>
          </a:xfrm>
          <a:prstGeom prst="rect">
            <a:avLst/>
          </a:prstGeom>
        </p:spPr>
      </p:pic>
    </p:spTree>
    <p:extLst>
      <p:ext uri="{BB962C8B-B14F-4D97-AF65-F5344CB8AC3E}">
        <p14:creationId xmlns:p14="http://schemas.microsoft.com/office/powerpoint/2010/main" val="3890787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3503" t="19007" r="34439" b="12329"/>
          <a:stretch/>
        </p:blipFill>
        <p:spPr bwMode="auto">
          <a:xfrm>
            <a:off x="3559417" y="194153"/>
            <a:ext cx="5198301" cy="62598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2462" y="4701369"/>
            <a:ext cx="1304925" cy="1752600"/>
          </a:xfrm>
          <a:prstGeom prst="rect">
            <a:avLst/>
          </a:prstGeom>
        </p:spPr>
      </p:pic>
    </p:spTree>
    <p:extLst>
      <p:ext uri="{BB962C8B-B14F-4D97-AF65-F5344CB8AC3E}">
        <p14:creationId xmlns:p14="http://schemas.microsoft.com/office/powerpoint/2010/main" val="2699924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2925" y="498430"/>
            <a:ext cx="8534400" cy="1507067"/>
          </a:xfrm>
        </p:spPr>
        <p:txBody>
          <a:bodyPr>
            <a:normAutofit/>
          </a:bodyPr>
          <a:lstStyle/>
          <a:p>
            <a:pPr algn="ctr"/>
            <a:r>
              <a:rPr lang="en-GB" sz="4800" b="1" u="sng" dirty="0">
                <a:solidFill>
                  <a:schemeClr val="bg1"/>
                </a:solidFill>
              </a:rPr>
              <a:t>Weekly Needs</a:t>
            </a:r>
          </a:p>
        </p:txBody>
      </p:sp>
      <p:sp>
        <p:nvSpPr>
          <p:cNvPr id="4" name="TextBox 3"/>
          <p:cNvSpPr txBox="1"/>
          <p:nvPr/>
        </p:nvSpPr>
        <p:spPr>
          <a:xfrm>
            <a:off x="854764" y="1438482"/>
            <a:ext cx="10482471" cy="6124754"/>
          </a:xfrm>
          <a:prstGeom prst="rect">
            <a:avLst/>
          </a:prstGeom>
          <a:noFill/>
        </p:spPr>
        <p:txBody>
          <a:bodyPr wrap="square" rtlCol="0">
            <a:spAutoFit/>
          </a:bodyPr>
          <a:lstStyle/>
          <a:p>
            <a:r>
              <a:rPr lang="en-GB" sz="2800" b="1" dirty="0"/>
              <a:t>Monday: Homework book brought into school for marking if pupils have completed a task. </a:t>
            </a:r>
          </a:p>
          <a:p>
            <a:endParaRPr lang="en-GB" sz="2800" b="1" dirty="0"/>
          </a:p>
          <a:p>
            <a:r>
              <a:rPr lang="en-GB" sz="2800" b="1" dirty="0"/>
              <a:t>Thursday: P.E: Kit to be worn to school </a:t>
            </a:r>
          </a:p>
          <a:p>
            <a:endParaRPr lang="en-GB" sz="2800" b="1" dirty="0"/>
          </a:p>
          <a:p>
            <a:r>
              <a:rPr lang="en-GB" sz="2800" b="1" dirty="0"/>
              <a:t>Wednesday: suitable outdoor clothing</a:t>
            </a:r>
          </a:p>
          <a:p>
            <a:endParaRPr lang="en-GB" sz="2800" b="1" dirty="0"/>
          </a:p>
          <a:p>
            <a:r>
              <a:rPr lang="en-GB" sz="2800" b="1" dirty="0"/>
              <a:t>Thursday: afternoon teacher Mrs Arnold (PPA cover)</a:t>
            </a:r>
          </a:p>
          <a:p>
            <a:endParaRPr lang="en-GB" sz="2800" b="1" dirty="0"/>
          </a:p>
          <a:p>
            <a:r>
              <a:rPr lang="en-GB" sz="2800" b="1" dirty="0"/>
              <a:t>Friday:  Teacher on Friday’s is Mrs Watts. </a:t>
            </a:r>
          </a:p>
          <a:p>
            <a:r>
              <a:rPr lang="en-GB" sz="2800" b="1" dirty="0"/>
              <a:t>Reading books to be accessed via Boost, Numeracy homework</a:t>
            </a:r>
          </a:p>
          <a:p>
            <a:r>
              <a:rPr lang="en-GB" sz="2800" b="1" dirty="0"/>
              <a:t>to be accessed via </a:t>
            </a:r>
            <a:r>
              <a:rPr lang="en-GB" sz="2800" b="1" dirty="0" err="1"/>
              <a:t>MyMaths</a:t>
            </a:r>
            <a:r>
              <a:rPr lang="en-GB" sz="2800" b="1" dirty="0"/>
              <a:t>.</a:t>
            </a:r>
          </a:p>
          <a:p>
            <a:endParaRPr lang="en-GB" sz="2800" b="1" dirty="0"/>
          </a:p>
          <a:p>
            <a:endParaRPr lang="en-GB" sz="2800" b="1"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887075" y="5105400"/>
            <a:ext cx="1304925" cy="1752600"/>
          </a:xfrm>
          <a:prstGeom prst="rect">
            <a:avLst/>
          </a:prstGeom>
        </p:spPr>
      </p:pic>
    </p:spTree>
    <p:extLst>
      <p:ext uri="{BB962C8B-B14F-4D97-AF65-F5344CB8AC3E}">
        <p14:creationId xmlns:p14="http://schemas.microsoft.com/office/powerpoint/2010/main" val="35759899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A458F8FE-AB83-45AA-947E-8D7F1910644A}"/>
              </a:ext>
            </a:extLst>
          </p:cNvPr>
          <p:cNvSpPr>
            <a:spLocks noGrp="1"/>
          </p:cNvSpPr>
          <p:nvPr>
            <p:ph type="title"/>
          </p:nvPr>
        </p:nvSpPr>
        <p:spPr>
          <a:xfrm>
            <a:off x="535710" y="3349383"/>
            <a:ext cx="3276874" cy="2044654"/>
          </a:xfrm>
        </p:spPr>
        <p:txBody>
          <a:bodyPr>
            <a:noAutofit/>
          </a:bodyPr>
          <a:lstStyle/>
          <a:p>
            <a:r>
              <a:rPr lang="en-GB" sz="2400" dirty="0">
                <a:solidFill>
                  <a:schemeClr val="tx1"/>
                </a:solidFill>
              </a:rPr>
              <a:t>https://www.morristonprimaryschool.co.uk/blwyddyn-34</a:t>
            </a:r>
          </a:p>
        </p:txBody>
      </p:sp>
      <p:pic>
        <p:nvPicPr>
          <p:cNvPr id="5" name="Picture 4">
            <a:extLst>
              <a:ext uri="{FF2B5EF4-FFF2-40B4-BE49-F238E27FC236}">
                <a16:creationId xmlns:a16="http://schemas.microsoft.com/office/drawing/2014/main" id="{3649BE69-7CE8-4B20-A0F3-CB3808B74D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7075" y="5105400"/>
            <a:ext cx="1304925" cy="1752600"/>
          </a:xfrm>
          <a:prstGeom prst="rect">
            <a:avLst/>
          </a:prstGeom>
        </p:spPr>
      </p:pic>
      <p:pic>
        <p:nvPicPr>
          <p:cNvPr id="6" name="Picture 5">
            <a:extLst>
              <a:ext uri="{FF2B5EF4-FFF2-40B4-BE49-F238E27FC236}">
                <a16:creationId xmlns:a16="http://schemas.microsoft.com/office/drawing/2014/main" id="{704D0290-D3CC-4C49-A3CC-35A335BD2C79}"/>
              </a:ext>
            </a:extLst>
          </p:cNvPr>
          <p:cNvPicPr>
            <a:picLocks noChangeAspect="1"/>
          </p:cNvPicPr>
          <p:nvPr/>
        </p:nvPicPr>
        <p:blipFill>
          <a:blip r:embed="rId3"/>
          <a:stretch>
            <a:fillRect/>
          </a:stretch>
        </p:blipFill>
        <p:spPr>
          <a:xfrm>
            <a:off x="4216303" y="43021"/>
            <a:ext cx="4937676" cy="6714240"/>
          </a:xfrm>
          <a:prstGeom prst="rect">
            <a:avLst/>
          </a:prstGeom>
        </p:spPr>
      </p:pic>
    </p:spTree>
    <p:extLst>
      <p:ext uri="{BB962C8B-B14F-4D97-AF65-F5344CB8AC3E}">
        <p14:creationId xmlns:p14="http://schemas.microsoft.com/office/powerpoint/2010/main" val="34179962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92873" y="5298459"/>
            <a:ext cx="1018371" cy="1367739"/>
          </a:xfrm>
          <a:prstGeom prst="rect">
            <a:avLst/>
          </a:prstGeom>
        </p:spPr>
      </p:pic>
      <p:pic>
        <p:nvPicPr>
          <p:cNvPr id="6" name="Picture 5"/>
          <p:cNvPicPr>
            <a:picLocks noChangeAspect="1"/>
          </p:cNvPicPr>
          <p:nvPr/>
        </p:nvPicPr>
        <p:blipFill>
          <a:blip r:embed="rId4"/>
          <a:stretch>
            <a:fillRect/>
          </a:stretch>
        </p:blipFill>
        <p:spPr>
          <a:xfrm>
            <a:off x="600363" y="307340"/>
            <a:ext cx="8903855" cy="6455672"/>
          </a:xfrm>
          <a:prstGeom prst="rect">
            <a:avLst/>
          </a:prstGeom>
        </p:spPr>
      </p:pic>
    </p:spTree>
    <p:extLst>
      <p:ext uri="{BB962C8B-B14F-4D97-AF65-F5344CB8AC3E}">
        <p14:creationId xmlns:p14="http://schemas.microsoft.com/office/powerpoint/2010/main" val="1699825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092873" y="5298459"/>
            <a:ext cx="1018371" cy="1367739"/>
          </a:xfrm>
          <a:prstGeom prst="rect">
            <a:avLst/>
          </a:prstGeom>
        </p:spPr>
      </p:pic>
      <p:pic>
        <p:nvPicPr>
          <p:cNvPr id="2" name="Picture 1"/>
          <p:cNvPicPr>
            <a:picLocks noChangeAspect="1"/>
          </p:cNvPicPr>
          <p:nvPr/>
        </p:nvPicPr>
        <p:blipFill>
          <a:blip r:embed="rId4"/>
          <a:stretch>
            <a:fillRect/>
          </a:stretch>
        </p:blipFill>
        <p:spPr>
          <a:xfrm>
            <a:off x="1076325" y="709612"/>
            <a:ext cx="10039350" cy="5438775"/>
          </a:xfrm>
          <a:prstGeom prst="rect">
            <a:avLst/>
          </a:prstGeom>
        </p:spPr>
      </p:pic>
    </p:spTree>
    <p:extLst>
      <p:ext uri="{BB962C8B-B14F-4D97-AF65-F5344CB8AC3E}">
        <p14:creationId xmlns:p14="http://schemas.microsoft.com/office/powerpoint/2010/main" val="36151736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2925" y="498428"/>
            <a:ext cx="8534400" cy="5452206"/>
          </a:xfrm>
        </p:spPr>
        <p:txBody>
          <a:bodyPr>
            <a:normAutofit/>
          </a:bodyPr>
          <a:lstStyle/>
          <a:p>
            <a:pPr algn="ctr"/>
            <a:r>
              <a:rPr lang="en-GB" sz="4800" b="1" dirty="0">
                <a:solidFill>
                  <a:schemeClr val="tx1"/>
                </a:solidFill>
              </a:rPr>
              <a:t>Thankyou for listening</a:t>
            </a:r>
            <a:br>
              <a:rPr lang="en-GB" sz="4800" b="1" dirty="0">
                <a:solidFill>
                  <a:schemeClr val="tx1"/>
                </a:solidFill>
              </a:rPr>
            </a:br>
            <a:br>
              <a:rPr lang="en-GB" sz="4800" b="1" u="sng" dirty="0">
                <a:solidFill>
                  <a:schemeClr val="tx1"/>
                </a:solidFill>
              </a:rPr>
            </a:br>
            <a:br>
              <a:rPr lang="en-GB" sz="4800" b="1" u="sng" dirty="0">
                <a:solidFill>
                  <a:schemeClr val="tx1"/>
                </a:solidFill>
              </a:rPr>
            </a:br>
            <a:endParaRPr lang="en-GB" sz="4800" b="1" dirty="0">
              <a:solidFill>
                <a:schemeClr val="tx1"/>
              </a:solidFill>
            </a:endParaRPr>
          </a:p>
        </p:txBody>
      </p:sp>
      <p:sp>
        <p:nvSpPr>
          <p:cNvPr id="4" name="TextBox 3"/>
          <p:cNvSpPr txBox="1"/>
          <p:nvPr/>
        </p:nvSpPr>
        <p:spPr>
          <a:xfrm>
            <a:off x="1189646" y="1133912"/>
            <a:ext cx="10482471" cy="954107"/>
          </a:xfrm>
          <a:prstGeom prst="rect">
            <a:avLst/>
          </a:prstGeom>
          <a:noFill/>
        </p:spPr>
        <p:txBody>
          <a:bodyPr wrap="square" rtlCol="0">
            <a:spAutoFit/>
          </a:bodyPr>
          <a:lstStyle/>
          <a:p>
            <a:endParaRPr lang="en-GB" sz="2800" b="1" dirty="0"/>
          </a:p>
          <a:p>
            <a:endParaRPr lang="en-GB" sz="2800" b="1" dirty="0"/>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25956" y="101453"/>
            <a:ext cx="1304925" cy="1752600"/>
          </a:xfrm>
          <a:prstGeom prst="rect">
            <a:avLst/>
          </a:prstGeom>
        </p:spPr>
      </p:pic>
    </p:spTree>
    <p:extLst>
      <p:ext uri="{BB962C8B-B14F-4D97-AF65-F5344CB8AC3E}">
        <p14:creationId xmlns:p14="http://schemas.microsoft.com/office/powerpoint/2010/main" val="217494719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b7ff5ed0-a4ba-4aa4-9011-17cfcc72c04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21BA9F86235C1488D9602265DE20C79" ma:contentTypeVersion="20" ma:contentTypeDescription="Create a new document." ma:contentTypeScope="" ma:versionID="2ab59a5762f442d58bc91ad7515febd3">
  <xsd:schema xmlns:xsd="http://www.w3.org/2001/XMLSchema" xmlns:xs="http://www.w3.org/2001/XMLSchema" xmlns:p="http://schemas.microsoft.com/office/2006/metadata/properties" xmlns:ns3="fe82d06d-d29f-4f09-a2b9-6cc0a5ff6eba" xmlns:ns4="b7ff5ed0-a4ba-4aa4-9011-17cfcc72c046" targetNamespace="http://schemas.microsoft.com/office/2006/metadata/properties" ma:root="true" ma:fieldsID="c615141b972a9e495e54413b2887b8a3" ns3:_="" ns4:_="">
    <xsd:import namespace="fe82d06d-d29f-4f09-a2b9-6cc0a5ff6eba"/>
    <xsd:import namespace="b7ff5ed0-a4ba-4aa4-9011-17cfcc72c046"/>
    <xsd:element name="properties">
      <xsd:complexType>
        <xsd:sequence>
          <xsd:element name="documentManagement">
            <xsd:complexType>
              <xsd:all>
                <xsd:element ref="ns3:SharedWithUsers" minOccurs="0"/>
                <xsd:element ref="ns3:SharedWithDetails" minOccurs="0"/>
                <xsd:element ref="ns3:SharingHintHash" minOccurs="0"/>
                <xsd:element ref="ns3:LastSharedByUser" minOccurs="0"/>
                <xsd:element ref="ns3:LastSharedByTime" minOccurs="0"/>
                <xsd:element ref="ns4:MediaServiceMetadata" minOccurs="0"/>
                <xsd:element ref="ns4:MediaServiceFastMetadata" minOccurs="0"/>
                <xsd:element ref="ns4:MediaServiceDateTaken" minOccurs="0"/>
                <xsd:element ref="ns4:MediaServiceLocation" minOccurs="0"/>
                <xsd:element ref="ns4:MediaServiceAutoTags" minOccurs="0"/>
                <xsd:element ref="ns4:MediaServiceOCR" minOccurs="0"/>
                <xsd:element ref="ns4:MediaServiceGenerationTime" minOccurs="0"/>
                <xsd:element ref="ns4:MediaServiceEventHashCode" minOccurs="0"/>
                <xsd:element ref="ns4:MediaServiceAutoKeyPoints" minOccurs="0"/>
                <xsd:element ref="ns4:MediaServiceKeyPoints" minOccurs="0"/>
                <xsd:element ref="ns4:MediaLengthInSeconds" minOccurs="0"/>
                <xsd:element ref="ns4:_activity" minOccurs="0"/>
                <xsd:element ref="ns4:MediaServiceObjectDetectorVersions"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e82d06d-d29f-4f09-a2b9-6cc0a5ff6eba"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element name="LastSharedByUser" ma:index="11" nillable="true" ma:displayName="Last Shared By User" ma:description="" ma:internalName="LastSharedByUser" ma:readOnly="true">
      <xsd:simpleType>
        <xsd:restriction base="dms:Note">
          <xsd:maxLength value="255"/>
        </xsd:restriction>
      </xsd:simpleType>
    </xsd:element>
    <xsd:element name="LastSharedByTime" ma:index="12"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b7ff5ed0-a4ba-4aa4-9011-17cfcc72c046" elementFormDefault="qualified">
    <xsd:import namespace="http://schemas.microsoft.com/office/2006/documentManagement/types"/>
    <xsd:import namespace="http://schemas.microsoft.com/office/infopath/2007/PartnerControls"/>
    <xsd:element name="MediaServiceMetadata" ma:index="13" nillable="true" ma:displayName="MediaServiceMetadata" ma:description="" ma:hidden="true" ma:internalName="MediaServiceMetadata" ma:readOnly="true">
      <xsd:simpleType>
        <xsd:restriction base="dms:Note"/>
      </xsd:simpleType>
    </xsd:element>
    <xsd:element name="MediaServiceFastMetadata" ma:index="14" nillable="true" ma:displayName="MediaServiceFastMetadata" ma:description="" ma:hidden="true" ma:internalName="MediaServiceFastMetadata" ma:readOnly="true">
      <xsd:simpleType>
        <xsd:restriction base="dms:Note"/>
      </xsd:simpleType>
    </xsd:element>
    <xsd:element name="MediaServiceDateTaken" ma:index="15" nillable="true" ma:displayName="MediaServiceDateTaken" ma:description="" ma:hidden="true" ma:internalName="MediaServiceDateTaken" ma:readOnly="true">
      <xsd:simpleType>
        <xsd:restriction base="dms:Text"/>
      </xsd:simpleType>
    </xsd:element>
    <xsd:element name="MediaServiceLocation" ma:index="16" nillable="true" ma:displayName="MediaServiceLocation" ma:description="" ma:internalName="MediaServiceLocation" ma:readOnly="true">
      <xsd:simpleType>
        <xsd:restriction base="dms:Text"/>
      </xsd:simpleType>
    </xsd:element>
    <xsd:element name="MediaServiceAutoTags" ma:index="17" nillable="true" ma:displayName="MediaServiceAutoTags" ma:description="" ma:internalName="MediaServiceAutoTags" ma:readOnly="true">
      <xsd:simpleType>
        <xsd:restriction base="dms:Text"/>
      </xsd:simpleType>
    </xsd:element>
    <xsd:element name="MediaServiceOCR" ma:index="18" nillable="true" ma:displayName="MediaServiceOCR"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Length (seconds)" ma:internalName="MediaLengthInSeconds" ma:readOnly="true">
      <xsd:simpleType>
        <xsd:restriction base="dms:Unknown"/>
      </xsd:simpleType>
    </xsd:element>
    <xsd:element name="_activity" ma:index="24" nillable="true" ma:displayName="_activity" ma:hidden="true" ma:internalName="_activity">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element name="MediaServiceSystemTags" ma:index="26" nillable="true" ma:displayName="MediaServiceSystemTags" ma:hidden="true" ma:internalName="MediaServiceSystemTags" ma:readOnly="true">
      <xsd:simpleType>
        <xsd:restriction base="dms:Note"/>
      </xsd:simpleType>
    </xsd:element>
    <xsd:element name="MediaServiceSearchProperties" ma:index="27"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2F9858C-E93E-45A0-9380-EAFD78BFB82E}">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b7ff5ed0-a4ba-4aa4-9011-17cfcc72c046"/>
    <ds:schemaRef ds:uri="http://purl.org/dc/elements/1.1/"/>
    <ds:schemaRef ds:uri="http://schemas.microsoft.com/office/2006/metadata/properties"/>
    <ds:schemaRef ds:uri="fe82d06d-d29f-4f09-a2b9-6cc0a5ff6eba"/>
    <ds:schemaRef ds:uri="http://www.w3.org/XML/1998/namespace"/>
    <ds:schemaRef ds:uri="http://purl.org/dc/dcmitype/"/>
  </ds:schemaRefs>
</ds:datastoreItem>
</file>

<file path=customXml/itemProps2.xml><?xml version="1.0" encoding="utf-8"?>
<ds:datastoreItem xmlns:ds="http://schemas.openxmlformats.org/officeDocument/2006/customXml" ds:itemID="{7CA85E67-B765-4206-A3C8-C5B53331B609}">
  <ds:schemaRefs>
    <ds:schemaRef ds:uri="http://schemas.microsoft.com/sharepoint/v3/contenttype/forms"/>
  </ds:schemaRefs>
</ds:datastoreItem>
</file>

<file path=customXml/itemProps3.xml><?xml version="1.0" encoding="utf-8"?>
<ds:datastoreItem xmlns:ds="http://schemas.openxmlformats.org/officeDocument/2006/customXml" ds:itemID="{6E114E77-B80A-4B06-A5B3-2537D388573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e82d06d-d29f-4f09-a2b9-6cc0a5ff6eba"/>
    <ds:schemaRef ds:uri="b7ff5ed0-a4ba-4aa4-9011-17cfcc72c0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Waveform</Template>
  <TotalTime>328</TotalTime>
  <Words>893</Words>
  <Application>Microsoft Office PowerPoint</Application>
  <PresentationFormat>Widescreen</PresentationFormat>
  <Paragraphs>191</Paragraphs>
  <Slides>17</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Arial</vt:lpstr>
      <vt:lpstr>Calibri</vt:lpstr>
      <vt:lpstr>Candara</vt:lpstr>
      <vt:lpstr>Comic Sans MS</vt:lpstr>
      <vt:lpstr>Symbol</vt:lpstr>
      <vt:lpstr>Waveform</vt:lpstr>
      <vt:lpstr>Croeso I Blwyddyn 3/4  (UNCRC: Article 13 – Your right to information)</vt:lpstr>
      <vt:lpstr>PowerPoint Presentation</vt:lpstr>
      <vt:lpstr>PowerPoint Presentation</vt:lpstr>
      <vt:lpstr>PowerPoint Presentation</vt:lpstr>
      <vt:lpstr>The 8 Reading Behaviours</vt:lpstr>
      <vt:lpstr>Behaviour</vt:lpstr>
      <vt:lpstr>Spelling</vt:lpstr>
      <vt:lpstr>PowerPoint Presentation</vt:lpstr>
      <vt:lpstr>PowerPoint Presentation</vt:lpstr>
      <vt:lpstr>These are some of the apps and platforms the children will be accessing and becoming familiar with this year  </vt:lpstr>
      <vt:lpstr>Healthy Schools Club</vt:lpstr>
      <vt:lpstr>PowerPoint Presentation</vt:lpstr>
      <vt:lpstr>Weekly Needs</vt:lpstr>
      <vt:lpstr>https://www.morristonprimaryschool.co.uk/blwyddyn-34</vt:lpstr>
      <vt:lpstr>PowerPoint Presentation</vt:lpstr>
      <vt:lpstr>PowerPoint Presentation</vt:lpstr>
      <vt:lpstr>Thankyou for listening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Blwyddyn 4/5! (UNCRC: Article 13 – Your right to information)</dc:title>
  <dc:creator>Sarah Watts</dc:creator>
  <cp:lastModifiedBy>P WHITE (Morriston Primary School)</cp:lastModifiedBy>
  <cp:revision>46</cp:revision>
  <dcterms:created xsi:type="dcterms:W3CDTF">2016-09-20T20:38:58Z</dcterms:created>
  <dcterms:modified xsi:type="dcterms:W3CDTF">2026-09-18T15:51:41Z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0x010100821BA9F86235C1488D9602265DE20C79</vt:lpwstr>
  </property>
</Properties>
</file>